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0" r:id="rId4"/>
  </p:sldMasterIdLst>
  <p:notesMasterIdLst>
    <p:notesMasterId r:id="rId17"/>
  </p:notesMasterIdLst>
  <p:handoutMasterIdLst>
    <p:handoutMasterId r:id="rId18"/>
  </p:handoutMasterIdLst>
  <p:sldIdLst>
    <p:sldId id="373" r:id="rId5"/>
    <p:sldId id="385" r:id="rId6"/>
    <p:sldId id="378" r:id="rId7"/>
    <p:sldId id="384" r:id="rId8"/>
    <p:sldId id="386" r:id="rId9"/>
    <p:sldId id="374" r:id="rId10"/>
    <p:sldId id="383" r:id="rId11"/>
    <p:sldId id="387" r:id="rId12"/>
    <p:sldId id="380" r:id="rId13"/>
    <p:sldId id="381" r:id="rId14"/>
    <p:sldId id="388" r:id="rId15"/>
    <p:sldId id="389" r:id="rId16"/>
  </p:sldIdLst>
  <p:sldSz cx="9144000" cy="6858000" type="screen4x3"/>
  <p:notesSz cx="7102475" cy="9388475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36A72A-1D41-A8A9-5C52-6FAA9294D50C}" name="Gradinger, Kyle@DOT" initials="KG" userId="Gradinger, Kyle@DOT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lverman, Joshua@DOT" initials="PJ" lastIdx="6" clrIdx="0">
    <p:extLst>
      <p:ext uri="{19B8F6BF-5375-455C-9EA6-DF929625EA0E}">
        <p15:presenceInfo xmlns:p15="http://schemas.microsoft.com/office/powerpoint/2012/main" userId="S::josh.pulverman@dot.ca.gov::de7c2a36-0f0a-40d3-a6c6-77c2bdcd21ee" providerId="AD"/>
      </p:ext>
    </p:extLst>
  </p:cmAuthor>
  <p:cmAuthor id="2" name="Schmidt, Tiara@DOT" initials="ST" lastIdx="1" clrIdx="1">
    <p:extLst>
      <p:ext uri="{19B8F6BF-5375-455C-9EA6-DF929625EA0E}">
        <p15:presenceInfo xmlns:p15="http://schemas.microsoft.com/office/powerpoint/2012/main" userId="S::Tiara.Schmidt@dot.ca.gov::f7526797-d18e-458c-9af2-3bb0d8e944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009999"/>
    <a:srgbClr val="E8F0F4"/>
    <a:srgbClr val="E1FFFF"/>
    <a:srgbClr val="CDE0E8"/>
    <a:srgbClr val="0099CC"/>
    <a:srgbClr val="FF8119"/>
    <a:srgbClr val="FF9933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84" autoAdjust="0"/>
  </p:normalViewPr>
  <p:slideViewPr>
    <p:cSldViewPr snapToGrid="0">
      <p:cViewPr varScale="1">
        <p:scale>
          <a:sx n="56" d="100"/>
          <a:sy n="56" d="100"/>
        </p:scale>
        <p:origin x="15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6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128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6" y="8917128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4AAE88D-CA2A-46EF-A25D-09B18EDD2F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48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6" y="0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168"/>
            <a:ext cx="5680693" cy="422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128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6" y="8917128"/>
            <a:ext cx="3078383" cy="46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4" tIns="46228" rIns="92454" bIns="462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7F3073F-E14C-4E7D-8003-6784747B3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84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365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138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87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91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400"/>
              </a:spcBef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50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400"/>
              </a:spcBef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8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23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65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272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00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3073F-E14C-4E7D-8003-6784747B3CD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70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/>
              <a:gdLst>
                <a:gd name="T0" fmla="*/ 2147483647 w 4697"/>
                <a:gd name="T1" fmla="*/ 0 h 367"/>
                <a:gd name="T2" fmla="*/ 2147483647 w 4697"/>
                <a:gd name="T3" fmla="*/ 2147483647 h 367"/>
                <a:gd name="T4" fmla="*/ 0 w 4697"/>
                <a:gd name="T5" fmla="*/ 2147483647 h 367"/>
                <a:gd name="T6" fmla="*/ 214748364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AAC6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F9A6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6297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4925"/>
            <a:ext cx="73152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58500E-B2AB-4941-8270-F80B4DA66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4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2059-9F38-493D-B439-DAC35EFBD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7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44F17-F665-4381-A5E6-B82AB7361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75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19800"/>
            <a:ext cx="23590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192087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492875"/>
            <a:ext cx="3651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22AE6AA9-9F6A-4851-84A2-E71C2DB28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429000" y="6492875"/>
            <a:ext cx="2351088" cy="365125"/>
          </a:xfrm>
        </p:spPr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1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3FE8BC-BB80-455C-974D-0B0BABAAE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095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177212-E2AF-4159-AB59-99C1F7282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844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E373A8-85B4-4E28-87C7-BC0EBB05A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44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D81B8C-757C-4D8C-9C7C-272E5A384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884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AD9B-48C9-4BAA-BB8C-AAB3729A1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5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9A61BF-07C7-43F4-8655-BADB4CD87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880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E3D19A0-D9CD-4E29-B562-2BC4415CF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422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A85195-AC35-429E-B485-6019A8F04F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6617667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21" imgH="423" progId="TCLayout.ActiveDocument.1">
                  <p:embed/>
                </p:oleObj>
              </mc:Choice>
              <mc:Fallback>
                <p:oleObj name="think-cell Slide" r:id="rId14" imgW="421" imgH="42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A85195-AC35-429E-B485-6019A8F04F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>
              <a:gd name="T0" fmla="*/ 0 w 7485"/>
              <a:gd name="T1" fmla="*/ 0 h 337"/>
              <a:gd name="T2" fmla="*/ 2147483647 w 7485"/>
              <a:gd name="T3" fmla="*/ 0 h 337"/>
              <a:gd name="T4" fmla="*/ 2147483647 w 7485"/>
              <a:gd name="T5" fmla="*/ 2147483647 h 337"/>
              <a:gd name="T6" fmla="*/ 2147483647 w 7485"/>
              <a:gd name="T7" fmla="*/ 0 h 337"/>
              <a:gd name="T8" fmla="*/ 0 60000 65536"/>
              <a:gd name="T9" fmla="*/ 0 60000 65536"/>
              <a:gd name="T10" fmla="*/ 0 60000 65536"/>
              <a:gd name="T11" fmla="*/ 0 60000 65536"/>
              <a:gd name="T12" fmla="*/ 0 w 7485"/>
              <a:gd name="T13" fmla="*/ 0 h 337"/>
              <a:gd name="T14" fmla="*/ 7485 w 7485"/>
              <a:gd name="T15" fmla="*/ 337 h 3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AAC6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F9A6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296297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DE266E-657D-483A-A57A-854CCBEFC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897" r:id="rId7"/>
    <p:sldLayoutId id="2147483906" r:id="rId8"/>
    <p:sldLayoutId id="2147483907" r:id="rId9"/>
    <p:sldLayoutId id="2147483898" r:id="rId10"/>
    <p:sldLayoutId id="21474838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rgbClr val="296297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F9A61A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9FAAC6"/>
        </a:buClr>
        <a:buSzPct val="100000"/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F9A61A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F9A61A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8A3CA3E-987E-419B-AC51-E5080075A74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8A3CA3E-987E-419B-AC51-E5080075A7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5">
            <a:extLst>
              <a:ext uri="{FF2B5EF4-FFF2-40B4-BE49-F238E27FC236}">
                <a16:creationId xmlns:a16="http://schemas.microsoft.com/office/drawing/2014/main" id="{4F60D5A6-AD7E-D86C-EC85-E323F5FB992D}"/>
              </a:ext>
            </a:extLst>
          </p:cNvPr>
          <p:cNvSpPr>
            <a:spLocks noGrp="1"/>
          </p:cNvSpPr>
          <p:nvPr/>
        </p:nvSpPr>
        <p:spPr>
          <a:xfrm>
            <a:off x="685800" y="1585129"/>
            <a:ext cx="7772400" cy="1787892"/>
          </a:xfrm>
          <a:prstGeom prst="rect">
            <a:avLst/>
          </a:prstGeom>
        </p:spPr>
        <p:txBody>
          <a:bodyPr vert="horz" lIns="91440" tIns="45720" rIns="91440" bIns="45720" anchor="b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>
                <a:latin typeface="Calibri"/>
                <a:cs typeface="Calibri"/>
              </a:rPr>
              <a:t>Senate Transportation</a:t>
            </a:r>
            <a:br>
              <a:rPr lang="en-US">
                <a:latin typeface="Calibri"/>
                <a:cs typeface="Calibri"/>
              </a:rPr>
            </a:br>
            <a:r>
              <a:rPr lang="en-US">
                <a:latin typeface="Calibri"/>
                <a:cs typeface="Calibri"/>
              </a:rPr>
              <a:t>Subcommittee on LOSSAN Rail Corridor Resiliency</a:t>
            </a:r>
            <a:endParaRPr lang="en-US">
              <a:cs typeface="Calibri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A199044D-9CB6-C78F-4AF6-EE9D91E495C3}"/>
              </a:ext>
            </a:extLst>
          </p:cNvPr>
          <p:cNvSpPr>
            <a:spLocks noGrp="1"/>
          </p:cNvSpPr>
          <p:nvPr/>
        </p:nvSpPr>
        <p:spPr>
          <a:xfrm>
            <a:off x="685800" y="3765177"/>
            <a:ext cx="7772400" cy="629154"/>
          </a:xfrm>
          <a:prstGeom prst="rect">
            <a:avLst/>
          </a:prstGeom>
        </p:spPr>
        <p:txBody>
          <a:bodyPr vert="horz" lIns="91440" tIns="45720" rIns="91440" bIns="45720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sz="3200">
                <a:latin typeface="Calibri"/>
                <a:cs typeface="Calibri"/>
              </a:rPr>
              <a:t>Informational Hearing – August 15, 2023</a:t>
            </a:r>
            <a:endParaRPr lang="en-US" sz="3200">
              <a:cs typeface="Calibri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0DDB90-08DB-622B-67F2-7AAD6EE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and Federal Funding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F5A8-AC27-9D9D-A464-755A4E85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79BE23-F92E-0FC5-D122-732DAEAA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State Funding Sources</a:t>
            </a:r>
          </a:p>
          <a:p>
            <a:pPr lvl="1"/>
            <a:r>
              <a:rPr lang="en-US" dirty="0"/>
              <a:t>Transit and Intercity Rail Capital Program (TIRCP) </a:t>
            </a:r>
          </a:p>
          <a:p>
            <a:pPr lvl="1"/>
            <a:r>
              <a:rPr lang="en-US" dirty="0"/>
              <a:t>State Rail Assistance (Intercity and Regional)</a:t>
            </a:r>
          </a:p>
          <a:p>
            <a:pPr lvl="1"/>
            <a:r>
              <a:rPr lang="en-US" dirty="0"/>
              <a:t>SB1 Programs</a:t>
            </a:r>
          </a:p>
          <a:p>
            <a:pPr lvl="2"/>
            <a:r>
              <a:rPr lang="en-US" dirty="0"/>
              <a:t>Trade Corridor Enhancement Program (TCEP)</a:t>
            </a:r>
          </a:p>
          <a:p>
            <a:pPr lvl="2"/>
            <a:r>
              <a:rPr lang="en-US" dirty="0"/>
              <a:t>Solutions for Congested Corridors Program (SCCP)</a:t>
            </a:r>
          </a:p>
          <a:p>
            <a:pPr lvl="2"/>
            <a:r>
              <a:rPr lang="en-US" dirty="0"/>
              <a:t>State Local Partnership</a:t>
            </a:r>
          </a:p>
          <a:p>
            <a:pPr lvl="1"/>
            <a:r>
              <a:rPr lang="en-US" dirty="0"/>
              <a:t>State Transportation Improvement Program</a:t>
            </a:r>
          </a:p>
          <a:p>
            <a:pPr lvl="1"/>
            <a:r>
              <a:rPr lang="en-US" dirty="0"/>
              <a:t>Transportation Development Act 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4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0DDB90-08DB-622B-67F2-7AAD6EE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and Federal Funding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F5A8-AC27-9D9D-A464-755A4E85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79BE23-F92E-0FC5-D122-732DAEAA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Sources</a:t>
            </a:r>
          </a:p>
          <a:p>
            <a:pPr lvl="1"/>
            <a:r>
              <a:rPr lang="en-US" dirty="0"/>
              <a:t>Sales tax measures (e.g., </a:t>
            </a:r>
            <a:r>
              <a:rPr lang="en-US" dirty="0" err="1"/>
              <a:t>TransNet</a:t>
            </a:r>
            <a:r>
              <a:rPr lang="en-US" dirty="0"/>
              <a:t>) </a:t>
            </a:r>
          </a:p>
          <a:p>
            <a:r>
              <a:rPr lang="en-US" dirty="0"/>
              <a:t>Potential Federal Funding Sources: </a:t>
            </a:r>
          </a:p>
          <a:p>
            <a:pPr lvl="1"/>
            <a:r>
              <a:rPr lang="en-US" dirty="0"/>
              <a:t>Fed-State Partnership for Intercity Passenger Rail</a:t>
            </a:r>
          </a:p>
          <a:p>
            <a:pPr lvl="1"/>
            <a:r>
              <a:rPr lang="en-US" dirty="0"/>
              <a:t>“PROTECT” Program</a:t>
            </a:r>
          </a:p>
          <a:p>
            <a:pPr lvl="1"/>
            <a:r>
              <a:rPr lang="en-US" dirty="0"/>
              <a:t>Consolidated Rail Infrastructure and Safety Improvements (CRISI) Program </a:t>
            </a:r>
          </a:p>
          <a:p>
            <a:pPr lvl="1"/>
            <a:r>
              <a:rPr lang="en-US" dirty="0"/>
              <a:t>Major Project Development Grants (MPDG) Program (E.g., RAISE, INFRA, MEGA) </a:t>
            </a:r>
          </a:p>
          <a:p>
            <a:pPr lvl="1"/>
            <a:r>
              <a:rPr lang="en-US" dirty="0"/>
              <a:t>Rail Crossing Elimination Program</a:t>
            </a:r>
          </a:p>
          <a:p>
            <a:pPr lvl="1"/>
            <a:r>
              <a:rPr lang="en-US" dirty="0"/>
              <a:t>Amtrak National Network Grants</a:t>
            </a:r>
          </a:p>
          <a:p>
            <a:pPr lvl="1"/>
            <a:r>
              <a:rPr lang="en-US" dirty="0"/>
              <a:t>Federal Transit Administration Funding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0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0DDB90-08DB-622B-67F2-7AAD6EE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and Federal Funding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F5A8-AC27-9D9D-A464-755A4E85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79BE23-F92E-0FC5-D122-732DAEAA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regional and statewide corridor advancement and funding strategy</a:t>
            </a:r>
          </a:p>
          <a:p>
            <a:r>
              <a:rPr lang="en-US" dirty="0"/>
              <a:t>Likely insufficiency of currently known grant and capital funding sources</a:t>
            </a:r>
          </a:p>
          <a:p>
            <a:r>
              <a:rPr lang="en-US" dirty="0"/>
              <a:t>Potential role of financing tools (repaid by owners and users)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7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8A3CA3E-987E-419B-AC51-E5080075A74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8A3CA3E-987E-419B-AC51-E5080075A7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5">
            <a:extLst>
              <a:ext uri="{FF2B5EF4-FFF2-40B4-BE49-F238E27FC236}">
                <a16:creationId xmlns:a16="http://schemas.microsoft.com/office/drawing/2014/main" id="{4F60D5A6-AD7E-D86C-EC85-E323F5FB992D}"/>
              </a:ext>
            </a:extLst>
          </p:cNvPr>
          <p:cNvSpPr>
            <a:spLocks noGrp="1"/>
          </p:cNvSpPr>
          <p:nvPr/>
        </p:nvSpPr>
        <p:spPr>
          <a:xfrm>
            <a:off x="685800" y="1585129"/>
            <a:ext cx="7772400" cy="1787892"/>
          </a:xfrm>
          <a:prstGeom prst="rect">
            <a:avLst/>
          </a:prstGeom>
        </p:spPr>
        <p:txBody>
          <a:bodyPr vert="horz" lIns="91440" tIns="45720" rIns="91440" bIns="45720" anchor="b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dirty="0">
                <a:latin typeface="Calibri"/>
                <a:cs typeface="Calibri"/>
              </a:rPr>
              <a:t>Agenda Item III:	</a:t>
            </a:r>
          </a:p>
          <a:p>
            <a:pPr algn="l"/>
            <a:r>
              <a:rPr lang="en-US" dirty="0">
                <a:latin typeface="Calibri"/>
                <a:cs typeface="Calibri"/>
              </a:rPr>
              <a:t>Benefits of the LOSSAN Rail Corridor </a:t>
            </a:r>
            <a:endParaRPr lang="en-US" dirty="0">
              <a:cs typeface="Calibri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A199044D-9CB6-C78F-4AF6-EE9D91E495C3}"/>
              </a:ext>
            </a:extLst>
          </p:cNvPr>
          <p:cNvSpPr>
            <a:spLocks noGrp="1"/>
          </p:cNvSpPr>
          <p:nvPr/>
        </p:nvSpPr>
        <p:spPr>
          <a:xfrm>
            <a:off x="685800" y="3765177"/>
            <a:ext cx="7772400" cy="629154"/>
          </a:xfrm>
          <a:prstGeom prst="rect">
            <a:avLst/>
          </a:prstGeom>
        </p:spPr>
        <p:txBody>
          <a:bodyPr vert="horz" lIns="91440" tIns="45720" rIns="91440" bIns="45720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sz="3200">
                <a:latin typeface="Calibri"/>
                <a:cs typeface="Calibri"/>
              </a:rPr>
              <a:t>Informational Hearing – August 15, 2023</a:t>
            </a:r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7953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CF5146-0CCF-D31C-CF8C-D7B8DE8C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LOSSAN Rail Corridor Today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FB6E28-E2A7-41BF-0E33-D9672EC36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603411" cy="4525962"/>
          </a:xfrm>
        </p:spPr>
        <p:txBody>
          <a:bodyPr/>
          <a:lstStyle/>
          <a:p>
            <a:pPr indent="-255270"/>
            <a:r>
              <a:rPr lang="en-US" dirty="0">
                <a:cs typeface="Lucida Sans Unicode"/>
              </a:rPr>
              <a:t>Significant passenger rail corridor today –Intercity and Regional</a:t>
            </a:r>
          </a:p>
          <a:p>
            <a:pPr indent="-255270"/>
            <a:r>
              <a:rPr lang="en-US" dirty="0">
                <a:cs typeface="Lucida Sans Unicode"/>
              </a:rPr>
              <a:t>Freight - direct connection from major ports to domestic markets</a:t>
            </a:r>
          </a:p>
          <a:p>
            <a:pPr indent="-255270"/>
            <a:r>
              <a:rPr lang="en-US" dirty="0">
                <a:cs typeface="Lucida Sans Unicode"/>
              </a:rPr>
              <a:t>Vital asset for national defense (STRACNET)</a:t>
            </a:r>
          </a:p>
          <a:p>
            <a:pPr indent="-255270"/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44954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CF5146-0CCF-D31C-CF8C-D7B8DE8C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State Rail Plan Vision for the Corridor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FB6E28-E2A7-41BF-0E33-D9672EC36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603411" cy="4525962"/>
          </a:xfrm>
        </p:spPr>
        <p:txBody>
          <a:bodyPr/>
          <a:lstStyle/>
          <a:p>
            <a:pPr indent="-255270"/>
            <a:r>
              <a:rPr lang="en-US" dirty="0">
                <a:cs typeface="Lucida Sans Unicode"/>
              </a:rPr>
              <a:t>Potential for Millions More Riders per Year in this Corridor</a:t>
            </a:r>
          </a:p>
          <a:p>
            <a:pPr indent="-255270"/>
            <a:r>
              <a:rPr lang="en-US" dirty="0">
                <a:cs typeface="Lucida Sans Unicode"/>
              </a:rPr>
              <a:t>Intercity and Regional Rail Integrated with Local Transit</a:t>
            </a:r>
          </a:p>
          <a:p>
            <a:pPr indent="-255270"/>
            <a:r>
              <a:rPr lang="en-US" dirty="0">
                <a:cs typeface="Lucida Sans Unicode"/>
              </a:rPr>
              <a:t>Will Connect Numerous Destinations Across SoCal Frequently Throughout the Day</a:t>
            </a:r>
          </a:p>
          <a:p>
            <a:pPr indent="-255270"/>
            <a:r>
              <a:rPr lang="en-US" dirty="0">
                <a:cs typeface="Lucida Sans Unicode"/>
              </a:rPr>
              <a:t>Service Will be Operated with Zero-Emission Trains</a:t>
            </a:r>
          </a:p>
          <a:p>
            <a:pPr indent="-255270"/>
            <a:r>
              <a:rPr lang="en-US" dirty="0"/>
              <a:t>Submitted to FRA’s Corridor Identification and Development Program (CIDP)</a:t>
            </a:r>
          </a:p>
          <a:p>
            <a:pPr indent="-255270"/>
            <a:endParaRPr lang="en-US" dirty="0">
              <a:cs typeface="Lucida Sans Unicode"/>
            </a:endParaRPr>
          </a:p>
          <a:p>
            <a:pPr marL="109855" indent="0">
              <a:buNone/>
            </a:pPr>
            <a:endParaRPr lang="en-US" dirty="0">
              <a:cs typeface="Lucida Sans Unicode"/>
            </a:endParaRPr>
          </a:p>
          <a:p>
            <a:pPr indent="-255270"/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81020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8A3CA3E-987E-419B-AC51-E5080075A74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8A3CA3E-987E-419B-AC51-E5080075A7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5">
            <a:extLst>
              <a:ext uri="{FF2B5EF4-FFF2-40B4-BE49-F238E27FC236}">
                <a16:creationId xmlns:a16="http://schemas.microsoft.com/office/drawing/2014/main" id="{4F60D5A6-AD7E-D86C-EC85-E323F5FB992D}"/>
              </a:ext>
            </a:extLst>
          </p:cNvPr>
          <p:cNvSpPr>
            <a:spLocks noGrp="1"/>
          </p:cNvSpPr>
          <p:nvPr/>
        </p:nvSpPr>
        <p:spPr>
          <a:xfrm>
            <a:off x="685800" y="1585129"/>
            <a:ext cx="7772400" cy="1787892"/>
          </a:xfrm>
          <a:prstGeom prst="rect">
            <a:avLst/>
          </a:prstGeom>
        </p:spPr>
        <p:txBody>
          <a:bodyPr vert="horz" lIns="91440" tIns="45720" rIns="91440" bIns="45720" anchor="b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dirty="0">
                <a:latin typeface="Calibri"/>
                <a:cs typeface="Calibri"/>
              </a:rPr>
              <a:t>Agenda Item IV:	</a:t>
            </a:r>
          </a:p>
          <a:p>
            <a:pPr algn="l"/>
            <a:r>
              <a:rPr lang="en-US" dirty="0">
                <a:latin typeface="Calibri"/>
                <a:cs typeface="Calibri"/>
              </a:rPr>
              <a:t>Future Threats to the LOSSAN Rail Corridor</a:t>
            </a:r>
            <a:endParaRPr lang="en-US" dirty="0">
              <a:cs typeface="Calibri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A199044D-9CB6-C78F-4AF6-EE9D91E495C3}"/>
              </a:ext>
            </a:extLst>
          </p:cNvPr>
          <p:cNvSpPr>
            <a:spLocks noGrp="1"/>
          </p:cNvSpPr>
          <p:nvPr/>
        </p:nvSpPr>
        <p:spPr>
          <a:xfrm>
            <a:off x="685800" y="3765177"/>
            <a:ext cx="7772400" cy="629154"/>
          </a:xfrm>
          <a:prstGeom prst="rect">
            <a:avLst/>
          </a:prstGeom>
        </p:spPr>
        <p:txBody>
          <a:bodyPr vert="horz" lIns="91440" tIns="45720" rIns="91440" bIns="45720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sz="3200">
                <a:latin typeface="Calibri"/>
                <a:cs typeface="Calibri"/>
              </a:rPr>
              <a:t>Informational Hearing – August 15, 2023</a:t>
            </a:r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26008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0DDB90-08DB-622B-67F2-7AAD6EE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Threats to the LOSSAN Rail Corridor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F5A8-AC27-9D9D-A464-755A4E85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" name="Content Placeholder 4" descr="A picture containing outdoor, track, nature, traveling&#10;&#10;Description automatically generated">
            <a:extLst>
              <a:ext uri="{FF2B5EF4-FFF2-40B4-BE49-F238E27FC236}">
                <a16:creationId xmlns:a16="http://schemas.microsoft.com/office/drawing/2014/main" id="{B8A9D6F4-2E63-0325-2943-82F94F597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0" r="5814"/>
          <a:stretch/>
        </p:blipFill>
        <p:spPr>
          <a:xfrm>
            <a:off x="6071191" y="1417639"/>
            <a:ext cx="7375141" cy="45590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322C5A-D264-B110-9F83-0CFD37054A4C}"/>
              </a:ext>
            </a:extLst>
          </p:cNvPr>
          <p:cNvSpPr txBox="1"/>
          <p:nvPr/>
        </p:nvSpPr>
        <p:spPr>
          <a:xfrm>
            <a:off x="7592033" y="5918171"/>
            <a:ext cx="465813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Photo provided by OCTA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402BB-ACD1-84A6-6D25-B6FA750E5104}"/>
              </a:ext>
            </a:extLst>
          </p:cNvPr>
          <p:cNvSpPr txBox="1"/>
          <p:nvPr/>
        </p:nvSpPr>
        <p:spPr>
          <a:xfrm>
            <a:off x="452617" y="1631938"/>
            <a:ext cx="5480350" cy="3103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marR="0" lvl="0" indent="-25527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96297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Sea level </a:t>
            </a:r>
            <a:r>
              <a:rPr lang="en-US" sz="2700" dirty="0">
                <a:solidFill>
                  <a:prstClr val="black"/>
                </a:solidFill>
                <a:latin typeface="Lucida Sans Unicode"/>
                <a:cs typeface="Lucida Sans Unicode"/>
              </a:rPr>
              <a:t>r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ise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, flooding, and erosion</a:t>
            </a:r>
          </a:p>
          <a:p>
            <a:pPr marL="365125" marR="0" lvl="0" indent="-25527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96297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Northern portion of corridor is </a:t>
            </a:r>
            <a:r>
              <a:rPr lang="en-US" sz="2700" dirty="0">
                <a:solidFill>
                  <a:prstClr val="black"/>
                </a:solidFill>
                <a:latin typeface="Lucida Sans Unicode"/>
                <a:cs typeface="Lucida Sans Unicode"/>
              </a:rPr>
              <a:t>n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ot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 </a:t>
            </a:r>
            <a:r>
              <a:rPr lang="en-US" sz="2700" dirty="0">
                <a:solidFill>
                  <a:prstClr val="black"/>
                </a:solidFill>
                <a:latin typeface="Lucida Sans Unicode"/>
                <a:cs typeface="Lucida Sans Unicode"/>
              </a:rPr>
              <a:t>i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mmune</a:t>
            </a:r>
            <a:endParaRPr lang="en-US" sz="2700" dirty="0">
              <a:solidFill>
                <a:prstClr val="black"/>
              </a:solidFill>
              <a:latin typeface="Lucida Sans Unicode"/>
              <a:cs typeface="Lucida Sans Unicode"/>
            </a:endParaRPr>
          </a:p>
          <a:p>
            <a:pPr marL="365125" marR="0" lvl="0" indent="-25527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96297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700" dirty="0">
                <a:solidFill>
                  <a:prstClr val="black"/>
                </a:solidFill>
                <a:latin typeface="Lucida Sans Unicode"/>
                <a:cs typeface="Lucida Sans Unicode"/>
              </a:rPr>
              <a:t>Need to ensure reliability of corridor today to capture future potential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68083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0FAED8-0BCB-B296-6827-209833A72A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0" b="5805"/>
          <a:stretch/>
        </p:blipFill>
        <p:spPr>
          <a:xfrm>
            <a:off x="756107" y="1417638"/>
            <a:ext cx="7631785" cy="454728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C0DDB90-08DB-622B-67F2-7AAD6EE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Threats to LOSSAN Rail Corridor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F5A8-AC27-9D9D-A464-755A4E85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01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8A3CA3E-987E-419B-AC51-E5080075A74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8A3CA3E-987E-419B-AC51-E5080075A7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5">
            <a:extLst>
              <a:ext uri="{FF2B5EF4-FFF2-40B4-BE49-F238E27FC236}">
                <a16:creationId xmlns:a16="http://schemas.microsoft.com/office/drawing/2014/main" id="{4F60D5A6-AD7E-D86C-EC85-E323F5FB992D}"/>
              </a:ext>
            </a:extLst>
          </p:cNvPr>
          <p:cNvSpPr>
            <a:spLocks noGrp="1"/>
          </p:cNvSpPr>
          <p:nvPr/>
        </p:nvSpPr>
        <p:spPr>
          <a:xfrm>
            <a:off x="685800" y="1585129"/>
            <a:ext cx="7772400" cy="1787892"/>
          </a:xfrm>
          <a:prstGeom prst="rect">
            <a:avLst/>
          </a:prstGeom>
        </p:spPr>
        <p:txBody>
          <a:bodyPr vert="horz" lIns="91440" tIns="45720" rIns="91440" bIns="45720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dirty="0">
                <a:latin typeface="Calibri"/>
                <a:cs typeface="Calibri"/>
              </a:rPr>
              <a:t>Agenda Item V:	</a:t>
            </a:r>
          </a:p>
          <a:p>
            <a:pPr algn="l"/>
            <a:r>
              <a:rPr lang="en-US" dirty="0">
                <a:latin typeface="Calibri"/>
                <a:cs typeface="Calibri"/>
              </a:rPr>
              <a:t>Federal and State Investment</a:t>
            </a:r>
            <a:endParaRPr lang="en-US" dirty="0">
              <a:cs typeface="Calibri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A199044D-9CB6-C78F-4AF6-EE9D91E495C3}"/>
              </a:ext>
            </a:extLst>
          </p:cNvPr>
          <p:cNvSpPr>
            <a:spLocks noGrp="1"/>
          </p:cNvSpPr>
          <p:nvPr/>
        </p:nvSpPr>
        <p:spPr>
          <a:xfrm>
            <a:off x="685800" y="3765177"/>
            <a:ext cx="7772400" cy="629154"/>
          </a:xfrm>
          <a:prstGeom prst="rect">
            <a:avLst/>
          </a:prstGeom>
        </p:spPr>
        <p:txBody>
          <a:bodyPr vert="horz" lIns="91440" tIns="45720" rIns="91440" bIns="45720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  <a:extLst/>
          </a:lstStyle>
          <a:p>
            <a:pPr algn="l"/>
            <a:r>
              <a:rPr lang="en-US" sz="3200">
                <a:latin typeface="Calibri"/>
                <a:cs typeface="Calibri"/>
              </a:rPr>
              <a:t>Informational Hearing – August 15, 2023</a:t>
            </a:r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54082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0DDB90-08DB-622B-67F2-7AAD6EE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Shutdowns Impact Funding for Capital Projects and Operating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F5A8-AC27-9D9D-A464-755A4E85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AE6AA9-9F6A-4851-84A2-E71C2DB28FC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79BE23-F92E-0FC5-D122-732DAEAA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cost impact of San Clemente shutdowns</a:t>
            </a:r>
          </a:p>
          <a:p>
            <a:r>
              <a:rPr lang="en-US" dirty="0"/>
              <a:t>Emergency funding approaches for San Clemente and Del Mar Bluffs repairs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39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STA PP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26C1C321CCE4E96BF152D9B8ED132" ma:contentTypeVersion="14" ma:contentTypeDescription="Create a new document." ma:contentTypeScope="" ma:versionID="73df1d5c0d093b9317f9185347c907f7">
  <xsd:schema xmlns:xsd="http://www.w3.org/2001/XMLSchema" xmlns:xs="http://www.w3.org/2001/XMLSchema" xmlns:p="http://schemas.microsoft.com/office/2006/metadata/properties" xmlns:ns1="http://schemas.microsoft.com/sharepoint/v3" xmlns:ns3="fc653354-8920-4970-bf69-4c6fc7189ab5" xmlns:ns4="edd7b2f8-3caa-4b85-830a-01ad0d41a324" targetNamespace="http://schemas.microsoft.com/office/2006/metadata/properties" ma:root="true" ma:fieldsID="8786a9d49913ac72d99dd62becc5881a" ns1:_="" ns3:_="" ns4:_="">
    <xsd:import namespace="http://schemas.microsoft.com/sharepoint/v3"/>
    <xsd:import namespace="fc653354-8920-4970-bf69-4c6fc7189ab5"/>
    <xsd:import namespace="edd7b2f8-3caa-4b85-830a-01ad0d41a3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53354-8920-4970-bf69-4c6fc7189a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7b2f8-3caa-4b85-830a-01ad0d41a3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5154DB-8F9E-40FF-8020-932326759324}">
  <ds:schemaRefs>
    <ds:schemaRef ds:uri="edd7b2f8-3caa-4b85-830a-01ad0d41a324"/>
    <ds:schemaRef ds:uri="fc653354-8920-4970-bf69-4c6fc7189ab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1928DF-6ECC-488F-97D6-9A719C3C6C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D9AF43-9A5F-4DCE-9A16-C3DECCC38D8C}">
  <ds:schemaRefs>
    <ds:schemaRef ds:uri="edd7b2f8-3caa-4b85-830a-01ad0d41a324"/>
    <ds:schemaRef ds:uri="fc653354-8920-4970-bf69-4c6fc7189a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CalSTA PP Theme</Template>
  <TotalTime>4005</TotalTime>
  <Words>406</Words>
  <Application>Microsoft Office PowerPoint</Application>
  <PresentationFormat>On-screen Show (4:3)</PresentationFormat>
  <Paragraphs>92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Wingdings</vt:lpstr>
      <vt:lpstr>Wingdings 2</vt:lpstr>
      <vt:lpstr>Wingdings 3</vt:lpstr>
      <vt:lpstr>CalSTA PP Theme</vt:lpstr>
      <vt:lpstr>think-cell Slide</vt:lpstr>
      <vt:lpstr>PowerPoint Presentation</vt:lpstr>
      <vt:lpstr>PowerPoint Presentation</vt:lpstr>
      <vt:lpstr>The LOSSAN Rail Corridor Today</vt:lpstr>
      <vt:lpstr>The State Rail Plan Vision for the Corridor</vt:lpstr>
      <vt:lpstr>PowerPoint Presentation</vt:lpstr>
      <vt:lpstr>Threats to the LOSSAN Rail Corridor</vt:lpstr>
      <vt:lpstr>Future Threats to LOSSAN Rail Corridor</vt:lpstr>
      <vt:lpstr>PowerPoint Presentation</vt:lpstr>
      <vt:lpstr>Shutdowns Impact Funding for Capital Projects and Operating Costs</vt:lpstr>
      <vt:lpstr>State and Federal Funding Sources</vt:lpstr>
      <vt:lpstr>State and Federal Funding Sources</vt:lpstr>
      <vt:lpstr>State and Federal Funding Sources</vt:lpstr>
    </vt:vector>
  </TitlesOfParts>
  <Company>State of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ACCESS TO GOVERNMENT RECORDS</dc:title>
  <dc:creator>btaj01</dc:creator>
  <cp:lastModifiedBy>Edison, Chad R.@CalSTA</cp:lastModifiedBy>
  <cp:revision>4</cp:revision>
  <cp:lastPrinted>2021-11-02T04:39:44Z</cp:lastPrinted>
  <dcterms:created xsi:type="dcterms:W3CDTF">2006-10-31T18:40:09Z</dcterms:created>
  <dcterms:modified xsi:type="dcterms:W3CDTF">2023-08-14T20:31:37Z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0x0101004E826C1C321CCE4E96BF152D9B8ED132</vt:lpwstr>
  </property>
</Properties>
</file>