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5"/>
  </p:sldMasterIdLst>
  <p:notesMasterIdLst>
    <p:notesMasterId r:id="rId17"/>
  </p:notesMasterIdLst>
  <p:sldIdLst>
    <p:sldId id="256" r:id="rId6"/>
    <p:sldId id="447" r:id="rId7"/>
    <p:sldId id="381" r:id="rId8"/>
    <p:sldId id="448" r:id="rId9"/>
    <p:sldId id="402" r:id="rId10"/>
    <p:sldId id="403" r:id="rId11"/>
    <p:sldId id="449" r:id="rId12"/>
    <p:sldId id="450" r:id="rId13"/>
    <p:sldId id="451" r:id="rId14"/>
    <p:sldId id="369" r:id="rId15"/>
    <p:sldId id="441" r:id="rId16"/>
  </p:sldIdLst>
  <p:sldSz cx="12192000" cy="6858000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Black" panose="00000A00000000000000"/>
      <p:bold r:id="rId22"/>
      <p:italic r:id="rId23"/>
      <p:boldItalic r:id="rId24"/>
    </p:embeddedFont>
    <p:embeddedFont>
      <p:font typeface="Montserrat Light" panose="00000400000000000000"/>
      <p:regular r:id="rId25"/>
      <p:bold r:id="rId26"/>
      <p:italic r:id="rId27"/>
      <p:boldItalic r:id="rId28"/>
    </p:embeddedFont>
    <p:embeddedFont>
      <p:font typeface="Montserrat Medium" panose="00000600000000000000"/>
      <p:regular r:id="rId29"/>
      <p:bold r:id="rId30"/>
      <p:italic r:id="rId31"/>
      <p:boldItalic r:id="rId32"/>
    </p:embeddedFont>
    <p:embeddedFont>
      <p:font typeface="Montserrat SemiBold" panose="0000070000000000000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91A736-0BDF-FA7D-7AE4-32716E18AC6C}" name="Upshaw, Arlyn M." initials="UA" userId="S::amupshaw_venable.com#ext#@autonomousvehicleindustryas.onmicrosoft.com::7fd21393-524e-4fab-99fa-70ba96dc8c0f" providerId="AD"/>
  <p188:author id="{AF97A0A6-647E-DF73-F216-428BF42ADEB8}" name="Renee Gibson" initials="RG" userId="S::renee@theavindustry.org::f08b5f70-c2b0-45f2-b936-510c54b026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94D"/>
    <a:srgbClr val="009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94A-7A76-4794-8758-49D2EDCF0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180863" y="4118196"/>
            <a:ext cx="7886163" cy="43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6466" t="31290" r="16911" b="28795"/>
          <a:stretch/>
        </p:blipFill>
        <p:spPr>
          <a:xfrm>
            <a:off x="3648217" y="1392237"/>
            <a:ext cx="4895558" cy="29330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6743700"/>
            <a:ext cx="12192000" cy="11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1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1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 i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1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2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>
            <a:spLocks noGrp="1"/>
          </p:cNvSpPr>
          <p:nvPr>
            <p:ph type="chart" idx="2"/>
          </p:nvPr>
        </p:nvSpPr>
        <p:spPr>
          <a:xfrm>
            <a:off x="838200" y="2152811"/>
            <a:ext cx="10515600" cy="36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3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4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80863" y="4118196"/>
            <a:ext cx="7886163" cy="434264"/>
          </a:xfrm>
        </p:spPr>
        <p:txBody>
          <a:bodyPr/>
          <a:lstStyle>
            <a:lvl1pPr marL="0" indent="0" algn="ctr">
              <a:buNone/>
              <a:defRPr sz="2400" b="0" i="0"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| Date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00ABC39-34C1-43ED-08FD-6B517EA01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66" t="31290" r="16911" b="28795"/>
          <a:stretch/>
        </p:blipFill>
        <p:spPr>
          <a:xfrm>
            <a:off x="3648217" y="1392237"/>
            <a:ext cx="4895558" cy="2933032"/>
          </a:xfrm>
          <a:prstGeom prst="rect">
            <a:avLst/>
          </a:prstGeom>
        </p:spPr>
      </p:pic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C248E387-0D8F-5AAC-A521-188870A6C8C1}"/>
              </a:ext>
            </a:extLst>
          </p:cNvPr>
          <p:cNvSpPr/>
          <p:nvPr userDrawn="1"/>
        </p:nvSpPr>
        <p:spPr>
          <a:xfrm>
            <a:off x="0" y="6743700"/>
            <a:ext cx="12192000" cy="114300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4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5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6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7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8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1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 i="1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9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 rot="-5400000">
            <a:off x="5913438" y="-5913438"/>
            <a:ext cx="365125" cy="121920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6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499" y="5710946"/>
            <a:ext cx="1563858" cy="156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0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heavindustry.org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646EA-2100-BA3B-7527-A409EF7987D2}"/>
              </a:ext>
            </a:extLst>
          </p:cNvPr>
          <p:cNvSpPr txBox="1"/>
          <p:nvPr/>
        </p:nvSpPr>
        <p:spPr>
          <a:xfrm>
            <a:off x="3050381" y="3279874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D21192C-30FF-3CBA-ECE8-E5F579B2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349" y="4621116"/>
            <a:ext cx="11430861" cy="121064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ontserrat"/>
              </a:rPr>
              <a:t>Senate Committee on Transportation</a:t>
            </a:r>
          </a:p>
          <a:p>
            <a:r>
              <a:rPr lang="en-US" sz="3200" b="1" dirty="0">
                <a:solidFill>
                  <a:schemeClr val="accent1"/>
                </a:solidFill>
                <a:latin typeface="Montserrat"/>
              </a:rPr>
              <a:t>Informational Hearing: Autonomous Vehicles in California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Montserrat"/>
              </a:rPr>
              <a:t>March 24,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4B4D-1A0C-C507-39A5-2F446EB7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5536" cy="9965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AVs on the Roads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Us Map With State Names Images – Browse 7,329 Stock Photos, Vectors, and  Video | Adobe Stock">
            <a:extLst>
              <a:ext uri="{FF2B5EF4-FFF2-40B4-BE49-F238E27FC236}">
                <a16:creationId xmlns:a16="http://schemas.microsoft.com/office/drawing/2014/main" id="{5DCBC5D2-2EC5-3419-8C8E-8C2A41A7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68" y="1217125"/>
            <a:ext cx="6009259" cy="40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87F381-798E-7AF9-98B7-A6094B694C9E}"/>
              </a:ext>
            </a:extLst>
          </p:cNvPr>
          <p:cNvCxnSpPr>
            <a:cxnSpLocks/>
          </p:cNvCxnSpPr>
          <p:nvPr/>
        </p:nvCxnSpPr>
        <p:spPr>
          <a:xfrm flipH="1" flipV="1">
            <a:off x="6903720" y="3517747"/>
            <a:ext cx="2410841" cy="4468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2EDE91-F57A-C15E-BCB9-C4587822495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388511" y="4151562"/>
            <a:ext cx="320454" cy="11580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86F3C8-4A10-684B-023A-B11CD284FFFC}"/>
              </a:ext>
            </a:extLst>
          </p:cNvPr>
          <p:cNvCxnSpPr>
            <a:cxnSpLocks/>
          </p:cNvCxnSpPr>
          <p:nvPr/>
        </p:nvCxnSpPr>
        <p:spPr>
          <a:xfrm>
            <a:off x="3005709" y="2895388"/>
            <a:ext cx="714336" cy="47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2BB561-65BD-E57C-4976-631F7ADEA7AD}"/>
              </a:ext>
            </a:extLst>
          </p:cNvPr>
          <p:cNvCxnSpPr>
            <a:cxnSpLocks/>
          </p:cNvCxnSpPr>
          <p:nvPr/>
        </p:nvCxnSpPr>
        <p:spPr>
          <a:xfrm flipH="1" flipV="1">
            <a:off x="3005709" y="2915154"/>
            <a:ext cx="1392555" cy="440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0F9724-33DF-7054-6DFF-9B8148289A2F}"/>
              </a:ext>
            </a:extLst>
          </p:cNvPr>
          <p:cNvCxnSpPr>
            <a:cxnSpLocks/>
            <a:stCxn id="2076" idx="2"/>
            <a:endCxn id="11" idx="3"/>
          </p:cNvCxnSpPr>
          <p:nvPr/>
        </p:nvCxnSpPr>
        <p:spPr>
          <a:xfrm flipH="1">
            <a:off x="3263964" y="1573708"/>
            <a:ext cx="735857" cy="2467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B0A77E-AC14-0025-1706-147C0A92D123}"/>
              </a:ext>
            </a:extLst>
          </p:cNvPr>
          <p:cNvCxnSpPr>
            <a:cxnSpLocks/>
          </p:cNvCxnSpPr>
          <p:nvPr/>
        </p:nvCxnSpPr>
        <p:spPr>
          <a:xfrm flipH="1">
            <a:off x="6679376" y="1015756"/>
            <a:ext cx="1497885" cy="1098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A5C24C-F687-3946-C369-C291E683EB4D}"/>
              </a:ext>
            </a:extLst>
          </p:cNvPr>
          <p:cNvCxnSpPr>
            <a:cxnSpLocks/>
            <a:stCxn id="2082" idx="1"/>
            <a:endCxn id="11" idx="3"/>
          </p:cNvCxnSpPr>
          <p:nvPr/>
        </p:nvCxnSpPr>
        <p:spPr>
          <a:xfrm flipH="1" flipV="1">
            <a:off x="3263964" y="1820439"/>
            <a:ext cx="5362230" cy="283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B8279-F902-C2C4-36D9-47F51E3FC0E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263964" y="1820439"/>
            <a:ext cx="4830637" cy="18369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40922A-45A1-5572-79A5-BD8D9F1F064B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263964" y="1820439"/>
            <a:ext cx="3139025" cy="2359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F5C88B8-1CA1-780C-08E9-32ED6068E852}"/>
              </a:ext>
            </a:extLst>
          </p:cNvPr>
          <p:cNvSpPr/>
          <p:nvPr/>
        </p:nvSpPr>
        <p:spPr>
          <a:xfrm>
            <a:off x="5540565" y="5309602"/>
            <a:ext cx="2336800" cy="762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Volkswagen testing AVs in Austin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892F3C-E53F-6687-E211-3358905B7F21}"/>
              </a:ext>
            </a:extLst>
          </p:cNvPr>
          <p:cNvSpPr/>
          <p:nvPr/>
        </p:nvSpPr>
        <p:spPr>
          <a:xfrm>
            <a:off x="927164" y="2538675"/>
            <a:ext cx="2336800" cy="762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Zoox</a:t>
            </a:r>
            <a:r>
              <a:rPr lang="en-US" dirty="0"/>
              <a:t> operates robotaxis in Las Vegas and San Francisco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0EC33-B850-2F31-6695-6BC1D8ADC725}"/>
              </a:ext>
            </a:extLst>
          </p:cNvPr>
          <p:cNvCxnSpPr>
            <a:cxnSpLocks/>
          </p:cNvCxnSpPr>
          <p:nvPr/>
        </p:nvCxnSpPr>
        <p:spPr>
          <a:xfrm flipH="1" flipV="1">
            <a:off x="3261014" y="1792490"/>
            <a:ext cx="546659" cy="16346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EA89F4-952E-E372-029E-BAEE43CA349C}"/>
              </a:ext>
            </a:extLst>
          </p:cNvPr>
          <p:cNvSpPr/>
          <p:nvPr/>
        </p:nvSpPr>
        <p:spPr>
          <a:xfrm>
            <a:off x="838200" y="1381929"/>
            <a:ext cx="2425764" cy="87701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Zoox</a:t>
            </a:r>
            <a:r>
              <a:rPr lang="en-US" dirty="0"/>
              <a:t> testing AVs in Austin, Atlanta, DC, Los Angeles, Miami, and Seattle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62F43E-00AF-B720-9DB3-E9067A9F1255}"/>
              </a:ext>
            </a:extLst>
          </p:cNvPr>
          <p:cNvSpPr/>
          <p:nvPr/>
        </p:nvSpPr>
        <p:spPr>
          <a:xfrm>
            <a:off x="9235313" y="3476131"/>
            <a:ext cx="2336800" cy="99375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Gatik is completing daily deliveries with its AV trucks in Arkansas, Texas, and Arizona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17C66A-244F-3068-CC11-A44AADD333E6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263964" y="1820439"/>
            <a:ext cx="5348034" cy="9184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963ACD7-0E44-B63E-2C3E-3182CBFC43D0}"/>
              </a:ext>
            </a:extLst>
          </p:cNvPr>
          <p:cNvSpPr/>
          <p:nvPr/>
        </p:nvSpPr>
        <p:spPr>
          <a:xfrm>
            <a:off x="8009955" y="549273"/>
            <a:ext cx="2336800" cy="762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 Mobility shuttles serve MN residents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7F6D88-E0C8-8B7D-521D-0ABFD933677E}"/>
              </a:ext>
            </a:extLst>
          </p:cNvPr>
          <p:cNvCxnSpPr>
            <a:cxnSpLocks/>
          </p:cNvCxnSpPr>
          <p:nvPr/>
        </p:nvCxnSpPr>
        <p:spPr>
          <a:xfrm flipH="1">
            <a:off x="8927104" y="2280133"/>
            <a:ext cx="648242" cy="192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F711DB-5E37-2ED3-0117-C18869DA3B83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8626194" y="2280133"/>
            <a:ext cx="949152" cy="455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29E1FEC-DAB2-BD2D-2A6D-384646D71B2E}"/>
              </a:ext>
            </a:extLst>
          </p:cNvPr>
          <p:cNvCxnSpPr>
            <a:cxnSpLocks/>
          </p:cNvCxnSpPr>
          <p:nvPr/>
        </p:nvCxnSpPr>
        <p:spPr>
          <a:xfrm flipV="1">
            <a:off x="3243551" y="2937777"/>
            <a:ext cx="471798" cy="1341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A6DAEE-5CC7-1C7F-984E-F9C2A0EDF807}"/>
              </a:ext>
            </a:extLst>
          </p:cNvPr>
          <p:cNvCxnSpPr>
            <a:cxnSpLocks/>
          </p:cNvCxnSpPr>
          <p:nvPr/>
        </p:nvCxnSpPr>
        <p:spPr>
          <a:xfrm flipV="1">
            <a:off x="3261014" y="3427092"/>
            <a:ext cx="546659" cy="85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EDE6168D-7AA8-9A0A-839C-08378E3D6C5D}"/>
              </a:ext>
            </a:extLst>
          </p:cNvPr>
          <p:cNvCxnSpPr>
            <a:cxnSpLocks/>
          </p:cNvCxnSpPr>
          <p:nvPr/>
        </p:nvCxnSpPr>
        <p:spPr>
          <a:xfrm flipV="1">
            <a:off x="3238855" y="3885859"/>
            <a:ext cx="1414664" cy="377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5CDBE9B9-FECC-C47A-6295-D5882A2B2836}"/>
              </a:ext>
            </a:extLst>
          </p:cNvPr>
          <p:cNvCxnSpPr>
            <a:cxnSpLocks/>
          </p:cNvCxnSpPr>
          <p:nvPr/>
        </p:nvCxnSpPr>
        <p:spPr>
          <a:xfrm flipV="1">
            <a:off x="3243551" y="4187477"/>
            <a:ext cx="3133144" cy="75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7219368A-20F8-E8BC-363B-537AE406B6D6}"/>
              </a:ext>
            </a:extLst>
          </p:cNvPr>
          <p:cNvCxnSpPr>
            <a:cxnSpLocks/>
          </p:cNvCxnSpPr>
          <p:nvPr/>
        </p:nvCxnSpPr>
        <p:spPr>
          <a:xfrm flipV="1">
            <a:off x="3289881" y="3657388"/>
            <a:ext cx="4778426" cy="606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56DF91B-D67A-EB15-3CBD-DEC1705370A4}"/>
              </a:ext>
            </a:extLst>
          </p:cNvPr>
          <p:cNvSpPr/>
          <p:nvPr/>
        </p:nvSpPr>
        <p:spPr>
          <a:xfrm>
            <a:off x="899707" y="3979014"/>
            <a:ext cx="2336800" cy="11243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Waymo operates robotaxis in Austin, Atlanta, Los Angeles, Miami, Phoenix, and San Francisco</a:t>
            </a: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14BAA15B-65C6-60E7-5255-2B4967985FD8}"/>
              </a:ext>
            </a:extLst>
          </p:cNvPr>
          <p:cNvCxnSpPr>
            <a:cxnSpLocks/>
            <a:stCxn id="44" idx="1"/>
            <a:endCxn id="2082" idx="2"/>
          </p:cNvCxnSpPr>
          <p:nvPr/>
        </p:nvCxnSpPr>
        <p:spPr>
          <a:xfrm flipH="1">
            <a:off x="8649230" y="2280133"/>
            <a:ext cx="926116" cy="2446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ounded Rectangle 46">
            <a:extLst>
              <a:ext uri="{FF2B5EF4-FFF2-40B4-BE49-F238E27FC236}">
                <a16:creationId xmlns:a16="http://schemas.microsoft.com/office/drawing/2014/main" id="{A8F06F4B-ED77-BCC3-A4B4-CE59155A8597}"/>
              </a:ext>
            </a:extLst>
          </p:cNvPr>
          <p:cNvSpPr/>
          <p:nvPr/>
        </p:nvSpPr>
        <p:spPr>
          <a:xfrm>
            <a:off x="9575346" y="1899133"/>
            <a:ext cx="2336800" cy="762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Waymo is testing in cities across the United States</a:t>
            </a:r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ABDA656E-4B67-EC53-55D7-EF1DF35A621A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4082481" y="1545820"/>
            <a:ext cx="5492865" cy="7343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74E10D24-E4EC-C988-0F13-EDD8C39AB2CC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667746" y="2280133"/>
            <a:ext cx="3907600" cy="5979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72" name="Star: 5 Points 2071">
            <a:extLst>
              <a:ext uri="{FF2B5EF4-FFF2-40B4-BE49-F238E27FC236}">
                <a16:creationId xmlns:a16="http://schemas.microsoft.com/office/drawing/2014/main" id="{7D2FAA59-BB89-622B-926D-714EEC7453E7}"/>
              </a:ext>
            </a:extLst>
          </p:cNvPr>
          <p:cNvSpPr/>
          <p:nvPr/>
        </p:nvSpPr>
        <p:spPr>
          <a:xfrm>
            <a:off x="4606358" y="3795001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Star: 5 Points 2072">
            <a:extLst>
              <a:ext uri="{FF2B5EF4-FFF2-40B4-BE49-F238E27FC236}">
                <a16:creationId xmlns:a16="http://schemas.microsoft.com/office/drawing/2014/main" id="{35C17B7A-8173-EF22-4B42-316C66E1252B}"/>
              </a:ext>
            </a:extLst>
          </p:cNvPr>
          <p:cNvSpPr/>
          <p:nvPr/>
        </p:nvSpPr>
        <p:spPr>
          <a:xfrm>
            <a:off x="4323810" y="3268977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Star: 5 Points 2073">
            <a:extLst>
              <a:ext uri="{FF2B5EF4-FFF2-40B4-BE49-F238E27FC236}">
                <a16:creationId xmlns:a16="http://schemas.microsoft.com/office/drawing/2014/main" id="{B43CB96E-74BE-9274-884A-577FA1EF01A6}"/>
              </a:ext>
            </a:extLst>
          </p:cNvPr>
          <p:cNvSpPr/>
          <p:nvPr/>
        </p:nvSpPr>
        <p:spPr>
          <a:xfrm>
            <a:off x="3672618" y="2874732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Star: 5 Points 2074">
            <a:extLst>
              <a:ext uri="{FF2B5EF4-FFF2-40B4-BE49-F238E27FC236}">
                <a16:creationId xmlns:a16="http://schemas.microsoft.com/office/drawing/2014/main" id="{FFF3E9A5-7C68-2290-CB1B-015E69B22C8A}"/>
              </a:ext>
            </a:extLst>
          </p:cNvPr>
          <p:cNvSpPr/>
          <p:nvPr/>
        </p:nvSpPr>
        <p:spPr>
          <a:xfrm>
            <a:off x="3762771" y="3369848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Star: 5 Points 2075">
            <a:extLst>
              <a:ext uri="{FF2B5EF4-FFF2-40B4-BE49-F238E27FC236}">
                <a16:creationId xmlns:a16="http://schemas.microsoft.com/office/drawing/2014/main" id="{B1C5AC8F-C56F-632A-1D38-CC1116C0C208}"/>
              </a:ext>
            </a:extLst>
          </p:cNvPr>
          <p:cNvSpPr/>
          <p:nvPr/>
        </p:nvSpPr>
        <p:spPr>
          <a:xfrm>
            <a:off x="3976785" y="1451254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Star: 5 Points 2078">
            <a:extLst>
              <a:ext uri="{FF2B5EF4-FFF2-40B4-BE49-F238E27FC236}">
                <a16:creationId xmlns:a16="http://schemas.microsoft.com/office/drawing/2014/main" id="{8D17FC79-DB79-8604-7787-E5310386799B}"/>
              </a:ext>
            </a:extLst>
          </p:cNvPr>
          <p:cNvSpPr/>
          <p:nvPr/>
        </p:nvSpPr>
        <p:spPr>
          <a:xfrm>
            <a:off x="6333964" y="4095621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Star: 5 Points 2079">
            <a:extLst>
              <a:ext uri="{FF2B5EF4-FFF2-40B4-BE49-F238E27FC236}">
                <a16:creationId xmlns:a16="http://schemas.microsoft.com/office/drawing/2014/main" id="{64673A85-4A19-CDCE-A174-D974B9112DFD}"/>
              </a:ext>
            </a:extLst>
          </p:cNvPr>
          <p:cNvSpPr/>
          <p:nvPr/>
        </p:nvSpPr>
        <p:spPr>
          <a:xfrm>
            <a:off x="5626470" y="2802025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Star: 5 Points 2080">
            <a:extLst>
              <a:ext uri="{FF2B5EF4-FFF2-40B4-BE49-F238E27FC236}">
                <a16:creationId xmlns:a16="http://schemas.microsoft.com/office/drawing/2014/main" id="{FCE44FDA-B41B-AF33-9FBA-3AD6765D0553}"/>
              </a:ext>
            </a:extLst>
          </p:cNvPr>
          <p:cNvSpPr/>
          <p:nvPr/>
        </p:nvSpPr>
        <p:spPr>
          <a:xfrm>
            <a:off x="8029383" y="3566490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Star: 5 Points 2081">
            <a:extLst>
              <a:ext uri="{FF2B5EF4-FFF2-40B4-BE49-F238E27FC236}">
                <a16:creationId xmlns:a16="http://schemas.microsoft.com/office/drawing/2014/main" id="{797B8773-554D-CB85-FD88-05AB6B471CC7}"/>
              </a:ext>
            </a:extLst>
          </p:cNvPr>
          <p:cNvSpPr/>
          <p:nvPr/>
        </p:nvSpPr>
        <p:spPr>
          <a:xfrm>
            <a:off x="8626194" y="4604257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Star: 5 Points 2087">
            <a:extLst>
              <a:ext uri="{FF2B5EF4-FFF2-40B4-BE49-F238E27FC236}">
                <a16:creationId xmlns:a16="http://schemas.microsoft.com/office/drawing/2014/main" id="{4C5BE611-8CB9-3FA8-784B-223032A52622}"/>
              </a:ext>
            </a:extLst>
          </p:cNvPr>
          <p:cNvSpPr/>
          <p:nvPr/>
        </p:nvSpPr>
        <p:spPr>
          <a:xfrm>
            <a:off x="8574726" y="2658398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Star: 5 Points 2088">
            <a:extLst>
              <a:ext uri="{FF2B5EF4-FFF2-40B4-BE49-F238E27FC236}">
                <a16:creationId xmlns:a16="http://schemas.microsoft.com/office/drawing/2014/main" id="{E26B5577-EBD5-6C19-06E3-52B77D29E54C}"/>
              </a:ext>
            </a:extLst>
          </p:cNvPr>
          <p:cNvSpPr/>
          <p:nvPr/>
        </p:nvSpPr>
        <p:spPr>
          <a:xfrm>
            <a:off x="8866952" y="2213672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0" name="Straight Connector 2089">
            <a:extLst>
              <a:ext uri="{FF2B5EF4-FFF2-40B4-BE49-F238E27FC236}">
                <a16:creationId xmlns:a16="http://schemas.microsoft.com/office/drawing/2014/main" id="{0DEA7083-5354-8D9F-6F96-766C0AEE5064}"/>
              </a:ext>
            </a:extLst>
          </p:cNvPr>
          <p:cNvCxnSpPr>
            <a:cxnSpLocks/>
          </p:cNvCxnSpPr>
          <p:nvPr/>
        </p:nvCxnSpPr>
        <p:spPr>
          <a:xfrm flipV="1">
            <a:off x="3672618" y="3799915"/>
            <a:ext cx="1739434" cy="16829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Connector 2093">
            <a:extLst>
              <a:ext uri="{FF2B5EF4-FFF2-40B4-BE49-F238E27FC236}">
                <a16:creationId xmlns:a16="http://schemas.microsoft.com/office/drawing/2014/main" id="{5D899AD6-A1CB-CE0A-6032-EA99D121DBCD}"/>
              </a:ext>
            </a:extLst>
          </p:cNvPr>
          <p:cNvCxnSpPr>
            <a:cxnSpLocks/>
          </p:cNvCxnSpPr>
          <p:nvPr/>
        </p:nvCxnSpPr>
        <p:spPr>
          <a:xfrm flipV="1">
            <a:off x="3908010" y="3965331"/>
            <a:ext cx="2461744" cy="13309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1" name="Rounded Rectangle 5">
            <a:extLst>
              <a:ext uri="{FF2B5EF4-FFF2-40B4-BE49-F238E27FC236}">
                <a16:creationId xmlns:a16="http://schemas.microsoft.com/office/drawing/2014/main" id="{24B520E6-7BEA-B5EC-FE03-71A9E92BC6AD}"/>
              </a:ext>
            </a:extLst>
          </p:cNvPr>
          <p:cNvSpPr/>
          <p:nvPr/>
        </p:nvSpPr>
        <p:spPr>
          <a:xfrm>
            <a:off x="2349482" y="5295616"/>
            <a:ext cx="2336800" cy="762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Kodiak is hauling freight in Texas and New Mexico</a:t>
            </a:r>
          </a:p>
        </p:txBody>
      </p:sp>
      <p:cxnSp>
        <p:nvCxnSpPr>
          <p:cNvPr id="2097" name="Straight Connector 2096">
            <a:extLst>
              <a:ext uri="{FF2B5EF4-FFF2-40B4-BE49-F238E27FC236}">
                <a16:creationId xmlns:a16="http://schemas.microsoft.com/office/drawing/2014/main" id="{25094542-C7AA-2266-9662-01587C5BB9F5}"/>
              </a:ext>
            </a:extLst>
          </p:cNvPr>
          <p:cNvCxnSpPr>
            <a:cxnSpLocks/>
          </p:cNvCxnSpPr>
          <p:nvPr/>
        </p:nvCxnSpPr>
        <p:spPr>
          <a:xfrm flipH="1" flipV="1">
            <a:off x="4753856" y="3777244"/>
            <a:ext cx="4714751" cy="13693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4C014E9-F254-8036-1F2D-A9815D387CD4}"/>
              </a:ext>
            </a:extLst>
          </p:cNvPr>
          <p:cNvSpPr/>
          <p:nvPr/>
        </p:nvSpPr>
        <p:spPr>
          <a:xfrm>
            <a:off x="9154490" y="4878686"/>
            <a:ext cx="2336800" cy="762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Aurora is hauling freight in Texas, New Mexico and Arizona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5ED480-351E-A632-12DC-50F0B19FBB0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559826" y="3973007"/>
            <a:ext cx="2675487" cy="600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F34EA1-0D08-8345-FA18-075EE7C296A0}"/>
              </a:ext>
            </a:extLst>
          </p:cNvPr>
          <p:cNvCxnSpPr>
            <a:cxnSpLocks/>
          </p:cNvCxnSpPr>
          <p:nvPr/>
        </p:nvCxnSpPr>
        <p:spPr>
          <a:xfrm flipH="1" flipV="1">
            <a:off x="4753856" y="3566490"/>
            <a:ext cx="4633857" cy="5589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13FC95-1347-1AA2-8042-E2D6E5E80693}"/>
              </a:ext>
            </a:extLst>
          </p:cNvPr>
          <p:cNvCxnSpPr>
            <a:cxnSpLocks/>
          </p:cNvCxnSpPr>
          <p:nvPr/>
        </p:nvCxnSpPr>
        <p:spPr>
          <a:xfrm>
            <a:off x="3236507" y="4279092"/>
            <a:ext cx="5389687" cy="371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22189E-FC29-E95D-2670-37D4C365AA01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3999821" y="2280133"/>
            <a:ext cx="5575525" cy="13772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4D6263EF-5C9D-0234-4A41-C5068340FE11}"/>
              </a:ext>
            </a:extLst>
          </p:cNvPr>
          <p:cNvSpPr/>
          <p:nvPr/>
        </p:nvSpPr>
        <p:spPr>
          <a:xfrm>
            <a:off x="3931073" y="3577905"/>
            <a:ext cx="120616" cy="122454"/>
          </a:xfrm>
          <a:prstGeom prst="star5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E164E72-D51B-D35A-735A-12AA850B9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hlinkClick r:id="rId2"/>
              </a:rPr>
              <a:t>info@theavindustry.org</a:t>
            </a:r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www.the</a:t>
            </a:r>
            <a:r>
              <a:rPr lang="en-US" b="1" dirty="0">
                <a:solidFill>
                  <a:schemeClr val="accent2"/>
                </a:solidFill>
              </a:rPr>
              <a:t>av</a:t>
            </a:r>
            <a:r>
              <a:rPr lang="en-US" b="1" dirty="0">
                <a:solidFill>
                  <a:schemeClr val="accent1"/>
                </a:solidFill>
              </a:rPr>
              <a:t>industry.org</a:t>
            </a:r>
          </a:p>
        </p:txBody>
      </p:sp>
    </p:spTree>
    <p:extLst>
      <p:ext uri="{BB962C8B-B14F-4D97-AF65-F5344CB8AC3E}">
        <p14:creationId xmlns:p14="http://schemas.microsoft.com/office/powerpoint/2010/main" val="422908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E64-09F7-0838-647F-2CC26DEA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Our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38FFB-6294-77DC-0653-EDCE55CF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90" b="11718"/>
          <a:stretch>
            <a:fillRect/>
          </a:stretch>
        </p:blipFill>
        <p:spPr>
          <a:xfrm>
            <a:off x="838200" y="1368295"/>
            <a:ext cx="10515600" cy="46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2886-0F22-4575-EF54-B28C4FF6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342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is an autonomous vehicle?</a:t>
            </a:r>
          </a:p>
        </p:txBody>
      </p:sp>
      <p:pic>
        <p:nvPicPr>
          <p:cNvPr id="10" name="Picture 9" descr="A screenshot of a car sharing&#10;&#10;Description automatically generated">
            <a:extLst>
              <a:ext uri="{FF2B5EF4-FFF2-40B4-BE49-F238E27FC236}">
                <a16:creationId xmlns:a16="http://schemas.microsoft.com/office/drawing/2014/main" id="{46255F04-9C21-037D-A604-6534E265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48" b="58383"/>
          <a:stretch/>
        </p:blipFill>
        <p:spPr>
          <a:xfrm>
            <a:off x="544309" y="1560744"/>
            <a:ext cx="11103382" cy="1435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D876C1-2FB6-00F4-0E7A-8C80944901BD}"/>
              </a:ext>
            </a:extLst>
          </p:cNvPr>
          <p:cNvSpPr txBox="1"/>
          <p:nvPr/>
        </p:nvSpPr>
        <p:spPr>
          <a:xfrm>
            <a:off x="1019489" y="3214584"/>
            <a:ext cx="4601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Requires a </a:t>
            </a:r>
            <a:r>
              <a:rPr lang="en-US" b="1" u="sng" dirty="0"/>
              <a:t>licensed, attentive human driver </a:t>
            </a:r>
            <a:r>
              <a:rPr lang="en-US" dirty="0"/>
              <a:t>behind the wheel at all times to monitor the roadway and take over driving immediately, if needed.</a:t>
            </a:r>
          </a:p>
          <a:p>
            <a:endParaRPr lang="en-US" dirty="0"/>
          </a:p>
          <a:p>
            <a:r>
              <a:rPr lang="en-US" dirty="0"/>
              <a:t>Examples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Lane-Keeping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Emergency Braking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Adaptive Cruise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Collision Warning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B0FAC-ED66-6205-3EF6-16367CCFEC89}"/>
              </a:ext>
            </a:extLst>
          </p:cNvPr>
          <p:cNvSpPr txBox="1"/>
          <p:nvPr/>
        </p:nvSpPr>
        <p:spPr>
          <a:xfrm>
            <a:off x="6931817" y="3214584"/>
            <a:ext cx="38800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AV performs the </a:t>
            </a:r>
            <a:r>
              <a:rPr lang="en-US" b="1" u="sng" dirty="0"/>
              <a:t>entire driving task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SAE Level 4 or 5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in the vehicle are only passengers.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Programmed to detect and safely respond to emergency vehicles and law enforcement.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driving autonomously on public roads, AVs undergo rigorous development and testing in computer simulation, on test tracks, and with trained safety drivers.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0FD687-89A3-B534-81A0-6AB6BF7FD82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96000" y="2996449"/>
            <a:ext cx="0" cy="246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7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D8E5C-B843-9A71-F6B0-D053EBAC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B8D1-A202-A1CB-751F-0F21E64B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Autonomous Vehicles</a:t>
            </a:r>
          </a:p>
        </p:txBody>
      </p:sp>
      <p:graphicFrame>
        <p:nvGraphicFramePr>
          <p:cNvPr id="10" name="Google Shape;652;p103">
            <a:extLst>
              <a:ext uri="{FF2B5EF4-FFF2-40B4-BE49-F238E27FC236}">
                <a16:creationId xmlns:a16="http://schemas.microsoft.com/office/drawing/2014/main" id="{A2513DF7-2709-9559-40C6-3074A4588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341251"/>
              </p:ext>
            </p:extLst>
          </p:nvPr>
        </p:nvGraphicFramePr>
        <p:xfrm>
          <a:off x="8275479" y="1687779"/>
          <a:ext cx="2442879" cy="40212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8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8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Trucking;</a:t>
                      </a:r>
                      <a:endParaRPr sz="1200" b="1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Ride-hailing</a:t>
                      </a:r>
                      <a:endParaRPr sz="1200" b="1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9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Middle mile delivery</a:t>
                      </a:r>
                      <a:endParaRPr sz="1200" b="1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9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Ride-hailing</a:t>
                      </a:r>
                      <a:endParaRPr sz="1200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Trucking</a:t>
                      </a:r>
                      <a:endParaRPr sz="1200" b="1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Ride-hailing</a:t>
                      </a:r>
                      <a:endParaRPr sz="1200" b="1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Ride-hailing</a:t>
                      </a:r>
                      <a:endParaRPr sz="1200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2DCD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Google Shape;653;p103">
            <a:extLst>
              <a:ext uri="{FF2B5EF4-FFF2-40B4-BE49-F238E27FC236}">
                <a16:creationId xmlns:a16="http://schemas.microsoft.com/office/drawing/2014/main" id="{7BB57CAC-70A2-AFB0-4E4B-5BD5079B3A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4258" y="1885219"/>
            <a:ext cx="1124748" cy="25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5;p103">
            <a:extLst>
              <a:ext uri="{FF2B5EF4-FFF2-40B4-BE49-F238E27FC236}">
                <a16:creationId xmlns:a16="http://schemas.microsoft.com/office/drawing/2014/main" id="{37AB4835-38FD-B86E-AD58-ED18BA3451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32" b="17933"/>
          <a:stretch/>
        </p:blipFill>
        <p:spPr>
          <a:xfrm>
            <a:off x="8358278" y="3058885"/>
            <a:ext cx="1050627" cy="5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56;p103">
            <a:extLst>
              <a:ext uri="{FF2B5EF4-FFF2-40B4-BE49-F238E27FC236}">
                <a16:creationId xmlns:a16="http://schemas.microsoft.com/office/drawing/2014/main" id="{C984FF95-8DE9-C4E4-555E-5EE759AE65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4748" y="4388606"/>
            <a:ext cx="901989" cy="64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57;p103">
            <a:extLst>
              <a:ext uri="{FF2B5EF4-FFF2-40B4-BE49-F238E27FC236}">
                <a16:creationId xmlns:a16="http://schemas.microsoft.com/office/drawing/2014/main" id="{18AA0FD7-343B-076B-88F2-B9A3DF7011C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9526" y="5176257"/>
            <a:ext cx="1124751" cy="3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About Gatik">
            <a:extLst>
              <a:ext uri="{FF2B5EF4-FFF2-40B4-BE49-F238E27FC236}">
                <a16:creationId xmlns:a16="http://schemas.microsoft.com/office/drawing/2014/main" id="{EC25EA74-DACC-1BDA-49D3-2E7306BB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68" y="2518279"/>
            <a:ext cx="1124748" cy="2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oogle Shape;652;p103">
            <a:extLst>
              <a:ext uri="{FF2B5EF4-FFF2-40B4-BE49-F238E27FC236}">
                <a16:creationId xmlns:a16="http://schemas.microsoft.com/office/drawing/2014/main" id="{E1F09295-B5F3-E6E9-1DA0-4E3927B1C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463807"/>
              </p:ext>
            </p:extLst>
          </p:nvPr>
        </p:nvGraphicFramePr>
        <p:xfrm>
          <a:off x="8266051" y="1204359"/>
          <a:ext cx="2442879" cy="5573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3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Sample Use Cases</a:t>
                      </a:r>
                      <a:endParaRPr sz="1600" b="1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B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DriverlessEd Chapter 2: The Difference Between ADAS and AVs | Motional">
            <a:extLst>
              <a:ext uri="{FF2B5EF4-FFF2-40B4-BE49-F238E27FC236}">
                <a16:creationId xmlns:a16="http://schemas.microsoft.com/office/drawing/2014/main" id="{13791B79-23A2-2A10-8F37-9B9B6C82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4572"/>
            <a:ext cx="6409868" cy="47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CD841A-563E-9E66-8AC0-D2183E1CD894}"/>
              </a:ext>
            </a:extLst>
          </p:cNvPr>
          <p:cNvCxnSpPr>
            <a:cxnSpLocks/>
          </p:cNvCxnSpPr>
          <p:nvPr/>
        </p:nvCxnSpPr>
        <p:spPr>
          <a:xfrm flipV="1">
            <a:off x="6021794" y="1440708"/>
            <a:ext cx="2218857" cy="73551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orc Robotics | LinkedIn">
            <a:extLst>
              <a:ext uri="{FF2B5EF4-FFF2-40B4-BE49-F238E27FC236}">
                <a16:creationId xmlns:a16="http://schemas.microsoft.com/office/drawing/2014/main" id="{CBCA716B-4FEB-A65F-3BED-95655907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4500" y1="43000" x2="14500" y2="43000"/>
                        <a14:foregroundMark x1="61000" y1="40500" x2="61000" y2="40500"/>
                        <a14:foregroundMark x1="81500" y1="43000" x2="81500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87" y="3370240"/>
            <a:ext cx="1301510" cy="13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D19EB66-4AF6-BE15-959A-5046CD74A6A5}"/>
              </a:ext>
            </a:extLst>
          </p:cNvPr>
          <p:cNvSpPr/>
          <p:nvPr/>
        </p:nvSpPr>
        <p:spPr>
          <a:xfrm>
            <a:off x="675860" y="1236164"/>
            <a:ext cx="930303" cy="576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9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57A5-4F59-4327-FDDB-CA23FE04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355292"/>
            <a:ext cx="10891684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How do autonomous vehicles work?</a:t>
            </a:r>
            <a:endParaRPr lang="en-US" dirty="0"/>
          </a:p>
        </p:txBody>
      </p:sp>
      <p:pic>
        <p:nvPicPr>
          <p:cNvPr id="2050" name="Picture 2" descr="The Race for Self-Driving Cars - The New York Times">
            <a:extLst>
              <a:ext uri="{FF2B5EF4-FFF2-40B4-BE49-F238E27FC236}">
                <a16:creationId xmlns:a16="http://schemas.microsoft.com/office/drawing/2014/main" id="{78CCB672-A94C-BD26-2D26-BEA9EC35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42" y="1828340"/>
            <a:ext cx="5041116" cy="36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DA74-19EF-09D9-BEEF-EC39008C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do autonomous vehicle see?</a:t>
            </a:r>
            <a:endParaRPr lang="en-US" dirty="0"/>
          </a:p>
        </p:txBody>
      </p:sp>
      <p:pic>
        <p:nvPicPr>
          <p:cNvPr id="3074" name="Picture 2" descr="How Autonomous Cars See the World">
            <a:extLst>
              <a:ext uri="{FF2B5EF4-FFF2-40B4-BE49-F238E27FC236}">
                <a16:creationId xmlns:a16="http://schemas.microsoft.com/office/drawing/2014/main" id="{51E45578-66C1-19D8-E5CD-A12C7A42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56" y="2364199"/>
            <a:ext cx="4898944" cy="29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Does a Self-Driving Car See? | NVIDIA Blog">
            <a:extLst>
              <a:ext uri="{FF2B5EF4-FFF2-40B4-BE49-F238E27FC236}">
                <a16:creationId xmlns:a16="http://schemas.microsoft.com/office/drawing/2014/main" id="{4C038711-007A-461C-F9A0-A24BC6DC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7" y="2364199"/>
            <a:ext cx="4898944" cy="29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4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number of crash bars&#10;&#10;AI-generated content may be incorrect.">
            <a:extLst>
              <a:ext uri="{FF2B5EF4-FFF2-40B4-BE49-F238E27FC236}">
                <a16:creationId xmlns:a16="http://schemas.microsoft.com/office/drawing/2014/main" id="{B8F64D8C-38BD-9575-3570-23FE35E0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72" y="640427"/>
            <a:ext cx="9285255" cy="53247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7CFED48-D41C-87EF-EE88-BD796DF4216E}"/>
              </a:ext>
            </a:extLst>
          </p:cNvPr>
          <p:cNvSpPr/>
          <p:nvPr/>
        </p:nvSpPr>
        <p:spPr>
          <a:xfrm>
            <a:off x="4812632" y="4884822"/>
            <a:ext cx="782083" cy="601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ADF2F-D692-33D2-1DDE-11BA4669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riving accidents&#10;&#10;AI-generated content may be incorrect.">
            <a:extLst>
              <a:ext uri="{FF2B5EF4-FFF2-40B4-BE49-F238E27FC236}">
                <a16:creationId xmlns:a16="http://schemas.microsoft.com/office/drawing/2014/main" id="{C08D027E-25CD-1FA1-3D41-F98B6F34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3" y="491883"/>
            <a:ext cx="10312673" cy="55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E970A-8654-95DA-D59C-1E01AC05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bars&#10;&#10;AI-generated content may be incorrect.">
            <a:extLst>
              <a:ext uri="{FF2B5EF4-FFF2-40B4-BE49-F238E27FC236}">
                <a16:creationId xmlns:a16="http://schemas.microsoft.com/office/drawing/2014/main" id="{8D2E9FCC-1C35-25AC-FF5A-CDCC56B2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1491"/>
            <a:ext cx="10171014" cy="54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08F"/>
      </a:accent1>
      <a:accent2>
        <a:srgbClr val="90C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4D7D"/>
      </a:hlink>
      <a:folHlink>
        <a:srgbClr val="90C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BC3CED40FF94997A134C3DCF0A379" ma:contentTypeVersion="3" ma:contentTypeDescription="Create a new document." ma:contentTypeScope="" ma:versionID="67a8a9db671d5b3a583b544118dc011f">
  <xsd:schema xmlns:xsd="http://www.w3.org/2001/XMLSchema" xmlns:xs="http://www.w3.org/2001/XMLSchema" xmlns:p="http://schemas.microsoft.com/office/2006/metadata/properties" xmlns:ns2="dfe31223-92d1-43ff-98a4-34084b25d886" targetNamespace="http://schemas.microsoft.com/office/2006/metadata/properties" ma:root="true" ma:fieldsID="d02a7ff415bec3c83793c7da4b877cd7" ns2:_="">
    <xsd:import namespace="dfe31223-92d1-43ff-98a4-34084b25d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31223-92d1-43ff-98a4-34084b25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��< ? x m l   v e r s i o n = " 1 . 0 "   e n c o d i n g = " u t f - 1 6 " ? > < p r o p e r t i e s   x m l n s = " h t t p : / / w w w . i m a n a g e . c o m / w o r k / x m l s c h e m a " >  
     < d o c u m e n t i d > F i r m D o c s ! 7 0 9 5 7 2 9 6 . 2 < / d o c u m e n t i d >  
     < s e n d e r i d > A M U 0 1 < / s e n d e r i d >  
     < s e n d e r e m a i l > A M U P S H A W @ V E N A B L E . C O M < / s e n d e r e m a i l >  
     < l a s t m o d i f i e d > 2 0 2 6 - 0 3 - 2 3 T 1 6 : 4 7 : 2 7 . 0 0 0 0 0 0 0 - 0 4 : 0 0 < / l a s t m o d i f i e d >  
     < d a t a b a s e > F i r m D o c s < / d a t a b a s e >  
 < / p r o p e r t i e s > 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A9048-C50E-4859-B25C-665E71BA55CF}">
  <ds:schemaRefs>
    <ds:schemaRef ds:uri="dfe31223-92d1-43ff-98a4-34084b25d8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147DFF-BA04-46C6-90D9-CE28D9C5E0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29B1B2-C0D8-8C4C-A7F7-39890F42213C}">
  <ds:schemaRefs>
    <ds:schemaRef ds:uri="http://www.imanage.com/work/xmlschema"/>
  </ds:schemaRefs>
</ds:datastoreItem>
</file>

<file path=customXml/itemProps4.xml><?xml version="1.0" encoding="utf-8"?>
<ds:datastoreItem xmlns:ds="http://schemas.openxmlformats.org/officeDocument/2006/customXml" ds:itemID="{48E027AA-8B3A-43DF-9697-BC476B7F1C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270</Words>
  <Application>Microsoft Macintosh PowerPoint</Application>
  <PresentationFormat>Widescreen</PresentationFormat>
  <Paragraphs>44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Roboto</vt:lpstr>
      <vt:lpstr>Calibri</vt:lpstr>
      <vt:lpstr>Montserrat Light</vt:lpstr>
      <vt:lpstr>Montserrat Medium</vt:lpstr>
      <vt:lpstr>Montserrat</vt:lpstr>
      <vt:lpstr>Montserrat SemiBold</vt:lpstr>
      <vt:lpstr>Montserrat Black</vt:lpstr>
      <vt:lpstr>Office Theme</vt:lpstr>
      <vt:lpstr>PowerPoint Presentation</vt:lpstr>
      <vt:lpstr>Our Members</vt:lpstr>
      <vt:lpstr>What is an autonomous vehicle?</vt:lpstr>
      <vt:lpstr>Autonomous Vehicles</vt:lpstr>
      <vt:lpstr>How do autonomous vehicles work?</vt:lpstr>
      <vt:lpstr>What do autonomous vehicle see?</vt:lpstr>
      <vt:lpstr>PowerPoint Presentation</vt:lpstr>
      <vt:lpstr>PowerPoint Presentation</vt:lpstr>
      <vt:lpstr>PowerPoint Presentation</vt:lpstr>
      <vt:lpstr>AVs on the Roads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Farrah</dc:creator>
  <cp:lastModifiedBy>Sarah Boot</cp:lastModifiedBy>
  <cp:revision>374</cp:revision>
  <dcterms:modified xsi:type="dcterms:W3CDTF">2026-03-23T22:47:02Z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0x010100876BC3CED40FF94997A134C3DCF0A379</vt:lpwstr>
  </property>
</Properties>
</file>