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6858000" cy="9144000"/>
  <p:embeddedFontLst>
    <p:embeddedFont>
      <p:font typeface="Open Sans" panose="020B0606030504020204" pitchFamily="34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72">
          <p15:clr>
            <a:srgbClr val="747775"/>
          </p15:clr>
        </p15:guide>
        <p15:guide id="2" orient="horz" pos="391">
          <p15:clr>
            <a:srgbClr val="747775"/>
          </p15:clr>
        </p15:guide>
        <p15:guide id="3" pos="3838">
          <p15:clr>
            <a:srgbClr val="747775"/>
          </p15:clr>
        </p15:guide>
        <p15:guide id="4" pos="4294">
          <p15:clr>
            <a:srgbClr val="747775"/>
          </p15:clr>
        </p15:guide>
        <p15:guide id="5" pos="5373">
          <p15:clr>
            <a:srgbClr val="747775"/>
          </p15:clr>
        </p15:guide>
        <p15:guide id="6" pos="4377">
          <p15:clr>
            <a:srgbClr val="747775"/>
          </p15:clr>
        </p15:guide>
        <p15:guide id="7" pos="4833">
          <p15:clr>
            <a:srgbClr val="747775"/>
          </p15:clr>
        </p15:guide>
        <p15:guide id="8" pos="4916">
          <p15:clr>
            <a:srgbClr val="747775"/>
          </p15:clr>
        </p15:guide>
        <p15:guide id="9" pos="3312">
          <p15:clr>
            <a:srgbClr val="747775"/>
          </p15:clr>
        </p15:guide>
        <p15:guide id="10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 Carpenter" initials="" lastIdx="6" clrIdx="0"/>
  <p:cmAuthor id="1" name="Liza Lutzker" initials="" lastIdx="6" clrIdx="1"/>
  <p:cmAuthor id="2" name="Julia Griswold" initials="" lastIdx="4" clrIdx="2"/>
  <p:cmAuthor id="3" name="Katherine Chen Guibert" initials="" lastIdx="2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58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72"/>
        <p:guide orient="horz" pos="391"/>
        <p:guide pos="3838"/>
        <p:guide pos="4294"/>
        <p:guide pos="5373"/>
        <p:guide pos="4377"/>
        <p:guide pos="4833"/>
        <p:guide pos="4916"/>
        <p:guide pos="33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3e9f6483e7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3e9f6483e7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cb811507b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cb811507b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Review important principles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</a:rPr>
              <a:t>Prioritize systemic solutions</a:t>
            </a:r>
            <a:endParaRPr sz="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Point out role of land use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cc74097749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cc74097749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cb811507b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cb811507b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cb811507b9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cb811507b9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cb811507b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cb811507b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cc74097749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cc74097749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89783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05398" y="2662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2" name="Google Shape;12;p2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5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ampanile">
  <p:cSld name="SECTION_HEADER_1_1_1_1_1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/>
          <p:nvPr/>
        </p:nvSpPr>
        <p:spPr>
          <a:xfrm>
            <a:off x="0" y="0"/>
            <a:ext cx="64176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11"/>
          <p:cNvSpPr/>
          <p:nvPr/>
        </p:nvSpPr>
        <p:spPr>
          <a:xfrm>
            <a:off x="6417675" y="0"/>
            <a:ext cx="27264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398875" y="2122060"/>
            <a:ext cx="38016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406548" y="3398325"/>
            <a:ext cx="397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4" name="Google Shape;54;p11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700" y="540625"/>
            <a:ext cx="3972675" cy="41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1"/>
          <p:cNvSpPr/>
          <p:nvPr/>
        </p:nvSpPr>
        <p:spPr>
          <a:xfrm>
            <a:off x="200850" y="210900"/>
            <a:ext cx="8742300" cy="472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6" name="Google Shape;56;p11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377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  <p15:guide id="2" orient="horz" pos="341">
          <p15:clr>
            <a:srgbClr val="E46962"/>
          </p15:clr>
        </p15:guide>
        <p15:guide id="3" pos="320">
          <p15:clr>
            <a:srgbClr val="E46962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ibrary">
  <p:cSld name="SECTION_HEADER_1_1_1_1_1_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2"/>
          <p:cNvSpPr/>
          <p:nvPr/>
        </p:nvSpPr>
        <p:spPr>
          <a:xfrm>
            <a:off x="0" y="0"/>
            <a:ext cx="64176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2"/>
          <p:cNvSpPr/>
          <p:nvPr/>
        </p:nvSpPr>
        <p:spPr>
          <a:xfrm>
            <a:off x="6417675" y="0"/>
            <a:ext cx="27264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title"/>
          </p:nvPr>
        </p:nvSpPr>
        <p:spPr>
          <a:xfrm>
            <a:off x="398875" y="2122060"/>
            <a:ext cx="38016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ubTitle" idx="1"/>
          </p:nvPr>
        </p:nvSpPr>
        <p:spPr>
          <a:xfrm>
            <a:off x="406548" y="3398325"/>
            <a:ext cx="397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12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700" y="540625"/>
            <a:ext cx="3972598" cy="41232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2"/>
          <p:cNvSpPr/>
          <p:nvPr/>
        </p:nvSpPr>
        <p:spPr>
          <a:xfrm>
            <a:off x="200850" y="210900"/>
            <a:ext cx="8742300" cy="472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377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Drum">
  <p:cSld name="SECTION_HEADER_1_1_1_1_1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/>
          <p:nvPr/>
        </p:nvSpPr>
        <p:spPr>
          <a:xfrm>
            <a:off x="0" y="0"/>
            <a:ext cx="64176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>
            <a:off x="6417675" y="0"/>
            <a:ext cx="27264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398875" y="2122060"/>
            <a:ext cx="38016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"/>
          </p:nvPr>
        </p:nvSpPr>
        <p:spPr>
          <a:xfrm>
            <a:off x="406548" y="3398325"/>
            <a:ext cx="397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38700" y="540625"/>
            <a:ext cx="3972600" cy="412394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/>
          <p:nvPr/>
        </p:nvSpPr>
        <p:spPr>
          <a:xfrm>
            <a:off x="200850" y="210900"/>
            <a:ext cx="8742300" cy="472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2" name="Google Shape;72;p13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377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tudents">
  <p:cSld name="SECTION_HEADER_1_1_1_1_1_1_1_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/>
          <p:nvPr/>
        </p:nvSpPr>
        <p:spPr>
          <a:xfrm>
            <a:off x="0" y="0"/>
            <a:ext cx="6417600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6417675" y="0"/>
            <a:ext cx="2726400" cy="51435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398875" y="2122060"/>
            <a:ext cx="38016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ubTitle" idx="1"/>
          </p:nvPr>
        </p:nvSpPr>
        <p:spPr>
          <a:xfrm>
            <a:off x="406548" y="3398325"/>
            <a:ext cx="39726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4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8700" y="540625"/>
            <a:ext cx="3972675" cy="41232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4"/>
          <p:cNvSpPr/>
          <p:nvPr/>
        </p:nvSpPr>
        <p:spPr>
          <a:xfrm>
            <a:off x="200850" y="210900"/>
            <a:ext cx="8742300" cy="47217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4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59377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  <p15:guide id="2" orient="horz" pos="341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215919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4" name="Google Shape;84;p15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85" name="Google Shape;85;p15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9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Photo">
  <p:cSld name="TITLE_AND_BODY_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219456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>
            <a:spLocks noGrp="1"/>
          </p:cNvSpPr>
          <p:nvPr>
            <p:ph type="pic" idx="2"/>
          </p:nvPr>
        </p:nvSpPr>
        <p:spPr>
          <a:xfrm>
            <a:off x="5577475" y="1144500"/>
            <a:ext cx="2567100" cy="2854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91" name="Google Shape;91;p16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92" name="Google Shape;92;p16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4 Photos">
  <p:cSld name="TITLE_AND_BODY_2_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260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body" idx="1"/>
          </p:nvPr>
        </p:nvSpPr>
        <p:spPr>
          <a:xfrm>
            <a:off x="219456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>
            <a:spLocks noGrp="1"/>
          </p:cNvSpPr>
          <p:nvPr>
            <p:ph type="pic" idx="2"/>
          </p:nvPr>
        </p:nvSpPr>
        <p:spPr>
          <a:xfrm>
            <a:off x="4788300" y="562588"/>
            <a:ext cx="1963500" cy="19635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17"/>
          <p:cNvSpPr>
            <a:spLocks noGrp="1"/>
          </p:cNvSpPr>
          <p:nvPr>
            <p:ph type="pic" idx="3"/>
          </p:nvPr>
        </p:nvSpPr>
        <p:spPr>
          <a:xfrm>
            <a:off x="6868800" y="562588"/>
            <a:ext cx="1963500" cy="1963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7"/>
          <p:cNvSpPr>
            <a:spLocks noGrp="1"/>
          </p:cNvSpPr>
          <p:nvPr>
            <p:ph type="pic" idx="4"/>
          </p:nvPr>
        </p:nvSpPr>
        <p:spPr>
          <a:xfrm>
            <a:off x="4788300" y="2617413"/>
            <a:ext cx="1963500" cy="19635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17"/>
          <p:cNvSpPr>
            <a:spLocks noGrp="1"/>
          </p:cNvSpPr>
          <p:nvPr>
            <p:ph type="pic" idx="5"/>
          </p:nvPr>
        </p:nvSpPr>
        <p:spPr>
          <a:xfrm>
            <a:off x="6868800" y="2617413"/>
            <a:ext cx="1963500" cy="196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1" name="Google Shape;101;p17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02" name="Google Shape;102;p17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 Photos">
  <p:cSld name="TITLE_AND_BODY_2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>
            <a:spLocks noGrp="1"/>
          </p:cNvSpPr>
          <p:nvPr>
            <p:ph type="pic" idx="2"/>
          </p:nvPr>
        </p:nvSpPr>
        <p:spPr>
          <a:xfrm>
            <a:off x="432152" y="1285775"/>
            <a:ext cx="4041600" cy="23487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8"/>
          <p:cNvSpPr>
            <a:spLocks noGrp="1"/>
          </p:cNvSpPr>
          <p:nvPr>
            <p:ph type="pic" idx="3"/>
          </p:nvPr>
        </p:nvSpPr>
        <p:spPr>
          <a:xfrm>
            <a:off x="4670248" y="1285775"/>
            <a:ext cx="4041600" cy="23487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08" name="Google Shape;108;p18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09" name="Google Shape;109;p18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8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 Photos">
  <p:cSld name="TITLE_AND_BODY_2_1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>
            <a:spLocks noGrp="1"/>
          </p:cNvSpPr>
          <p:nvPr>
            <p:ph type="pic" idx="2"/>
          </p:nvPr>
        </p:nvSpPr>
        <p:spPr>
          <a:xfrm>
            <a:off x="432150" y="1285775"/>
            <a:ext cx="2682600" cy="1912200"/>
          </a:xfrm>
          <a:prstGeom prst="rect">
            <a:avLst/>
          </a:prstGeom>
          <a:noFill/>
          <a:ln>
            <a:noFill/>
          </a:ln>
        </p:spPr>
      </p:sp>
      <p:sp>
        <p:nvSpPr>
          <p:cNvPr id="114" name="Google Shape;114;p19"/>
          <p:cNvSpPr>
            <a:spLocks noGrp="1"/>
          </p:cNvSpPr>
          <p:nvPr>
            <p:ph type="pic" idx="3"/>
          </p:nvPr>
        </p:nvSpPr>
        <p:spPr>
          <a:xfrm>
            <a:off x="3230635" y="1285775"/>
            <a:ext cx="2682600" cy="1912200"/>
          </a:xfrm>
          <a:prstGeom prst="rect">
            <a:avLst/>
          </a:prstGeom>
          <a:noFill/>
          <a:ln>
            <a:noFill/>
          </a:ln>
        </p:spPr>
      </p:sp>
      <p:sp>
        <p:nvSpPr>
          <p:cNvPr id="115" name="Google Shape;115;p19"/>
          <p:cNvSpPr>
            <a:spLocks noGrp="1"/>
          </p:cNvSpPr>
          <p:nvPr>
            <p:ph type="pic" idx="4"/>
          </p:nvPr>
        </p:nvSpPr>
        <p:spPr>
          <a:xfrm>
            <a:off x="6029120" y="1285775"/>
            <a:ext cx="2682600" cy="1912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16" name="Google Shape;116;p19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17" name="Google Shape;117;p19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9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Half Photo">
  <p:cSld name="TITLE_AND_BODY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417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219456" y="1152475"/>
            <a:ext cx="4038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23" name="Google Shape;123;p20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24" name="Google Shape;124;p20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0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3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erkeley Blue">
  <p:cSld name="SECTION_HEADER_2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75" y="733275"/>
            <a:ext cx="4827448" cy="441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89775" y="2000250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body" idx="1"/>
          </p:nvPr>
        </p:nvSpPr>
        <p:spPr>
          <a:xfrm>
            <a:off x="188177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30" name="Google Shape;130;p21"/>
          <p:cNvGrpSpPr/>
          <p:nvPr/>
        </p:nvGrpSpPr>
        <p:grpSpPr>
          <a:xfrm>
            <a:off x="0" y="-5250"/>
            <a:ext cx="98400" cy="5154000"/>
            <a:chOff x="-10600" y="-10600"/>
            <a:chExt cx="98400" cy="5154000"/>
          </a:xfrm>
        </p:grpSpPr>
        <p:sp>
          <p:nvSpPr>
            <p:cNvPr id="131" name="Google Shape;131;p21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1"/>
            <p:cNvSpPr/>
            <p:nvPr/>
          </p:nvSpPr>
          <p:spPr>
            <a:xfrm>
              <a:off x="-10600" y="2566400"/>
              <a:ext cx="98400" cy="2577000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6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5" name="Google Shape;135;p22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36" name="Google Shape;136;p22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2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e Column">
  <p:cSld name="ONE_COLUM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body" idx="1"/>
          </p:nvPr>
        </p:nvSpPr>
        <p:spPr>
          <a:xfrm>
            <a:off x="176151" y="1389600"/>
            <a:ext cx="43905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>
                <a:solidFill>
                  <a:schemeClr val="dk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1200">
                <a:solidFill>
                  <a:schemeClr val="dk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1" name="Google Shape;141;p23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42" name="Google Shape;142;p23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63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Bar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oogle Shape;145;p24"/>
          <p:cNvGrpSpPr/>
          <p:nvPr/>
        </p:nvGrpSpPr>
        <p:grpSpPr>
          <a:xfrm>
            <a:off x="-10600" y="-10600"/>
            <a:ext cx="98400" cy="5154050"/>
            <a:chOff x="-10600" y="-10600"/>
            <a:chExt cx="98400" cy="5154050"/>
          </a:xfrm>
        </p:grpSpPr>
        <p:sp>
          <p:nvSpPr>
            <p:cNvPr id="146" name="Google Shape;146;p24"/>
            <p:cNvSpPr/>
            <p:nvPr/>
          </p:nvSpPr>
          <p:spPr>
            <a:xfrm>
              <a:off x="-10600" y="-10600"/>
              <a:ext cx="98400" cy="2577000"/>
            </a:xfrm>
            <a:prstGeom prst="rect">
              <a:avLst/>
            </a:prstGeom>
            <a:solidFill>
              <a:srgbClr val="FDB5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-10600" y="2566450"/>
              <a:ext cx="98400" cy="25770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California Gold">
  <p:cSld name="SECTION_HEADER_2_2">
    <p:bg>
      <p:bgPr>
        <a:solidFill>
          <a:schemeClr val="lt2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/>
          <p:cNvPicPr preferRelativeResize="0"/>
          <p:nvPr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75" y="733275"/>
            <a:ext cx="4827448" cy="441022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ctrTitle"/>
          </p:nvPr>
        </p:nvSpPr>
        <p:spPr>
          <a:xfrm>
            <a:off x="389775" y="2000250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Green Dark">
  <p:cSld name="SECTION_HEADER_2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75" y="733275"/>
            <a:ext cx="4827448" cy="4410223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5"/>
          <p:cNvSpPr txBox="1">
            <a:spLocks noGrp="1"/>
          </p:cNvSpPr>
          <p:nvPr>
            <p:ph type="ctrTitle"/>
          </p:nvPr>
        </p:nvSpPr>
        <p:spPr>
          <a:xfrm>
            <a:off x="389775" y="2000250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Rose Dark">
  <p:cSld name="SECTION_HEADER_2_1_1">
    <p:bg>
      <p:bgPr>
        <a:solidFill>
          <a:schemeClr val="accen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6"/>
          <p:cNvPicPr preferRelativeResize="0"/>
          <p:nvPr/>
        </p:nvPicPr>
        <p:blipFill>
          <a:blip r:embed="rId2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6575" y="733275"/>
            <a:ext cx="4827448" cy="4410223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6"/>
          <p:cNvSpPr txBox="1">
            <a:spLocks noGrp="1"/>
          </p:cNvSpPr>
          <p:nvPr>
            <p:ph type="ctrTitle"/>
          </p:nvPr>
        </p:nvSpPr>
        <p:spPr>
          <a:xfrm>
            <a:off x="389775" y="2000250"/>
            <a:ext cx="85206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ampanile Sunset">
  <p:cSld name="SECTION_HEADER_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7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"/>
            <a:ext cx="9144003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" name="Google Shape;30;p7" title="UCB_Horizontal UDAR540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675" y="459482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ather Gate">
  <p:cSld name="SECTION_HEADER_1_1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8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"/>
            <a:ext cx="9144003" cy="33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8"/>
          <p:cNvSpPr/>
          <p:nvPr/>
        </p:nvSpPr>
        <p:spPr>
          <a:xfrm>
            <a:off x="0" y="1633250"/>
            <a:ext cx="9144000" cy="1709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3607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6" name="Google Shape;36;p8" title="UCB_Horizontal UDAR540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675" y="459482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Parade">
  <p:cSld name="SECTION_HEADER_1_1_2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9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"/>
            <a:ext cx="9144003" cy="3352801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9"/>
          <p:cNvSpPr/>
          <p:nvPr/>
        </p:nvSpPr>
        <p:spPr>
          <a:xfrm>
            <a:off x="0" y="1633250"/>
            <a:ext cx="9144000" cy="1709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3607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Google Shape;42;p9" title="UCB_Horizontal UDAR540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675" y="459482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Oski">
  <p:cSld name="SECTION_HEADER_1_1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/>
          <p:cNvPicPr preferRelativeResize="0"/>
          <p:nvPr/>
        </p:nvPicPr>
        <p:blipFill rotWithShape="1"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0"/>
            <a:ext cx="9144003" cy="335280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"/>
          <p:cNvSpPr/>
          <p:nvPr/>
        </p:nvSpPr>
        <p:spPr>
          <a:xfrm>
            <a:off x="0" y="1633250"/>
            <a:ext cx="9144000" cy="17094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000000">
                  <a:alpha val="36078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10" title="UCB_Horizontal UDAR540.png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5675" y="4594825"/>
            <a:ext cx="1675776" cy="31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19">
          <p15:clr>
            <a:srgbClr val="E46962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 sz="2200" b="1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7056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>
                <a:solidFill>
                  <a:schemeClr val="dk1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6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5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3" cy="34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5"/>
          <p:cNvSpPr/>
          <p:nvPr/>
        </p:nvSpPr>
        <p:spPr>
          <a:xfrm>
            <a:off x="336850" y="2415000"/>
            <a:ext cx="2310000" cy="697500"/>
          </a:xfrm>
          <a:prstGeom prst="rect">
            <a:avLst/>
          </a:prstGeom>
          <a:solidFill>
            <a:srgbClr val="0D32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5"/>
          <p:cNvSpPr/>
          <p:nvPr/>
        </p:nvSpPr>
        <p:spPr>
          <a:xfrm>
            <a:off x="336850" y="1954800"/>
            <a:ext cx="6879900" cy="697500"/>
          </a:xfrm>
          <a:prstGeom prst="rect">
            <a:avLst/>
          </a:prstGeom>
          <a:solidFill>
            <a:srgbClr val="0D32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title"/>
          </p:nvPr>
        </p:nvSpPr>
        <p:spPr>
          <a:xfrm>
            <a:off x="398875" y="2031000"/>
            <a:ext cx="8185200" cy="108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40"/>
              <a:t>Traffic Safety and DUI Prevention Strategies</a:t>
            </a:r>
            <a:endParaRPr/>
          </a:p>
        </p:txBody>
      </p:sp>
      <p:sp>
        <p:nvSpPr>
          <p:cNvPr id="156" name="Google Shape;156;p25"/>
          <p:cNvSpPr/>
          <p:nvPr/>
        </p:nvSpPr>
        <p:spPr>
          <a:xfrm>
            <a:off x="6909300" y="4484075"/>
            <a:ext cx="1934400" cy="505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25" title="png_Horizontal-1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1425" y="4279000"/>
            <a:ext cx="3742574" cy="86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>
            <a:spLocks noGrp="1"/>
          </p:cNvSpPr>
          <p:nvPr>
            <p:ph type="subTitle" idx="1"/>
          </p:nvPr>
        </p:nvSpPr>
        <p:spPr>
          <a:xfrm>
            <a:off x="406546" y="3455750"/>
            <a:ext cx="7640400" cy="8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Julia B. Griswold, PhD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Joint Informational Hearing</a:t>
            </a:r>
            <a:br>
              <a:rPr lang="en" sz="1700"/>
            </a:br>
            <a:r>
              <a:rPr lang="en" sz="1700"/>
              <a:t>California Senate Public Safety &amp; Transportation Committees</a:t>
            </a:r>
            <a:endParaRPr sz="17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/>
              <a:t>March 10, 2026</a:t>
            </a:r>
            <a:endParaRPr sz="17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 System Approach</a:t>
            </a:r>
            <a:endParaRPr/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875" y="1152475"/>
            <a:ext cx="6764702" cy="35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6"/>
          <p:cNvSpPr txBox="1"/>
          <p:nvPr/>
        </p:nvSpPr>
        <p:spPr>
          <a:xfrm>
            <a:off x="1478175" y="470362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Source: Watkins and Lieberman (2025)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Speed is a primary risk factor in traffic injuries and fatalities</a:t>
            </a: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body" idx="1"/>
          </p:nvPr>
        </p:nvSpPr>
        <p:spPr>
          <a:xfrm>
            <a:off x="188175" y="1152475"/>
            <a:ext cx="3999900" cy="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/>
              <a:t>Impacts on Crash Risk</a:t>
            </a:r>
            <a:endParaRPr sz="1800"/>
          </a:p>
        </p:txBody>
      </p:sp>
      <p:sp>
        <p:nvSpPr>
          <p:cNvPr id="172" name="Google Shape;172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4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/>
              <a:t>Impacts on Fatality Risk</a:t>
            </a:r>
            <a:endParaRPr sz="1700"/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125" y="1705890"/>
            <a:ext cx="3270725" cy="11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125" y="3205415"/>
            <a:ext cx="3270725" cy="130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7"/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6200" y="1561573"/>
            <a:ext cx="3066325" cy="331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 txBox="1"/>
          <p:nvPr/>
        </p:nvSpPr>
        <p:spPr>
          <a:xfrm>
            <a:off x="626368" y="4441650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Source: Data from NHTSA (2015);</a:t>
            </a:r>
            <a:b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Figure: Vision Zero Network</a:t>
            </a:r>
            <a:endParaRPr sz="8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7" name="Google Shape;177;p27"/>
          <p:cNvSpPr txBox="1"/>
          <p:nvPr/>
        </p:nvSpPr>
        <p:spPr>
          <a:xfrm>
            <a:off x="611125" y="2816563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Source: NACTO Urban Street Design Guide (2013);</a:t>
            </a:r>
            <a:b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 Figure: Vision Zero Network</a:t>
            </a:r>
            <a:endParaRPr sz="8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5469932" y="4684715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Source: Data from Tefft 2013;</a:t>
            </a:r>
            <a:b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800">
                <a:solidFill>
                  <a:srgbClr val="333333"/>
                </a:solidFill>
                <a:latin typeface="Open Sans"/>
                <a:ea typeface="Open Sans"/>
                <a:cs typeface="Open Sans"/>
                <a:sym typeface="Open Sans"/>
              </a:rPr>
              <a:t>Figure modified from: Vision Zero Network</a:t>
            </a:r>
            <a:endParaRPr sz="800">
              <a:solidFill>
                <a:srgbClr val="33333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 approaches to reduce speeds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body" idx="1"/>
          </p:nvPr>
        </p:nvSpPr>
        <p:spPr>
          <a:xfrm>
            <a:off x="411875" y="1152475"/>
            <a:ext cx="3461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Design self-explaining roads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Set appropriate speed limits for the context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Intelligent Speed Assistance (ISA)</a:t>
            </a:r>
            <a:endParaRPr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Speed safety cameras</a:t>
            </a:r>
            <a:endParaRPr/>
          </a:p>
          <a:p>
            <a:pPr marL="0" lvl="0" indent="0" algn="l" rtl="0">
              <a:spcBef>
                <a:spcPts val="10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5" name="Google Shape;185;p28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925" y="956075"/>
            <a:ext cx="5036073" cy="199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/>
          <p:cNvPicPr preferRelativeResize="0"/>
          <p:nvPr/>
        </p:nvPicPr>
        <p:blipFill>
          <a:blip r:embed="rId4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7925" y="3080375"/>
            <a:ext cx="5036073" cy="2063116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8"/>
          <p:cNvSpPr txBox="1"/>
          <p:nvPr/>
        </p:nvSpPr>
        <p:spPr>
          <a:xfrm>
            <a:off x="2543487" y="4869720"/>
            <a:ext cx="16488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Source: Google Street View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Intelligent Speed Assistance has been used in the U.S.</a:t>
            </a:r>
            <a:endParaRPr/>
          </a:p>
        </p:txBody>
      </p:sp>
      <p:sp>
        <p:nvSpPr>
          <p:cNvPr id="193" name="Google Shape;193;p29"/>
          <p:cNvSpPr txBox="1">
            <a:spLocks noGrp="1"/>
          </p:cNvSpPr>
          <p:nvPr>
            <p:ph type="body" idx="1"/>
          </p:nvPr>
        </p:nvSpPr>
        <p:spPr>
          <a:xfrm>
            <a:off x="312972" y="1152475"/>
            <a:ext cx="4116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NYCDOT Fleet ISA Pilot program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64% relative decrease in time spent speeding </a:t>
            </a:r>
            <a:r>
              <a:rPr lang="en" sz="1000"/>
              <a:t>(Yahoodik et al. 2024)</a:t>
            </a:r>
            <a:endParaRPr sz="10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Super Speeder Laws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Requires ISA for repeat or excess speeding offenders</a:t>
            </a:r>
            <a:endParaRPr/>
          </a:p>
          <a:p>
            <a: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Passed in Virginia, Washington, and District of Columbia in 2024-5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94" name="Google Shape;19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7609" y="1293658"/>
            <a:ext cx="4357279" cy="245096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9"/>
          <p:cNvSpPr txBox="1"/>
          <p:nvPr/>
        </p:nvSpPr>
        <p:spPr>
          <a:xfrm>
            <a:off x="4637600" y="3678958"/>
            <a:ext cx="21879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Source: IIHS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Effective approaches to reduce DUI</a:t>
            </a:r>
            <a:endParaRPr/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553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General deterrence</a:t>
            </a:r>
            <a:endParaRPr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Sobriety checkpoints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Per se BAC reduction</a:t>
            </a:r>
            <a:endParaRPr sz="1600"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Administrative per se </a:t>
            </a:r>
            <a:br>
              <a:rPr lang="en" sz="1600"/>
            </a:br>
            <a:r>
              <a:rPr lang="en" sz="1600"/>
              <a:t>suspension</a:t>
            </a:r>
            <a:endParaRPr sz="1600"/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Specific deterrence</a:t>
            </a:r>
            <a:endParaRPr/>
          </a:p>
          <a:p>
            <a:pPr marL="914400" lvl="1" indent="-330200" algn="l" rtl="0">
              <a:spcBef>
                <a:spcPts val="100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Ignition interlock devices</a:t>
            </a:r>
            <a:endParaRPr sz="160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b="1"/>
              <a:t>Considerations: </a:t>
            </a:r>
            <a:r>
              <a:rPr lang="en" sz="1600"/>
              <a:t>Unintended consequences of harsh penalties</a:t>
            </a:r>
            <a:endParaRPr sz="1600"/>
          </a:p>
        </p:txBody>
      </p:sp>
      <p:pic>
        <p:nvPicPr>
          <p:cNvPr id="202" name="Google Shape;202;p30" title="AdobeStock_1768871624.jpe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000" y="1152474"/>
            <a:ext cx="4911698" cy="267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pic>
        <p:nvPicPr>
          <p:cNvPr id="208" name="Google Shape;20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3875" y="1152475"/>
            <a:ext cx="6764702" cy="35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1"/>
          <p:cNvSpPr txBox="1"/>
          <p:nvPr/>
        </p:nvSpPr>
        <p:spPr>
          <a:xfrm>
            <a:off x="1478175" y="4703625"/>
            <a:ext cx="300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Source: Watkins and Lieberman (2025)</a:t>
            </a:r>
            <a:endParaRPr sz="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002676"/>
      </a:dk2>
      <a:lt2>
        <a:srgbClr val="FDB515"/>
      </a:lt2>
      <a:accent1>
        <a:srgbClr val="00553A"/>
      </a:accent1>
      <a:accent2>
        <a:srgbClr val="770747"/>
      </a:accent2>
      <a:accent3>
        <a:srgbClr val="431170"/>
      </a:accent3>
      <a:accent4>
        <a:srgbClr val="018943"/>
      </a:accent4>
      <a:accent5>
        <a:srgbClr val="808080"/>
      </a:accent5>
      <a:accent6>
        <a:srgbClr val="FC9313"/>
      </a:accent6>
      <a:hlink>
        <a:srgbClr val="20CBD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Microsoft Office PowerPoint</Application>
  <PresentationFormat>On-screen Show (16:9)</PresentationFormat>
  <Paragraphs>38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Open Sans</vt:lpstr>
      <vt:lpstr>Simple Light</vt:lpstr>
      <vt:lpstr>Traffic Safety and DUI Prevention Strategies</vt:lpstr>
      <vt:lpstr>Safe System Approach</vt:lpstr>
      <vt:lpstr>Speed is a primary risk factor in traffic injuries and fatalities</vt:lpstr>
      <vt:lpstr>Effective approaches to reduce speeds</vt:lpstr>
      <vt:lpstr>How Intelligent Speed Assistance has been used in the U.S.</vt:lpstr>
      <vt:lpstr>Effective approaches to reduce DUI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LaSalle, Isabelle</dc:creator>
  <cp:lastModifiedBy>LaSalle, Isabelle</cp:lastModifiedBy>
  <cp:revision>2</cp:revision>
  <dcterms:modified xsi:type="dcterms:W3CDTF">2026-03-10T00:11:10Z</dcterms:modified>
</cp:coreProperties>
</file>