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7" r:id="rId4"/>
    <p:sldId id="258" r:id="rId5"/>
    <p:sldId id="259" r:id="rId6"/>
    <p:sldId id="261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29132934374255"/>
          <c:y val="5.2020143547619836E-2"/>
          <c:w val="0.76439054695585773"/>
          <c:h val="0.76305491065331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38100">
              <a:noFill/>
            </a:ln>
            <a:effectLst/>
          </c:spPr>
          <c:invertIfNegative val="0"/>
          <c:cat>
            <c:strRef>
              <c:f>Sheet1!$A$2:$A$22</c:f>
              <c:strCach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0"/>
              </c:numCache>
            </c:numRef>
          </c:val>
          <c:extLst>
            <c:ext xmlns:c16="http://schemas.microsoft.com/office/drawing/2014/chart" uri="{C3380CC4-5D6E-409C-BE32-E72D297353CC}">
              <c16:uniqueId val="{00000000-7F98-416C-8561-C5B1E75A6C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Fatalities</c:v>
                </c:pt>
              </c:strCache>
            </c:strRef>
          </c:tx>
          <c:spPr>
            <a:solidFill>
              <a:schemeClr val="tx1"/>
            </a:solidFill>
            <a:ln w="38100">
              <a:noFill/>
            </a:ln>
            <a:effectLst/>
          </c:spPr>
          <c:invertIfNegative val="0"/>
          <c:cat>
            <c:strRef>
              <c:f>Sheet1!$A$2:$A$22</c:f>
              <c:strCach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strCache>
            </c:strRef>
          </c:cat>
          <c:val>
            <c:numRef>
              <c:f>Sheet1!$C$2:$C$22</c:f>
              <c:numCache>
                <c:formatCode>#,##0</c:formatCode>
                <c:ptCount val="20"/>
                <c:pt idx="0">
                  <c:v>4224</c:v>
                </c:pt>
                <c:pt idx="1">
                  <c:v>4120</c:v>
                </c:pt>
                <c:pt idx="2">
                  <c:v>4333</c:v>
                </c:pt>
                <c:pt idx="3">
                  <c:v>4240</c:v>
                </c:pt>
                <c:pt idx="4">
                  <c:v>3995</c:v>
                </c:pt>
                <c:pt idx="5">
                  <c:v>3434</c:v>
                </c:pt>
                <c:pt idx="6">
                  <c:v>3090</c:v>
                </c:pt>
                <c:pt idx="7">
                  <c:v>2720</c:v>
                </c:pt>
                <c:pt idx="8">
                  <c:v>2816</c:v>
                </c:pt>
                <c:pt idx="9">
                  <c:v>2966</c:v>
                </c:pt>
                <c:pt idx="10">
                  <c:v>3107</c:v>
                </c:pt>
                <c:pt idx="11">
                  <c:v>3102</c:v>
                </c:pt>
                <c:pt idx="12">
                  <c:v>3387</c:v>
                </c:pt>
                <c:pt idx="13">
                  <c:v>3837</c:v>
                </c:pt>
                <c:pt idx="14">
                  <c:v>3602</c:v>
                </c:pt>
                <c:pt idx="15">
                  <c:v>3772</c:v>
                </c:pt>
                <c:pt idx="16">
                  <c:v>3606</c:v>
                </c:pt>
                <c:pt idx="17">
                  <c:v>3995</c:v>
                </c:pt>
                <c:pt idx="18">
                  <c:v>4490</c:v>
                </c:pt>
                <c:pt idx="19">
                  <c:v>4553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98-416C-8561-C5B1E75A6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overlap val="100"/>
        <c:axId val="532653560"/>
        <c:axId val="53265290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Column3</c:v>
                      </c:pt>
                    </c:strCache>
                  </c:strRef>
                </c:tx>
                <c:spPr>
                  <a:solidFill>
                    <a:srgbClr val="6FC7DF"/>
                  </a:solidFill>
                  <a:ln w="38100"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Sheet1!$A$2:$A$22</c15:sqref>
                        </c15:formulaRef>
                      </c:ext>
                    </c:extLst>
                    <c:strCache>
                      <c:ptCount val="20"/>
                      <c:pt idx="0">
                        <c:v>2003</c:v>
                      </c:pt>
                      <c:pt idx="1">
                        <c:v>2004</c:v>
                      </c:pt>
                      <c:pt idx="2">
                        <c:v>2005</c:v>
                      </c:pt>
                      <c:pt idx="3">
                        <c:v>2006</c:v>
                      </c:pt>
                      <c:pt idx="4">
                        <c:v>2007</c:v>
                      </c:pt>
                      <c:pt idx="5">
                        <c:v>2008</c:v>
                      </c:pt>
                      <c:pt idx="6">
                        <c:v>2009</c:v>
                      </c:pt>
                      <c:pt idx="7">
                        <c:v>2010</c:v>
                      </c:pt>
                      <c:pt idx="8">
                        <c:v>2011</c:v>
                      </c:pt>
                      <c:pt idx="9">
                        <c:v>2012</c:v>
                      </c:pt>
                      <c:pt idx="10">
                        <c:v>2013</c:v>
                      </c:pt>
                      <c:pt idx="11">
                        <c:v>2014</c:v>
                      </c:pt>
                      <c:pt idx="12">
                        <c:v>2015</c:v>
                      </c:pt>
                      <c:pt idx="13">
                        <c:v>2016</c:v>
                      </c:pt>
                      <c:pt idx="14">
                        <c:v>2017</c:v>
                      </c:pt>
                      <c:pt idx="15">
                        <c:v>2018</c:v>
                      </c:pt>
                      <c:pt idx="16">
                        <c:v>2019</c:v>
                      </c:pt>
                      <c:pt idx="17">
                        <c:v>2020</c:v>
                      </c:pt>
                      <c:pt idx="18">
                        <c:v>2021</c:v>
                      </c:pt>
                      <c:pt idx="19">
                        <c:v>2022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Sheet1!$D$2:$D$22</c15:sqref>
                        </c15:formulaRef>
                      </c:ext>
                    </c:extLst>
                    <c:numCache>
                      <c:formatCode>General</c:formatCode>
                      <c:ptCount val="20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F98-416C-8561-C5B1E75A6C70}"/>
                  </c:ext>
                </c:extLst>
              </c15:ser>
            </c15:filteredBarSeries>
          </c:ext>
        </c:extLst>
      </c:barChart>
      <c:catAx>
        <c:axId val="532653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532652904"/>
        <c:crosses val="autoZero"/>
        <c:auto val="1"/>
        <c:lblAlgn val="ctr"/>
        <c:lblOffset val="0"/>
        <c:noMultiLvlLbl val="0"/>
      </c:catAx>
      <c:valAx>
        <c:axId val="532652904"/>
        <c:scaling>
          <c:orientation val="minMax"/>
          <c:max val="4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r>
                  <a:rPr lang="en-US"/>
                  <a:t>Fatalities</a:t>
                </a:r>
              </a:p>
            </c:rich>
          </c:tx>
          <c:layout>
            <c:manualLayout>
              <c:xMode val="edge"/>
              <c:yMode val="edge"/>
              <c:x val="4.1907913002230141E-3"/>
              <c:y val="0.323743075887398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532653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0.41958</cdr:x>
      <cdr:y>0.03806</cdr:y>
    </cdr:from>
    <cdr:to>
      <cdr:x>0.77839</cdr:x>
      <cdr:y>0.30125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827C17E0-60FF-4D48-9E4F-D92655F55CA0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3075466" y="142656"/>
          <a:ext cx="2630057" cy="986375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rgbClr val="FF0000"/>
          </a:solidFill>
          <a:prstDash val="solid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7A67-3CF5-443F-8AB4-B7EC2AEF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0C41D-228C-89AD-2F05-CEC5E2233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22140-5AEE-C60F-4A76-3A9B5AB39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07358-4507-B0A4-4903-79E910B0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250F9-BC50-A5DB-2AD1-5047FC06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8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4852-B16F-D1B4-914B-05661D37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5AAE9-6A2F-25B2-AF62-44F91ED18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DCF5-8215-7D3B-6630-4428C1F2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2A358-C261-B558-FA86-6F084411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6F245-D804-60CC-6BF2-7F06E189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F573E-EE98-DB59-06AD-D0CBA162E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93439-DFEF-B0BE-7F56-B92B9201B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49493-0FFA-1E1F-CA5C-9ED8577DD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84696-D6A4-BC4D-F31F-7D252853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A096-D1B4-0C96-B271-3CA30307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2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232A-ACA8-F1E8-899B-2BBC3F839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F81B2-2146-B971-28A0-3B9051149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3ABD3-E185-66F1-568E-EC224E1B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ADCF7-9BF0-F95D-1315-590B50FF9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E832-F734-AE36-2C1E-6ADDEE81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83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FC0F-482C-C3E9-574E-A1728D26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2C94-DCFF-915F-C42B-C45CC93BA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E638A-A9F1-51A6-DAAB-225594BC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3AB3F-1245-4C07-B331-5EE95C32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B1DA0-57A6-E897-2613-4FE74988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5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8FFE-CB72-44DE-BB6A-29E2575E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09273-674F-3235-AAE6-ADF22E66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2A331-E6CC-8D5D-7890-D7C921BB8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817D7-D8DA-5D3D-9E76-36B84E02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AC40-18AC-4C7B-19EB-F98AA473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6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72F3B-849F-053C-F19F-32781914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8248C-E02B-8E49-9E9E-2861BEB85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0A187-DCB5-B5D0-D5D4-7DBAD17D9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E55E-FD96-3D1B-F08B-4AA9FA10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498FF-0CD9-403F-1B41-833F83C3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8C52E-E66E-995D-B194-A63E09AB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1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025C-D8EA-D4AF-5340-3EC1DF7F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6F530-5719-34E2-F906-755E0B7C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D68DF-CA3D-12BB-B479-617D6C10B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52830-91BC-553D-056D-FB11C801F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07521-7DE4-53A1-A6C4-4B771895F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A21C1-1F69-DA97-DC3B-975C2A91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B68271-FB59-2EA5-1CA4-BC33621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547FE-AC42-1BEB-DEC1-F8087751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7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7A370-C36C-5616-AB07-B3FAD380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960F9-2EEE-A403-E3BB-C8B64D72A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BC720-86F7-E546-3A13-1106F054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77D94-E077-3FE0-908E-C014308F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63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DAAF4B-8FC4-A45B-251C-1D90F3DD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A922A-95A9-5AFF-18FB-B2B4B683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FFD10-6FD1-3AA0-175D-2CEF6877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15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6708-72E3-8B84-2FE2-18CDD8FD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C313E-1B91-74FA-75F9-87F518C3C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97E52-E41B-9306-2560-81FD27001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6F264-8AF4-1DC8-7E15-768F6D19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23179-38C0-A58F-AFA5-B1A4FFD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A08FE-A222-7EBB-0523-F622CCDC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9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B9F5-D6AC-174F-1276-93BC11E5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BDFC3-3448-FD93-D02F-14AE2D538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4803-2D1F-A23E-8764-EDF80881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9ED82-02C6-17D4-F6C5-0A3235FC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57242-B55A-7E94-0B90-18E9DA18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65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13E1-5F7D-ADA2-346A-36600FAB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0F58E1-FAD9-40DE-33F0-C126985E3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98B7D-FCA8-3122-2D47-B9FFDCEE1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EE1F0-56B8-5355-E192-0179C684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F9A3C-D52E-B428-EB85-B723DD81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C4F1F-10E9-6CAA-7228-5C14310F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45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DF60D-A9AB-5B0C-09B6-B8D39F73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5472B-03F9-3008-E216-63A2D1C32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37B74-69DC-DCC7-668C-E31C780C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14BEE-2837-576A-7312-D2A6A918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6538B-E016-1F3B-6CFB-9A3A4923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54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5DCC3B-8A7B-1165-EFE8-B663399D4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00E72-0F41-3E26-D76D-BD69BED6E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9D52D-16F0-A9F0-A19D-C0F79204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167B3-F4C7-4225-E50A-F306BA4F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40D4-4AF7-8FDC-0B49-6E84EF81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7D012-1937-DFF9-AF7B-AFA0765B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39A37-C656-99B0-6793-B6C4B9B74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6EE9-A36B-C7EA-2936-EE3C2D639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B08D1-F947-0FDC-D996-A52BEC14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66E6D-0A8C-EBE6-CA8C-47C5AC95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45CA7-E59C-7106-C8DB-31BE10C6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AB49F-6C79-56F3-F686-39A0EC2BD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FF7D0-1CFA-21C3-8F67-367628F55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E1392-C801-DC25-4CD6-95611E50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0E2F2-9FE9-0486-AF1E-69C5E24E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373D5-955B-D5CF-9BAC-7B027017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5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8CAD-2EC8-C83D-95A9-CB076852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123B7-8915-C189-AFAC-D1A173577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F6827-83C5-AF91-5F88-CAAAB4340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D3C48-1936-40AE-6B9B-619245B50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FED91-8B99-8AF0-30A2-87A883E6A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7924F-6425-D800-EBA0-314EF71E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42FB1-1ACD-F587-FE5C-7881E52E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AC66BA-5A4D-BF51-263A-A549C64E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3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95C2A-B5FF-74B1-4138-C5797EC4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C30E3-BA83-D8AD-E66B-DA0EF780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C7D43-A389-8301-BA4A-0C91E352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15941-6FB4-2AEA-10DF-060C4A74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8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202B7-5E75-749B-78B7-9512FB6B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E2AA-7C59-69CA-BB06-5D15D23B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E0455-DB02-0678-91B8-A36A1ACD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8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3D5A-8385-9C31-2CD6-6DA6B8EF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15E8-C473-D25F-C18C-A1987AD66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AB88B-441E-00BA-D44A-36CC0A26F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BA0D-B0EF-FADB-0166-61C0514C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B75F5-6E54-48B7-8A9E-E100329C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11CC-EF7C-B76D-7EAB-0571AB63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2A08-9531-403F-2EDA-D24EFF2B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9893C-D7B4-0E17-7818-83769DE55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9298B-1DF8-74FD-4480-C35B25D1A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81A4F-86D9-9B0A-7070-57EB5952D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AA70F-8ACB-7D7E-5F0D-3AAF585F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88580-0011-36A5-116D-C343EE34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2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34152-73ED-1FB4-62EB-284B6AF5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6E45A-71CB-CD6C-0BF3-FB04F9EA8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0CC3E-3057-8BCC-5665-4C307B0FC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27E4D-58E1-45B7-B1C1-7CC05412037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6DF93-8136-E60B-0817-842CB59A4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D7D99-FCAF-0EB5-4C6E-F7ED67AF5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4249B-E92B-4AB1-AE36-68B0FF780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2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DD027-A6E5-6E32-ABF3-2E883C7D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F53E4-FABE-F056-576F-83D29511D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EB103-036E-5667-5728-D3818D6E7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60EC1-5425-4F48-8975-D20F6354889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10A3F-6921-17A9-2697-6AA738CE6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4E04B-D524-297F-6731-0D226D37F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2574-8A3D-40D4-B641-5EA3F650F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6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8F88BEA3-78A5-2B32-BF58-9FBFB890D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2" r="17150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road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39072405-DE0A-5A3C-5777-A5A7C223F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5503" b="1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 road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EEE76938-34CF-DD6F-CED0-17B28D01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6" r="-1" b="4389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51" name="Freeform: Shape 1050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53" name="Freeform: Shape 1052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5BC6C-F2A5-869A-199D-1A7424993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Director Tony Tavares</a:t>
            </a:r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9C19A4-DBB7-1B55-393B-E3B9A2423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90872"/>
            <a:ext cx="4919472" cy="1335024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California Department of Transportation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6AD785-8AE0-15B6-E3D7-5DB5D355C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" b="-2"/>
          <a:stretch/>
        </p:blipFill>
        <p:spPr>
          <a:xfrm>
            <a:off x="4354406" y="4690872"/>
            <a:ext cx="1059021" cy="904731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8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63" name="Rectangle 206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4" name="Rectangle 206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312E8-7058-DFC2-E77C-ED188FC5D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5" y="1756944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dirty="0"/>
              <a:t>12 districts</a:t>
            </a:r>
          </a:p>
          <a:p>
            <a:r>
              <a:rPr lang="en-US" dirty="0"/>
              <a:t>23,000 employees</a:t>
            </a:r>
          </a:p>
          <a:p>
            <a:r>
              <a:rPr lang="en-US" dirty="0"/>
              <a:t>50,000+ lane miles</a:t>
            </a:r>
          </a:p>
          <a:p>
            <a:r>
              <a:rPr lang="en-US" dirty="0"/>
              <a:t>20,000 bridges</a:t>
            </a:r>
          </a:p>
          <a:p>
            <a:r>
              <a:rPr lang="en-US" dirty="0"/>
              <a:t>State-supported rail, aviation facilities</a:t>
            </a:r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istrict Map">
            <a:extLst>
              <a:ext uri="{FF2B5EF4-FFF2-40B4-BE49-F238E27FC236}">
                <a16:creationId xmlns:a16="http://schemas.microsoft.com/office/drawing/2014/main" id="{AD9C804D-1A54-4365-95E9-5968C5D8D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8" r="2" b="2573"/>
          <a:stretch/>
        </p:blipFill>
        <p:spPr bwMode="auto">
          <a:xfrm>
            <a:off x="6041006" y="779762"/>
            <a:ext cx="5705003" cy="553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5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erial photo showing newly constructed converging intersection at Otay Mesa East">
            <a:extLst>
              <a:ext uri="{FF2B5EF4-FFF2-40B4-BE49-F238E27FC236}">
                <a16:creationId xmlns:a16="http://schemas.microsoft.com/office/drawing/2014/main" id="{E9D6C915-6F05-54A4-3605-D186F7D1B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r="4006"/>
          <a:stretch/>
        </p:blipFill>
        <p:spPr bwMode="auto">
          <a:xfrm>
            <a:off x="6887044" y="-1"/>
            <a:ext cx="4661488" cy="310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sky, train, grass, outdoor&#10;&#10;Description automatically generated">
            <a:extLst>
              <a:ext uri="{FF2B5EF4-FFF2-40B4-BE49-F238E27FC236}">
                <a16:creationId xmlns:a16="http://schemas.microsoft.com/office/drawing/2014/main" id="{3E5579BF-37BD-F82C-BB22-B7BC24557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4" b="3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Aerial view of a parking lot&#10;&#10;Description automatically generated with low confidence">
            <a:extLst>
              <a:ext uri="{FF2B5EF4-FFF2-40B4-BE49-F238E27FC236}">
                <a16:creationId xmlns:a16="http://schemas.microsoft.com/office/drawing/2014/main" id="{EDB5C733-86E0-0DC4-8FFD-C44F45920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r="1" b="11448"/>
          <a:stretch/>
        </p:blipFill>
        <p:spPr bwMode="auto"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outdoor, plane, sky, ground&#10;&#10;AI-generated content may be incorrect.">
            <a:extLst>
              <a:ext uri="{FF2B5EF4-FFF2-40B4-BE49-F238E27FC236}">
                <a16:creationId xmlns:a16="http://schemas.microsoft.com/office/drawing/2014/main" id="{1B959567-FC1F-9CC0-DA22-B03F4954D1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65" b="-1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2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1846B3-78B8-9B6A-92A8-BCC36FAD7AB9}"/>
              </a:ext>
            </a:extLst>
          </p:cNvPr>
          <p:cNvGrpSpPr/>
          <p:nvPr/>
        </p:nvGrpSpPr>
        <p:grpSpPr>
          <a:xfrm>
            <a:off x="1136307" y="643467"/>
            <a:ext cx="9919386" cy="5571066"/>
            <a:chOff x="235773" y="2045529"/>
            <a:chExt cx="7329948" cy="4116749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55E6EC38-25E4-559C-6C5C-E58E36D336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8744211"/>
                </p:ext>
              </p:extLst>
            </p:nvPr>
          </p:nvGraphicFramePr>
          <p:xfrm>
            <a:off x="235773" y="2045529"/>
            <a:ext cx="7329948" cy="37477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D5816C-382C-0ED2-C072-F48C2E366489}"/>
                </a:ext>
              </a:extLst>
            </p:cNvPr>
            <p:cNvGrpSpPr/>
            <p:nvPr/>
          </p:nvGrpSpPr>
          <p:grpSpPr>
            <a:xfrm>
              <a:off x="1891560" y="5675133"/>
              <a:ext cx="5408154" cy="487145"/>
              <a:chOff x="2157567" y="5658508"/>
              <a:chExt cx="5408154" cy="48714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367A32-20F3-A20A-67EB-76DB8758D207}"/>
                  </a:ext>
                </a:extLst>
              </p:cNvPr>
              <p:cNvSpPr txBox="1"/>
              <p:nvPr/>
            </p:nvSpPr>
            <p:spPr>
              <a:xfrm>
                <a:off x="2157567" y="5658508"/>
                <a:ext cx="4572000" cy="31464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defTabSz="1231148">
                  <a:spcAft>
                    <a:spcPts val="612"/>
                  </a:spcAft>
                </a:pPr>
                <a:r>
                  <a:rPr lang="en-US" sz="2154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</a:rPr>
                  <a:t>on all SHS and non-SHS</a:t>
                </a:r>
                <a:r>
                  <a:rPr lang="en-US" sz="2154" kern="1200">
                    <a:solidFill>
                      <a:srgbClr val="B3000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</a:rPr>
                  <a:t> </a:t>
                </a:r>
                <a:r>
                  <a:rPr lang="en-US" sz="2154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Calibri"/>
                  </a:rPr>
                  <a:t>California Roadways</a:t>
                </a:r>
                <a:endParaRPr lang="en-US" sz="160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E00646-8FCB-A37A-083D-EBA312C2081B}"/>
                  </a:ext>
                </a:extLst>
              </p:cNvPr>
              <p:cNvSpPr txBox="1"/>
              <p:nvPr/>
            </p:nvSpPr>
            <p:spPr>
              <a:xfrm>
                <a:off x="2636811" y="5890415"/>
                <a:ext cx="4928910" cy="25523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defTabSz="1207008">
                  <a:spcAft>
                    <a:spcPts val="600"/>
                  </a:spcAft>
                </a:pPr>
                <a:endParaRPr lang="en-US" sz="160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70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8EC38B7-BD52-0E07-7DED-9164F3687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r="41458" b="1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tanding next to a truck&#10;&#10;Description automatically generated with low confidence">
            <a:extLst>
              <a:ext uri="{FF2B5EF4-FFF2-40B4-BE49-F238E27FC236}">
                <a16:creationId xmlns:a16="http://schemas.microsoft.com/office/drawing/2014/main" id="{44F0E302-FEA2-29C3-FB19-45B6EA12A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88" r="30488" b="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554C4E-0496-E231-A2FE-ECEDDAC67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r="400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299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824E4-C887-4969-B483-9A04C7C3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Thank you!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83A628A-43B8-FE2D-4678-74FB9725B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r="13686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55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33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Source Sans Pro</vt:lpstr>
      <vt:lpstr>Office Theme</vt:lpstr>
      <vt:lpstr>1_Office Theme</vt:lpstr>
      <vt:lpstr>Director Tony Tavares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Director Tony Tavares</dc:title>
  <dc:creator>Colburn, Allison@DOT</dc:creator>
  <cp:lastModifiedBy>Colburn, Allison@DOT</cp:lastModifiedBy>
  <cp:revision>1</cp:revision>
  <dcterms:created xsi:type="dcterms:W3CDTF">2025-03-10T19:17:57Z</dcterms:created>
  <dcterms:modified xsi:type="dcterms:W3CDTF">2025-03-10T20:16:38Z</dcterms:modified>
</cp:coreProperties>
</file>