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73" r:id="rId5"/>
  </p:sldMasterIdLst>
  <p:notesMasterIdLst>
    <p:notesMasterId r:id="rId21"/>
  </p:notesMasterIdLst>
  <p:sldIdLst>
    <p:sldId id="1262" r:id="rId6"/>
    <p:sldId id="577" r:id="rId7"/>
    <p:sldId id="1360" r:id="rId8"/>
    <p:sldId id="1344" r:id="rId9"/>
    <p:sldId id="1405" r:id="rId10"/>
    <p:sldId id="1490" r:id="rId11"/>
    <p:sldId id="1409" r:id="rId12"/>
    <p:sldId id="1491" r:id="rId13"/>
    <p:sldId id="1354" r:id="rId14"/>
    <p:sldId id="1486" r:id="rId15"/>
    <p:sldId id="1356" r:id="rId16"/>
    <p:sldId id="1652" r:id="rId17"/>
    <p:sldId id="1668" r:id="rId18"/>
    <p:sldId id="1667" r:id="rId19"/>
    <p:sldId id="13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Franks" userId="8e2e8ff4-4d53-4824-8876-8f2007d0062b" providerId="ADAL" clId="{B8C5E19E-C19E-4699-9596-05B995D740F7}"/>
    <pc:docChg chg="custSel modSld">
      <pc:chgData name="Dean Franks" userId="8e2e8ff4-4d53-4824-8876-8f2007d0062b" providerId="ADAL" clId="{B8C5E19E-C19E-4699-9596-05B995D740F7}" dt="2025-03-07T15:06:39.339" v="117" actId="6549"/>
      <pc:docMkLst>
        <pc:docMk/>
      </pc:docMkLst>
      <pc:sldChg chg="delSp modSp mod">
        <pc:chgData name="Dean Franks" userId="8e2e8ff4-4d53-4824-8876-8f2007d0062b" providerId="ADAL" clId="{B8C5E19E-C19E-4699-9596-05B995D740F7}" dt="2025-03-07T15:06:39.339" v="117" actId="6549"/>
        <pc:sldMkLst>
          <pc:docMk/>
          <pc:sldMk cId="1655863821" sldId="1262"/>
        </pc:sldMkLst>
        <pc:spChg chg="mod">
          <ac:chgData name="Dean Franks" userId="8e2e8ff4-4d53-4824-8876-8f2007d0062b" providerId="ADAL" clId="{B8C5E19E-C19E-4699-9596-05B995D740F7}" dt="2025-03-07T15:06:39.339" v="117" actId="6549"/>
          <ac:spMkLst>
            <pc:docMk/>
            <pc:sldMk cId="1655863821" sldId="1262"/>
            <ac:spMk id="4" creationId="{00000000-0000-0000-0000-000000000000}"/>
          </ac:spMkLst>
        </pc:spChg>
        <pc:picChg chg="del">
          <ac:chgData name="Dean Franks" userId="8e2e8ff4-4d53-4824-8876-8f2007d0062b" providerId="ADAL" clId="{B8C5E19E-C19E-4699-9596-05B995D740F7}" dt="2025-03-07T15:06:19.758" v="92" actId="21"/>
          <ac:picMkLst>
            <pc:docMk/>
            <pc:sldMk cId="1655863821" sldId="1262"/>
            <ac:picMk id="9" creationId="{930EC5C0-ABB1-7E36-7D99-5513A7D79F4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rtba-my.sharepoint.com/personal/ablack_artba_org/Documents/FederalFunding/IIJA/Real_HTF_Expenditures_II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/>
                </a:solidFill>
              </a:rPr>
              <a:t>Breakdown of $852 Billion in Guaranteed Funding in the </a:t>
            </a:r>
          </a:p>
          <a:p>
            <a:pPr>
              <a:defRPr sz="2000" b="1"/>
            </a:pPr>
            <a:r>
              <a:rPr lang="en-US" sz="2000" b="1" dirty="0">
                <a:solidFill>
                  <a:schemeClr val="accent1"/>
                </a:solidFill>
              </a:rPr>
              <a:t>Infrastructure Investment &amp; Jobs 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CB-4B88-9CA9-CCFB9EC6D8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6CB-4B88-9CA9-CCFB9EC6D8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B-4B88-9CA9-CCFB9EC6D8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CB-4B88-9CA9-CCFB9EC6D8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B-4B88-9CA9-CCFB9EC6D8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B-4B88-9CA9-CCFB9EC6D8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6CB-4B88-9CA9-CCFB9EC6D8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6CB-4B88-9CA9-CCFB9EC6D8D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B-4B88-9CA9-CCFB9EC6D8D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CB-4B88-9CA9-CCFB9EC6D8D8}"/>
              </c:ext>
            </c:extLst>
          </c:dPt>
          <c:dLbls>
            <c:dLbl>
              <c:idx val="0"/>
              <c:layout>
                <c:manualLayout>
                  <c:x val="4.0679055459624115E-2"/>
                  <c:y val="3.9212295987995478E-2"/>
                </c:manualLayout>
              </c:layout>
              <c:tx>
                <c:rich>
                  <a:bodyPr/>
                  <a:lstStyle/>
                  <a:p>
                    <a:fld id="{42A4D78C-29A1-4837-9509-0DDB3B69130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FF107844-4039-48D2-AA53-C82E22E19D29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728CA691-E523-4A12-BDB7-00F9D38A485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1472433500869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6CB-4B88-9CA9-CCFB9EC6D8D8}"/>
                </c:ext>
              </c:extLst>
            </c:dLbl>
            <c:dLbl>
              <c:idx val="1"/>
              <c:layout>
                <c:manualLayout>
                  <c:x val="5.8438108567330407E-2"/>
                  <c:y val="4.3569217764439418E-3"/>
                </c:manualLayout>
              </c:layout>
              <c:tx>
                <c:rich>
                  <a:bodyPr/>
                  <a:lstStyle/>
                  <a:p>
                    <a:fld id="{FB555304-324A-4964-A2A8-3808FE95367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DFEE0AFD-AB78-4018-AB97-27588DD17C8D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9AA9EF4C-26C8-4E56-A260-12968F48025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6CB-4B88-9CA9-CCFB9EC6D8D8}"/>
                </c:ext>
              </c:extLst>
            </c:dLbl>
            <c:dLbl>
              <c:idx val="2"/>
              <c:layout>
                <c:manualLayout>
                  <c:x val="-1.9952350526300362E-2"/>
                  <c:y val="3.2676913323329566E-2"/>
                </c:manualLayout>
              </c:layout>
              <c:tx>
                <c:rich>
                  <a:bodyPr/>
                  <a:lstStyle/>
                  <a:p>
                    <a:fld id="{E6E52271-7B04-4CB6-A468-53D2020A77E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B8A4336D-552D-42DB-B9B2-C03113DEA775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A0FC4321-9E72-4B9D-8840-D6FBB4DE291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CB-4B88-9CA9-CCFB9EC6D8D8}"/>
                </c:ext>
              </c:extLst>
            </c:dLbl>
            <c:dLbl>
              <c:idx val="3"/>
              <c:layout>
                <c:manualLayout>
                  <c:x val="-5.4403750178033936E-2"/>
                  <c:y val="1.0892304441109696E-2"/>
                </c:manualLayout>
              </c:layout>
              <c:tx>
                <c:rich>
                  <a:bodyPr/>
                  <a:lstStyle/>
                  <a:p>
                    <a:fld id="{9CEE6FA6-17B7-4C3B-875D-6D95E4EFDF9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39F0C992-10F1-4008-9CDA-ED9B24B3EFFE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826D9AA2-1EE3-49B7-B041-B8EA16781F3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1879769017033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6CB-4B88-9CA9-CCFB9EC6D8D8}"/>
                </c:ext>
              </c:extLst>
            </c:dLbl>
            <c:dLbl>
              <c:idx val="4"/>
              <c:layout>
                <c:manualLayout>
                  <c:x val="-7.8607546848924278E-2"/>
                  <c:y val="-3.2676913323329566E-2"/>
                </c:manualLayout>
              </c:layout>
              <c:tx>
                <c:rich>
                  <a:bodyPr/>
                  <a:lstStyle/>
                  <a:p>
                    <a:fld id="{4E26C471-0BAA-4ED5-ACA2-F34240EDE7E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BC292E4E-2E67-41AF-9902-1438837B45A6}" type="VALUE">
                      <a:rPr lang="en-US" baseline="0" smtClean="0"/>
                      <a:pPr/>
                      <a:t>[VALUE]</a:t>
                    </a:fld>
                    <a:r>
                      <a:rPr lang="en-US" b="0" baseline="0" dirty="0"/>
                      <a:t>B</a:t>
                    </a:r>
                    <a:r>
                      <a:rPr lang="en-US" baseline="0" dirty="0"/>
                      <a:t>, </a:t>
                    </a:r>
                    <a:fld id="{F3734C87-ADBC-4B97-A68D-79488C17B33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1558282074212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6CB-4B88-9CA9-CCFB9EC6D8D8}"/>
                </c:ext>
              </c:extLst>
            </c:dLbl>
            <c:dLbl>
              <c:idx val="5"/>
              <c:layout>
                <c:manualLayout>
                  <c:x val="-3.2596183871687195E-2"/>
                  <c:y val="-8.9316896417100736E-2"/>
                </c:manualLayout>
              </c:layout>
              <c:tx>
                <c:rich>
                  <a:bodyPr/>
                  <a:lstStyle/>
                  <a:p>
                    <a:fld id="{B16D83E4-D3FC-468B-8AC8-10FB585A729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410C657F-FB74-4143-8936-05FFDE858346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75F9B986-9B37-4208-981E-B5614C7CCC5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94609022545175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CB-4B88-9CA9-CCFB9EC6D8D8}"/>
                </c:ext>
              </c:extLst>
            </c:dLbl>
            <c:dLbl>
              <c:idx val="6"/>
              <c:layout>
                <c:manualLayout>
                  <c:x val="-7.2926563840053693E-2"/>
                  <c:y val="-5.6639983093771246E-2"/>
                </c:manualLayout>
              </c:layout>
              <c:tx>
                <c:rich>
                  <a:bodyPr/>
                  <a:lstStyle/>
                  <a:p>
                    <a:fld id="{0AEF5555-1F06-4F4C-955B-2FD57310DF4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B749A798-6147-4C36-A102-6F3764593E4D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1AE579F3-BE0D-4C9B-B1B8-165C1DABCD8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6CB-4B88-9CA9-CCFB9EC6D8D8}"/>
                </c:ext>
              </c:extLst>
            </c:dLbl>
            <c:dLbl>
              <c:idx val="7"/>
              <c:layout>
                <c:manualLayout>
                  <c:x val="-2.6620714384063118E-2"/>
                  <c:y val="-3.4855374211551535E-2"/>
                </c:manualLayout>
              </c:layout>
              <c:tx>
                <c:rich>
                  <a:bodyPr/>
                  <a:lstStyle/>
                  <a:p>
                    <a:fld id="{30C4DCE4-99BD-450A-A43D-C997EB31034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161BA9FA-313E-4D2A-9D9E-3B15ECE8B38B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229E7DED-8166-41F6-8685-0D158CAF0F5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7571789033354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6CB-4B88-9CA9-CCFB9EC6D8D8}"/>
                </c:ext>
              </c:extLst>
            </c:dLbl>
            <c:dLbl>
              <c:idx val="8"/>
              <c:layout>
                <c:manualLayout>
                  <c:x val="-1.2103148851118364E-2"/>
                  <c:y val="-6.9710748423103069E-2"/>
                </c:manualLayout>
              </c:layout>
              <c:tx>
                <c:rich>
                  <a:bodyPr/>
                  <a:lstStyle/>
                  <a:p>
                    <a:fld id="{73214601-2EBD-473D-AF46-41ADFB0E50EF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64AEC45D-7B59-49CD-88CD-64E59A1EDF9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B4305160-933C-419D-ABDC-A24313DD625C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8455917655162"/>
                      <c:h val="0.1341714061055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6CB-4B88-9CA9-CCFB9EC6D8D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D5C44A3-0049-4B40-9F6C-86AEE9AF3126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D27ADDFA-2202-48C7-A571-0EB8C472B424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B0625410-AC08-4BB6-BDFE-AF060D6BE892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9447063214398"/>
                      <c:h val="8.0995175824092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6CB-4B88-9CA9-CCFB9EC6D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Highway &amp; Bridge</c:v>
                </c:pt>
                <c:pt idx="1">
                  <c:v>Transit</c:v>
                </c:pt>
                <c:pt idx="2">
                  <c:v>Rail</c:v>
                </c:pt>
                <c:pt idx="3">
                  <c:v>Airports/Air Traffic Control</c:v>
                </c:pt>
                <c:pt idx="4">
                  <c:v>Multi-modal Grants</c:v>
                </c:pt>
                <c:pt idx="5">
                  <c:v>Highway &amp; Pipeline Safety</c:v>
                </c:pt>
                <c:pt idx="6">
                  <c:v>Broadband</c:v>
                </c:pt>
                <c:pt idx="7">
                  <c:v>Ports &amp; Waterways</c:v>
                </c:pt>
                <c:pt idx="8">
                  <c:v>Waterworks (Clean/Drinking)</c:v>
                </c:pt>
                <c:pt idx="9">
                  <c:v>Energy/Environment/Resiliency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348</c:v>
                </c:pt>
                <c:pt idx="1">
                  <c:v>91</c:v>
                </c:pt>
                <c:pt idx="2">
                  <c:v>66</c:v>
                </c:pt>
                <c:pt idx="3">
                  <c:v>25</c:v>
                </c:pt>
                <c:pt idx="4">
                  <c:v>19</c:v>
                </c:pt>
                <c:pt idx="5">
                  <c:v>13</c:v>
                </c:pt>
                <c:pt idx="6">
                  <c:v>65</c:v>
                </c:pt>
                <c:pt idx="7">
                  <c:v>17</c:v>
                </c:pt>
                <c:pt idx="8">
                  <c:v>55</c:v>
                </c:pt>
                <c:pt idx="9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B-4B88-9CA9-CCFB9EC6D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/>
                </a:solidFill>
              </a:rPr>
              <a:t>Breakdown of $348 Billion IIJA Highway</a:t>
            </a:r>
            <a:r>
              <a:rPr lang="en-US" sz="2000" b="1" baseline="0" dirty="0">
                <a:solidFill>
                  <a:schemeClr val="accent1"/>
                </a:solidFill>
              </a:rPr>
              <a:t> Funding</a:t>
            </a:r>
            <a:endParaRPr lang="en-US" sz="20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5232580558000284"/>
          <c:y val="5.2283061317327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663302560117113"/>
          <c:y val="0.25249579574201814"/>
          <c:w val="0.36673394879765769"/>
          <c:h val="0.71684108076360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CB-4B88-9CA9-CCFB9EC6D8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6CB-4B88-9CA9-CCFB9EC6D8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B-4B88-9CA9-CCFB9EC6D8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CB-4B88-9CA9-CCFB9EC6D8D8}"/>
              </c:ext>
            </c:extLst>
          </c:dPt>
          <c:dLbls>
            <c:dLbl>
              <c:idx val="0"/>
              <c:layout>
                <c:manualLayout>
                  <c:x val="0.10866323033735227"/>
                  <c:y val="-0.37469527277417902"/>
                </c:manualLayout>
              </c:layout>
              <c:tx>
                <c:rich>
                  <a:bodyPr/>
                  <a:lstStyle/>
                  <a:p>
                    <a:fld id="{9A963248-D494-493E-91A9-3E14E528A04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1736C850-1FF7-4E51-A7C3-A7E8DB94E47A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5155087B-215F-4033-AA73-F98459FCB04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8718252149418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6CB-4B88-9CA9-CCFB9EC6D8D8}"/>
                </c:ext>
              </c:extLst>
            </c:dLbl>
            <c:dLbl>
              <c:idx val="1"/>
              <c:layout>
                <c:manualLayout>
                  <c:x val="2.9461271705112774E-2"/>
                  <c:y val="2.1784608882219909E-3"/>
                </c:manualLayout>
              </c:layout>
              <c:tx>
                <c:rich>
                  <a:bodyPr/>
                  <a:lstStyle/>
                  <a:p>
                    <a:fld id="{EA57FC64-3A3B-4674-A084-11991111CCC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53750DEA-A007-4DFA-B83D-A8ACFA248C1A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94F0253F-CDB2-4AFC-8E59-A59BBED757E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49755385971003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6CB-4B88-9CA9-CCFB9EC6D8D8}"/>
                </c:ext>
              </c:extLst>
            </c:dLbl>
            <c:dLbl>
              <c:idx val="2"/>
              <c:layout>
                <c:manualLayout>
                  <c:x val="-9.2394504084535214E-2"/>
                  <c:y val="4.3569217764439418E-3"/>
                </c:manualLayout>
              </c:layout>
              <c:tx>
                <c:rich>
                  <a:bodyPr/>
                  <a:lstStyle/>
                  <a:p>
                    <a:fld id="{83DA8898-EA84-48C3-8EA0-CC21DF0B0A4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76526C63-A33F-40A3-A482-35E14D7B28C2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969953EF-CA44-4E5A-9C6B-1FF3651E968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CB-4B88-9CA9-CCFB9EC6D8D8}"/>
                </c:ext>
              </c:extLst>
            </c:dLbl>
            <c:dLbl>
              <c:idx val="3"/>
              <c:layout>
                <c:manualLayout>
                  <c:x val="3.8656598655287602E-2"/>
                  <c:y val="-4.3569217764439418E-3"/>
                </c:manualLayout>
              </c:layout>
              <c:tx>
                <c:rich>
                  <a:bodyPr/>
                  <a:lstStyle/>
                  <a:p>
                    <a:fld id="{827E4EB7-0F59-453B-9F1F-3F31A72786A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AFF11930-2ECC-42EF-9C74-B713A9A482EB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B, </a:t>
                    </a:r>
                    <a:fld id="{2A515011-C311-4D3E-8335-A2218004C12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29685732686787"/>
                      <c:h val="9.162606495861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6CB-4B88-9CA9-CCFB9EC6D8D8}"/>
                </c:ext>
              </c:extLst>
            </c:dLbl>
            <c:dLbl>
              <c:idx val="4"/>
              <c:layout>
                <c:manualLayout>
                  <c:x val="-7.8607546848924278E-2"/>
                  <c:y val="-3.26769133233295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1558282074212"/>
                      <c:h val="9.1626064958616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CB-4B88-9CA9-CCFB9EC6D8D8}"/>
                </c:ext>
              </c:extLst>
            </c:dLbl>
            <c:dLbl>
              <c:idx val="5"/>
              <c:layout>
                <c:manualLayout>
                  <c:x val="-4.0954893897637373E-2"/>
                  <c:y val="-8.93168964171007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2286701735514"/>
                      <c:h val="9.1626064958616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B-4B88-9CA9-CCFB9EC6D8D8}"/>
                </c:ext>
              </c:extLst>
            </c:dLbl>
            <c:dLbl>
              <c:idx val="6"/>
              <c:layout>
                <c:manualLayout>
                  <c:x val="-7.2926563840053693E-2"/>
                  <c:y val="-5.66399830937712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CB-4B88-9CA9-CCFB9EC6D8D8}"/>
                </c:ext>
              </c:extLst>
            </c:dLbl>
            <c:dLbl>
              <c:idx val="7"/>
              <c:layout>
                <c:manualLayout>
                  <c:x val="-2.6620714384063118E-2"/>
                  <c:y val="-3.48553742115515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7571789033354"/>
                      <c:h val="9.1626064958616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6CB-4B88-9CA9-CCFB9EC6D8D8}"/>
                </c:ext>
              </c:extLst>
            </c:dLbl>
            <c:dLbl>
              <c:idx val="8"/>
              <c:layout>
                <c:manualLayout>
                  <c:x val="-2.8263321567955347E-2"/>
                  <c:y val="-6.97107484231030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B-4B88-9CA9-CCFB9EC6D8D8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9447063214398"/>
                      <c:h val="8.0995175824092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6CB-4B88-9CA9-CCFB9EC6D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Formula Funds</c:v>
                </c:pt>
                <c:pt idx="1">
                  <c:v>Supplemental/Discretionary Funding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303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B-4B88-9CA9-CCFB9EC6D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Federal-Aid Highway Program Total</a:t>
            </a:r>
            <a:r>
              <a:rPr lang="en-US" sz="1800" baseline="0" dirty="0">
                <a:solidFill>
                  <a:schemeClr val="accent1"/>
                </a:solidFill>
                <a:latin typeface="+mj-lt"/>
              </a:rPr>
              <a:t> Investment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32223191119295658"/>
          <c:y val="2.74147659815133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521662262437873E-2"/>
          <c:y val="0.11353402433457867"/>
          <c:w val="0.89189443707198834"/>
          <c:h val="0.71965958592517687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Funding Under Infrastructure Investment &amp; Jobs Act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63-48B3-BDC1-4D19A53F431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C63-48B3-BDC1-4D19A53F431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C63-48B3-BDC1-4D19A53F431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C63-48B3-BDC1-4D19A53F431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C63-48B3-BDC1-4D19A53F431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C63-48B3-BDC1-4D19A53F431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C63-48B3-BDC1-4D19A53F431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C63-48B3-BDC1-4D19A53F431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8C63-48B3-BDC1-4D19A53F431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8C63-48B3-BDC1-4D19A53F431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8C63-48B3-BDC1-4D19A53F431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8C63-48B3-BDC1-4D19A53F431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8C63-48B3-BDC1-4D19A53F431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8C63-48B3-BDC1-4D19A53F431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8C63-48B3-BDC1-4D19A53F431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8C63-48B3-BDC1-4D19A53F431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8C63-48B3-BDC1-4D19A53F431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8C63-48B3-BDC1-4D19A53F431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8C63-48B3-BDC1-4D19A53F431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8C63-48B3-BDC1-4D19A53F431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8C63-48B3-BDC1-4D19A53F431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8C63-48B3-BDC1-4D19A53F431F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8C63-48B3-BDC1-4D19A53F431F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8C63-48B3-BDC1-4D19A53F431F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5A16-4E99-AA80-EB431BA27753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5A16-4E99-AA80-EB431BA27753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5A16-4E99-AA80-EB431BA27753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5-5A16-4E99-AA80-EB431BA27753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6-5A16-4E99-AA80-EB431BA277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</c:strCache>
            </c:strRef>
          </c:cat>
          <c:val>
            <c:numRef>
              <c:f>Sheet1!$B$2:$G$2</c:f>
              <c:numCache>
                <c:formatCode>"$"#,##0.0</c:formatCode>
                <c:ptCount val="6"/>
                <c:pt idx="0">
                  <c:v>46.4</c:v>
                </c:pt>
                <c:pt idx="1">
                  <c:v>66.927000000000007</c:v>
                </c:pt>
                <c:pt idx="2">
                  <c:v>68.2</c:v>
                </c:pt>
                <c:pt idx="3">
                  <c:v>69.5</c:v>
                </c:pt>
                <c:pt idx="4">
                  <c:v>70.8</c:v>
                </c:pt>
                <c:pt idx="5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8C63-48B3-BDC1-4D19A53F4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2100671"/>
        <c:axId val="89460335"/>
      </c:barChart>
      <c:barChart>
        <c:barDir val="col"/>
        <c:grouping val="stacked"/>
        <c:varyColors val="1"/>
        <c:ser>
          <c:idx val="3"/>
          <c:order val="1"/>
          <c:tx>
            <c:strRef>
              <c:f>Sheet1!$A$3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val>
            <c:numRef>
              <c:f>Sheet1!$B$3:$G$3</c:f>
              <c:numCache>
                <c:formatCode>"$"#,##0.0</c:formatCode>
                <c:ptCount val="6"/>
                <c:pt idx="0">
                  <c:v>46.4</c:v>
                </c:pt>
                <c:pt idx="1">
                  <c:v>66.927000000000007</c:v>
                </c:pt>
                <c:pt idx="2">
                  <c:v>68.2</c:v>
                </c:pt>
                <c:pt idx="3">
                  <c:v>69.5</c:v>
                </c:pt>
                <c:pt idx="4">
                  <c:v>70.8</c:v>
                </c:pt>
                <c:pt idx="5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284-4DB7-AF68-02CE2D8BD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50"/>
        <c:axId val="1964979343"/>
        <c:axId val="1805476303"/>
      </c:barChart>
      <c:valAx>
        <c:axId val="89460335"/>
        <c:scaling>
          <c:orientation val="minMax"/>
          <c:max val="70"/>
          <c:min val="0"/>
        </c:scaling>
        <c:delete val="1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&quot;$&quot;#,##0.0" sourceLinked="1"/>
        <c:majorTickMark val="out"/>
        <c:minorTickMark val="none"/>
        <c:tickLblPos val="nextTo"/>
        <c:crossAx val="412100671"/>
        <c:crosses val="max"/>
        <c:crossBetween val="between"/>
      </c:valAx>
      <c:catAx>
        <c:axId val="412100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en-US"/>
          </a:p>
        </c:txPr>
        <c:crossAx val="89460335"/>
        <c:crosses val="autoZero"/>
        <c:auto val="1"/>
        <c:lblAlgn val="ctr"/>
        <c:lblOffset val="100"/>
        <c:noMultiLvlLbl val="0"/>
      </c:catAx>
      <c:valAx>
        <c:axId val="1805476303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>
                    <a:latin typeface="+mn-lt"/>
                  </a:rPr>
                  <a:t>In billions $</a:t>
                </a:r>
              </a:p>
            </c:rich>
          </c:tx>
          <c:layout>
            <c:manualLayout>
              <c:xMode val="edge"/>
              <c:yMode val="edge"/>
              <c:x val="1.6888980546574364E-2"/>
              <c:y val="0.38925651233154246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en-US"/>
          </a:p>
        </c:txPr>
        <c:crossAx val="1964979343"/>
        <c:crosses val="autoZero"/>
        <c:crossBetween val="between"/>
      </c:valAx>
      <c:catAx>
        <c:axId val="1964979343"/>
        <c:scaling>
          <c:orientation val="minMax"/>
        </c:scaling>
        <c:delete val="1"/>
        <c:axPos val="b"/>
        <c:majorTickMark val="out"/>
        <c:minorTickMark val="none"/>
        <c:tickLblPos val="nextTo"/>
        <c:crossAx val="1805476303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bg1">
              <a:lumMod val="75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63-4D6A-BA43-F666EB69470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63-4D6A-BA43-F666EB69470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63-4D6A-BA43-F666EB69470E}"/>
                </c:ext>
              </c:extLst>
            </c:dLbl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63-4D6A-BA43-F666EB694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Data_IIJA'!$B$7:$B$75</c:f>
              <c:numCache>
                <c:formatCode>General</c:formatCode>
                <c:ptCount val="6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 formatCode="0">
                  <c:v>1987</c:v>
                </c:pt>
                <c:pt idx="30" formatCode="0">
                  <c:v>1988</c:v>
                </c:pt>
                <c:pt idx="31" formatCode="0">
                  <c:v>1989</c:v>
                </c:pt>
                <c:pt idx="32" formatCode="0">
                  <c:v>1990</c:v>
                </c:pt>
                <c:pt idx="33" formatCode="0">
                  <c:v>1991</c:v>
                </c:pt>
                <c:pt idx="34" formatCode="0">
                  <c:v>1992</c:v>
                </c:pt>
                <c:pt idx="35" formatCode="0">
                  <c:v>1993</c:v>
                </c:pt>
                <c:pt idx="36" formatCode="0">
                  <c:v>1994</c:v>
                </c:pt>
                <c:pt idx="37" formatCode="0">
                  <c:v>1995</c:v>
                </c:pt>
                <c:pt idx="38" formatCode="0">
                  <c:v>1996</c:v>
                </c:pt>
                <c:pt idx="39" formatCode="0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  <c:pt idx="61">
                  <c:v>2019</c:v>
                </c:pt>
                <c:pt idx="62">
                  <c:v>2020</c:v>
                </c:pt>
                <c:pt idx="63">
                  <c:v>2021</c:v>
                </c:pt>
                <c:pt idx="64">
                  <c:v>2022</c:v>
                </c:pt>
                <c:pt idx="65">
                  <c:v>2023</c:v>
                </c:pt>
                <c:pt idx="66">
                  <c:v>2024</c:v>
                </c:pt>
                <c:pt idx="67">
                  <c:v>2025</c:v>
                </c:pt>
                <c:pt idx="68">
                  <c:v>2026</c:v>
                </c:pt>
              </c:numCache>
            </c:numRef>
          </c:cat>
          <c:val>
            <c:numRef>
              <c:f>'Combined Data_IIJA'!$P$7:$P$75</c:f>
              <c:numCache>
                <c:formatCode>0%</c:formatCode>
                <c:ptCount val="69"/>
                <c:pt idx="0">
                  <c:v>0.56534602507903864</c:v>
                </c:pt>
                <c:pt idx="1">
                  <c:v>0.72834798554911573</c:v>
                </c:pt>
                <c:pt idx="2">
                  <c:v>0.12542218867508542</c:v>
                </c:pt>
                <c:pt idx="3">
                  <c:v>-0.10920190147031665</c:v>
                </c:pt>
                <c:pt idx="4">
                  <c:v>6.2880225414921526E-2</c:v>
                </c:pt>
                <c:pt idx="5">
                  <c:v>8.363806565263246E-2</c:v>
                </c:pt>
                <c:pt idx="6">
                  <c:v>0.20827785053938061</c:v>
                </c:pt>
                <c:pt idx="7">
                  <c:v>0.10455490830896899</c:v>
                </c:pt>
                <c:pt idx="8">
                  <c:v>-1.5073084065862965E-2</c:v>
                </c:pt>
                <c:pt idx="9">
                  <c:v>2.0161742821902589E-3</c:v>
                </c:pt>
                <c:pt idx="10">
                  <c:v>4.9751524251363935E-2</c:v>
                </c:pt>
                <c:pt idx="11">
                  <c:v>-4.923149952890238E-3</c:v>
                </c:pt>
                <c:pt idx="12">
                  <c:v>5.4854568342940439E-2</c:v>
                </c:pt>
                <c:pt idx="13">
                  <c:v>7.0140990025016822E-2</c:v>
                </c:pt>
                <c:pt idx="14">
                  <c:v>1.0391970884553292E-3</c:v>
                </c:pt>
                <c:pt idx="15">
                  <c:v>2.5759788939403016E-2</c:v>
                </c:pt>
                <c:pt idx="16">
                  <c:v>-4.4070133750817912E-2</c:v>
                </c:pt>
                <c:pt idx="17">
                  <c:v>5.3071387273747647E-2</c:v>
                </c:pt>
                <c:pt idx="18">
                  <c:v>0.34637273855590928</c:v>
                </c:pt>
                <c:pt idx="19">
                  <c:v>-5.7268936630553956E-2</c:v>
                </c:pt>
                <c:pt idx="20">
                  <c:v>-1.4549447510441788E-2</c:v>
                </c:pt>
                <c:pt idx="21">
                  <c:v>0.18099234086920576</c:v>
                </c:pt>
                <c:pt idx="22">
                  <c:v>0.28768932566467448</c:v>
                </c:pt>
                <c:pt idx="23">
                  <c:v>-4.1845091855887192E-3</c:v>
                </c:pt>
                <c:pt idx="24">
                  <c:v>-0.12411004340422174</c:v>
                </c:pt>
                <c:pt idx="25">
                  <c:v>9.9864396755976137E-2</c:v>
                </c:pt>
                <c:pt idx="26">
                  <c:v>0.17500175669129656</c:v>
                </c:pt>
                <c:pt idx="27">
                  <c:v>0.2284144269021543</c:v>
                </c:pt>
                <c:pt idx="28">
                  <c:v>0.11164889967967605</c:v>
                </c:pt>
                <c:pt idx="29">
                  <c:v>-9.7213406233227245E-2</c:v>
                </c:pt>
                <c:pt idx="30">
                  <c:v>9.6550510950068266E-2</c:v>
                </c:pt>
                <c:pt idx="31">
                  <c:v>-3.1014836874732065E-2</c:v>
                </c:pt>
                <c:pt idx="32">
                  <c:v>5.6806846986725952E-2</c:v>
                </c:pt>
                <c:pt idx="33">
                  <c:v>2.165542948498643E-2</c:v>
                </c:pt>
                <c:pt idx="34">
                  <c:v>5.6600026078380175E-2</c:v>
                </c:pt>
                <c:pt idx="35">
                  <c:v>7.2368605476399256E-2</c:v>
                </c:pt>
                <c:pt idx="36">
                  <c:v>0.14242784384284626</c:v>
                </c:pt>
                <c:pt idx="37">
                  <c:v>2.4283021463264016E-2</c:v>
                </c:pt>
                <c:pt idx="38">
                  <c:v>2.6850641027221164E-2</c:v>
                </c:pt>
                <c:pt idx="39">
                  <c:v>4.3080276934456492E-2</c:v>
                </c:pt>
                <c:pt idx="40">
                  <c:v>-2.4429261510062691E-2</c:v>
                </c:pt>
                <c:pt idx="41">
                  <c:v>0.13699409280917038</c:v>
                </c:pt>
                <c:pt idx="42">
                  <c:v>0.16707129718553346</c:v>
                </c:pt>
                <c:pt idx="43">
                  <c:v>7.7724346984728937E-2</c:v>
                </c:pt>
                <c:pt idx="44">
                  <c:v>0.10722971030819181</c:v>
                </c:pt>
                <c:pt idx="45">
                  <c:v>-3.4002427543210934E-3</c:v>
                </c:pt>
                <c:pt idx="46">
                  <c:v>-4.2905374503515847E-3</c:v>
                </c:pt>
                <c:pt idx="47">
                  <c:v>3.5974740568609324E-2</c:v>
                </c:pt>
                <c:pt idx="48">
                  <c:v>2.3871709139075662E-2</c:v>
                </c:pt>
                <c:pt idx="49">
                  <c:v>3.1467981816160014E-2</c:v>
                </c:pt>
                <c:pt idx="50">
                  <c:v>5.811156413545248E-2</c:v>
                </c:pt>
                <c:pt idx="51">
                  <c:v>1.5113639568990887E-2</c:v>
                </c:pt>
                <c:pt idx="52">
                  <c:v>-0.14810769076846575</c:v>
                </c:pt>
                <c:pt idx="53">
                  <c:v>0.16615081659736664</c:v>
                </c:pt>
                <c:pt idx="54">
                  <c:v>0.1024836985780285</c:v>
                </c:pt>
                <c:pt idx="55">
                  <c:v>4.295024132179219E-2</c:v>
                </c:pt>
                <c:pt idx="56">
                  <c:v>2.0362851071767878E-2</c:v>
                </c:pt>
                <c:pt idx="57">
                  <c:v>-1.9172737206036135E-2</c:v>
                </c:pt>
                <c:pt idx="58">
                  <c:v>4.2741980189163399E-2</c:v>
                </c:pt>
                <c:pt idx="59">
                  <c:v>4.2403688878676687E-3</c:v>
                </c:pt>
                <c:pt idx="60">
                  <c:v>3.4472221675773537E-3</c:v>
                </c:pt>
                <c:pt idx="61">
                  <c:v>1.0526883124501394E-2</c:v>
                </c:pt>
                <c:pt idx="62">
                  <c:v>6.4104679550827465E-2</c:v>
                </c:pt>
                <c:pt idx="63">
                  <c:v>-3.4204876329590934E-3</c:v>
                </c:pt>
                <c:pt idx="64">
                  <c:v>0.38380446111836192</c:v>
                </c:pt>
                <c:pt idx="65">
                  <c:v>1.9290638895823636E-2</c:v>
                </c:pt>
                <c:pt idx="66">
                  <c:v>1.9514709350341459E-2</c:v>
                </c:pt>
                <c:pt idx="67">
                  <c:v>1.7518108600260884E-2</c:v>
                </c:pt>
                <c:pt idx="68">
                  <c:v>1.8976436370804865E-2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3-4D6A-BA43-F666EB694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20"/>
        <c:axId val="1183070448"/>
        <c:axId val="1183069616"/>
      </c:barChart>
      <c:catAx>
        <c:axId val="11830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069616"/>
        <c:crosses val="autoZero"/>
        <c:auto val="1"/>
        <c:lblAlgn val="ctr"/>
        <c:lblOffset val="100"/>
        <c:tickLblSkip val="4"/>
        <c:noMultiLvlLbl val="0"/>
      </c:catAx>
      <c:valAx>
        <c:axId val="118306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07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Black" panose="020B0A040201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Federal-Aid Highway Program State Apportionments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22904692798436"/>
          <c:y val="0.16304684643796802"/>
          <c:w val="0.8673579480142537"/>
          <c:h val="0.67568429776919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Formula Funds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B4A-489E-86AA-63560EFA38D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B4A-489E-86AA-63560EFA38D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B4A-489E-86AA-63560EFA38D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B4A-489E-86AA-63560EFA38D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B4A-489E-86AA-63560EFA38D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B4A-489E-86AA-63560EFA38D0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</c:strCache>
            </c:strRef>
          </c:cat>
          <c:val>
            <c:numRef>
              <c:f>Sheet1!$B$2:$G$2</c:f>
              <c:numCache>
                <c:formatCode>"$"#,##0_);[Red]\("$"#,##0\)</c:formatCode>
                <c:ptCount val="6"/>
                <c:pt idx="0">
                  <c:v>4017.9888940000001</c:v>
                </c:pt>
                <c:pt idx="1">
                  <c:v>4862.4471869999998</c:v>
                </c:pt>
                <c:pt idx="2">
                  <c:v>4959.7021860000004</c:v>
                </c:pt>
                <c:pt idx="3">
                  <c:v>5058.9022839999998</c:v>
                </c:pt>
                <c:pt idx="4">
                  <c:v>5160.0863840000002</c:v>
                </c:pt>
                <c:pt idx="5">
                  <c:v>5263.2941539999993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4A-489E-86AA-63560EFA38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Supplemental Bridge Program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41-4420-BE26-BE98DB7CF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</c:strCache>
            </c:strRef>
          </c:cat>
          <c:val>
            <c:numRef>
              <c:f>Sheet1!$B$3:$G$3</c:f>
              <c:numCache>
                <c:formatCode>"$"#,##0_);[Red]\("$"#,##0\)</c:formatCode>
                <c:ptCount val="6"/>
                <c:pt idx="0">
                  <c:v>0</c:v>
                </c:pt>
                <c:pt idx="1">
                  <c:v>849.37370499999997</c:v>
                </c:pt>
                <c:pt idx="2">
                  <c:v>849.37370499999997</c:v>
                </c:pt>
                <c:pt idx="3">
                  <c:v>849.37370499999997</c:v>
                </c:pt>
                <c:pt idx="4">
                  <c:v>849.37370499999997</c:v>
                </c:pt>
                <c:pt idx="5">
                  <c:v>849.37370499999997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1-4420-BE26-BE98DB7CFFC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Electric Vehicle Charging Program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</c:strCache>
            </c:strRef>
          </c:cat>
          <c:val>
            <c:numRef>
              <c:f>Sheet1!$B$4:$G$4</c:f>
              <c:numCache>
                <c:formatCode>"$"#,##0_);[Red]\("$"#,##0\)</c:formatCode>
                <c:ptCount val="6"/>
                <c:pt idx="0">
                  <c:v>0</c:v>
                </c:pt>
                <c:pt idx="1">
                  <c:v>76.734758400000004</c:v>
                </c:pt>
                <c:pt idx="2">
                  <c:v>76.734758400000004</c:v>
                </c:pt>
                <c:pt idx="3">
                  <c:v>76.734758400000004</c:v>
                </c:pt>
                <c:pt idx="4">
                  <c:v>76.734758400000004</c:v>
                </c:pt>
                <c:pt idx="5">
                  <c:v>76.734758400000004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41-4420-BE26-BE98DB7CF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181597184"/>
        <c:axId val="1181602592"/>
      </c:barChart>
      <c:barChart>
        <c:barDir val="col"/>
        <c:grouping val="clustere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Sheet1!$B$5:$G$5</c:f>
              <c:numCache>
                <c:formatCode>"$"#,##0_);[Red]\("$"#,##0\)</c:formatCode>
                <c:ptCount val="6"/>
                <c:pt idx="0">
                  <c:v>4017.9888940000001</c:v>
                </c:pt>
                <c:pt idx="1">
                  <c:v>5788.5556503999996</c:v>
                </c:pt>
                <c:pt idx="2">
                  <c:v>5885.8106494000003</c:v>
                </c:pt>
                <c:pt idx="3">
                  <c:v>5985.0107473999997</c:v>
                </c:pt>
                <c:pt idx="4">
                  <c:v>6086.1948474000001</c:v>
                </c:pt>
                <c:pt idx="5">
                  <c:v>6189.4026173999991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41-4420-BE26-BE98DB7CF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3735263"/>
        <c:axId val="2113732767"/>
      </c:barChart>
      <c:catAx>
        <c:axId val="11815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602592"/>
        <c:crosses val="autoZero"/>
        <c:auto val="1"/>
        <c:lblAlgn val="ctr"/>
        <c:lblOffset val="100"/>
        <c:noMultiLvlLbl val="0"/>
      </c:catAx>
      <c:valAx>
        <c:axId val="11816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 millions</a:t>
                </a:r>
              </a:p>
            </c:rich>
          </c:tx>
          <c:layout>
            <c:manualLayout>
              <c:xMode val="edge"/>
              <c:yMode val="edge"/>
              <c:x val="1.4512418098741304E-2"/>
              <c:y val="0.41383702544362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597184"/>
        <c:crosses val="autoZero"/>
        <c:crossBetween val="between"/>
      </c:valAx>
      <c:valAx>
        <c:axId val="2113732767"/>
        <c:scaling>
          <c:orientation val="minMax"/>
        </c:scaling>
        <c:delete val="1"/>
        <c:axPos val="r"/>
        <c:numFmt formatCode="&quot;$&quot;#,##0_);[Red]\(&quot;$&quot;#,##0\)" sourceLinked="1"/>
        <c:majorTickMark val="out"/>
        <c:minorTickMark val="none"/>
        <c:tickLblPos val="nextTo"/>
        <c:crossAx val="2113735263"/>
        <c:crosses val="max"/>
        <c:crossBetween val="between"/>
      </c:valAx>
      <c:catAx>
        <c:axId val="211373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21137327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9802314428990173"/>
          <c:y val="0.92903041893563942"/>
          <c:w val="0.67441133470314385"/>
          <c:h val="5.9224944752128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90550500253612"/>
          <c:y val="0.27627349780463967"/>
          <c:w val="0.59447166790034611"/>
          <c:h val="0.658233179384906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F-451B-BBD0-55DAC36C1D64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F-451B-BBD0-55DAC36C1D6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F-451B-BBD0-55DAC36C1D64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9F-451B-BBD0-55DAC36C1D64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9F-451B-BBD0-55DAC36C1D64}"/>
              </c:ext>
            </c:extLst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9F-451B-BBD0-55DAC36C1D64}"/>
              </c:ext>
            </c:extLst>
          </c:dPt>
          <c:dLbls>
            <c:dLbl>
              <c:idx val="0"/>
              <c:layout>
                <c:manualLayout>
                  <c:x val="4.3580992064707863E-2"/>
                  <c:y val="2.56563847855203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F-451B-BBD0-55DAC36C1D64}"/>
                </c:ext>
              </c:extLst>
            </c:dLbl>
            <c:dLbl>
              <c:idx val="1"/>
              <c:layout>
                <c:manualLayout>
                  <c:x val="-2.4404206283553078E-2"/>
                  <c:y val="8.90978522630503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9F-451B-BBD0-55DAC36C1D64}"/>
                </c:ext>
              </c:extLst>
            </c:dLbl>
            <c:dLbl>
              <c:idx val="2"/>
              <c:layout>
                <c:manualLayout>
                  <c:x val="-3.4593039683269163E-2"/>
                  <c:y val="-6.55132298342859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17695375417366"/>
                      <c:h val="0.130276824427090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D9F-451B-BBD0-55DAC36C1D64}"/>
                </c:ext>
              </c:extLst>
            </c:dLbl>
            <c:dLbl>
              <c:idx val="3"/>
              <c:layout>
                <c:manualLayout>
                  <c:x val="-0.13078804838111191"/>
                  <c:y val="1.5723150399361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F-451B-BBD0-55DAC36C1D64}"/>
                </c:ext>
              </c:extLst>
            </c:dLbl>
            <c:dLbl>
              <c:idx val="4"/>
              <c:layout>
                <c:manualLayout>
                  <c:x val="-3.9775183744055337E-2"/>
                  <c:y val="5.24105013312058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9F-451B-BBD0-55DAC36C1D64}"/>
                </c:ext>
              </c:extLst>
            </c:dLbl>
            <c:dLbl>
              <c:idx val="5"/>
              <c:layout>
                <c:manualLayout>
                  <c:x val="8.127972330306966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9F-451B-BBD0-55DAC36C1D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Reconstruction &amp; Repair</c:v>
                </c:pt>
                <c:pt idx="1">
                  <c:v>Added Capacity</c:v>
                </c:pt>
                <c:pt idx="2">
                  <c:v>New Construction</c:v>
                </c:pt>
                <c:pt idx="3">
                  <c:v>P&amp;D Work, Admin.</c:v>
                </c:pt>
                <c:pt idx="4">
                  <c:v>ROW Purchase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0.24</c:v>
                </c:pt>
                <c:pt idx="4">
                  <c:v>0.02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9F-451B-BBD0-55DAC36C1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E2F20-3CE7-42D2-8C3D-04808C68E15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8AD5-A764-4ECA-B5A1-4D4573BF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7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74688"/>
            <a:ext cx="59975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6023-093A-4101-92F8-D1EB775C7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Highways:</a:t>
            </a:r>
          </a:p>
          <a:p>
            <a:r>
              <a:rPr lang="en-US" dirty="0"/>
              <a:t>Core Program … $300.5 billion for reauthorization … show first year increase of 24%</a:t>
            </a:r>
          </a:p>
          <a:p>
            <a:r>
              <a:rPr lang="en-US" dirty="0"/>
              <a:t>Supplemental: additional $47.3 billion ($9.5 billion per year)</a:t>
            </a:r>
          </a:p>
          <a:p>
            <a:r>
              <a:rPr lang="en-US" dirty="0"/>
              <a:t>Formula bridge program, formula EV Charging station</a:t>
            </a:r>
          </a:p>
          <a:p>
            <a:endParaRPr lang="en-US" dirty="0"/>
          </a:p>
          <a:p>
            <a:r>
              <a:rPr lang="en-US" dirty="0"/>
              <a:t>Discretionary Programs ($13.1 billion)</a:t>
            </a:r>
          </a:p>
          <a:p>
            <a:r>
              <a:rPr lang="en-US" dirty="0"/>
              <a:t>Bridge Discretionary, Nationally Significant Freight and Highway Projects Program</a:t>
            </a:r>
          </a:p>
          <a:p>
            <a:r>
              <a:rPr lang="en-US" dirty="0"/>
              <a:t>Reconnecting Communities</a:t>
            </a:r>
          </a:p>
          <a:p>
            <a:endParaRPr lang="en-US" dirty="0"/>
          </a:p>
          <a:p>
            <a:r>
              <a:rPr lang="en-US" dirty="0"/>
              <a:t>Transit - $91.2 billion … increase from $10.2 billion to $13.4 billion</a:t>
            </a:r>
          </a:p>
          <a:p>
            <a:r>
              <a:rPr lang="en-US" dirty="0"/>
              <a:t>Capital Grants – up from $2.3  billion to $3 billion … increase 31 percent</a:t>
            </a:r>
          </a:p>
          <a:p>
            <a:r>
              <a:rPr lang="en-US" dirty="0"/>
              <a:t>Transit market has been hit very hard … going to take some time to recover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5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6813" y="542925"/>
            <a:ext cx="4826000" cy="271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0088" y="476250"/>
            <a:ext cx="4241800" cy="238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878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6023-093A-4101-92F8-D1EB775C7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6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9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5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F46A-598F-441F-9D94-6F6B5905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4665E-B1F2-4CB8-A313-45776812B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FF5B078-AB55-4634-94AE-D76B0B45269E}"/>
              </a:ext>
            </a:extLst>
          </p:cNvPr>
          <p:cNvSpPr txBox="1">
            <a:spLocks/>
          </p:cNvSpPr>
          <p:nvPr userDrawn="1"/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1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62B7-5EB1-40C2-8923-0DF6CC5F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E1803-9D22-42A7-8660-F2E28B20C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84C86-0664-4DE7-88FC-316D3FE5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AF867-9589-4A86-A1E1-CA14FFF5E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CA07B-97CB-4B16-A7BE-F6BB674FF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26938F-DDFA-4F1A-B29E-B4C1CE16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2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E687-A47E-DF40-A57C-7D6EEB80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0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462BCD-6F77-4A89-8C77-3D6C0DD0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31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0574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E06E-1ABB-44F4-A414-109C47976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7CBB-CE8A-40A2-BD79-6D72E2B9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81652-47E3-4989-B563-578E8613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7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29E2-F30F-443A-AEEE-E9DF3B52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87896-AC62-41DA-BF86-AB241F6F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08D6E-36E9-480E-99AA-38009D73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4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97B2-F7FB-4A10-899D-1DD826F4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CC5F-CF35-41F3-8EAD-E727EAC8B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0C654-6952-4029-95FD-045AF1A91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A682FC-537F-47DF-B062-56608FC6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3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11C9-69F8-4BBB-9F8E-E187EE23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98E64-EDA8-4059-8896-43E559DA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72D42-C9D4-438A-AD2E-F31417027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A0B6F-BDC6-4B7D-B220-A726B3D8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53D55-86A6-4D85-9F19-F33858DCF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08AA56-2844-456E-B457-ED84AB56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D118-C13A-4260-88E6-30510071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E718C-399F-4DBC-B76E-45BB2573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7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307DA2-4808-45D3-8B3D-894BAA2C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9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81FA-FF6A-46C4-9ED5-759DD4CF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1B1A-00A0-42B1-ABDF-608B4B96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D3012-8599-491B-914B-F3649994D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DB292D-4AF9-420C-8214-3A2C3305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3E73-5664-429A-8CC6-3A0B9296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9940-B0B7-4C48-9127-4B309821B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6732D-2A13-4490-87E4-D2C5C0161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227843-1872-4989-93F8-711950D4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4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699B2-98E5-4379-94ED-6BE57961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4BDEF-D06E-483E-825D-1AD75A82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7CFA5-7C42-4185-9970-C55DF42EEF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C27E20-2AA3-49DC-BECF-2430D64E14A7}"/>
              </a:ext>
            </a:extLst>
          </p:cNvPr>
          <p:cNvSpPr txBox="1">
            <a:spLocks/>
          </p:cNvSpPr>
          <p:nvPr userDrawn="1"/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5A585D-AAB1-4047-9CEB-0AF6F0BFB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1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E687-A47E-DF40-A57C-7D6EEB80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7685" y="2715155"/>
            <a:ext cx="40032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Highway &amp; Bridge Construction Market Update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Alison Premo Black, PhD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ARTBA Senior VP &amp; Chief Economist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ARTBA Federal Issues Program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May 9,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6" y="9666"/>
            <a:ext cx="9901381" cy="6795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5727" y="2951494"/>
            <a:ext cx="4267199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California Senate Presentation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Dean Franks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ARTBA</a:t>
            </a:r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March 11,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19548-D69D-4A3B-BB6C-6DEE9956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ARTBA Logo'16-CMYK.jpg">
            <a:extLst>
              <a:ext uri="{FF2B5EF4-FFF2-40B4-BE49-F238E27FC236}">
                <a16:creationId xmlns:a16="http://schemas.microsoft.com/office/drawing/2014/main" id="{8AA20B47-D512-4B3F-9403-932F075E1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60738"/>
            <a:ext cx="3200400" cy="6743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77D2D2-55E9-DA64-2432-A231187D031C}"/>
              </a:ext>
            </a:extLst>
          </p:cNvPr>
          <p:cNvSpPr/>
          <p:nvPr/>
        </p:nvSpPr>
        <p:spPr>
          <a:xfrm>
            <a:off x="9296400" y="6047117"/>
            <a:ext cx="2392392" cy="5879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6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DE403D-EA06-4909-B670-C7E441454ABC}"/>
              </a:ext>
            </a:extLst>
          </p:cNvPr>
          <p:cNvSpPr/>
          <p:nvPr/>
        </p:nvSpPr>
        <p:spPr>
          <a:xfrm>
            <a:off x="0" y="0"/>
            <a:ext cx="12192000" cy="328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26D7B-08DD-4B03-A054-D6CBF5A39C70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0D639-F0D9-4ADD-B653-7E44C7E44FB6}"/>
              </a:ext>
            </a:extLst>
          </p:cNvPr>
          <p:cNvSpPr txBox="1"/>
          <p:nvPr/>
        </p:nvSpPr>
        <p:spPr>
          <a:xfrm>
            <a:off x="0" y="6331602"/>
            <a:ext cx="11869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Data from Federal Highway Administration from Oct. 1, 2021 to Sep. 30, 2024.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CB62A6-C131-9CAC-10D1-502A983485A9}"/>
              </a:ext>
            </a:extLst>
          </p:cNvPr>
          <p:cNvGraphicFramePr/>
          <p:nvPr/>
        </p:nvGraphicFramePr>
        <p:xfrm>
          <a:off x="1857324" y="856035"/>
          <a:ext cx="7861465" cy="531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ARTBA Logo'16-CMYK.jpg">
            <a:extLst>
              <a:ext uri="{FF2B5EF4-FFF2-40B4-BE49-F238E27FC236}">
                <a16:creationId xmlns:a16="http://schemas.microsoft.com/office/drawing/2014/main" id="{858EC6A2-BAC3-BBA9-49B1-58FCED60B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89" y="5961926"/>
            <a:ext cx="2363531" cy="525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9CFC18-DCE7-C6A7-CFEA-871FBDA50EB7}"/>
              </a:ext>
            </a:extLst>
          </p:cNvPr>
          <p:cNvSpPr txBox="1"/>
          <p:nvPr/>
        </p:nvSpPr>
        <p:spPr>
          <a:xfrm>
            <a:off x="161139" y="401578"/>
            <a:ext cx="11869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California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Breakdown of Federal-Aid Highway Project Value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by Type of Work Performed, FY 2022 – FY 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74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A5925-0B27-457F-825E-606BD3F0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60637"/>
            <a:ext cx="2844800" cy="365125"/>
          </a:xfrm>
        </p:spPr>
        <p:txBody>
          <a:bodyPr/>
          <a:lstStyle/>
          <a:p>
            <a:fld id="{D09FE687-A47E-DF40-A57C-7D6EEB8025E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DE403D-EA06-4909-B670-C7E441454ABC}"/>
              </a:ext>
            </a:extLst>
          </p:cNvPr>
          <p:cNvSpPr/>
          <p:nvPr/>
        </p:nvSpPr>
        <p:spPr>
          <a:xfrm>
            <a:off x="0" y="0"/>
            <a:ext cx="12192000" cy="328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26D7B-08DD-4B03-A054-D6CBF5A39C70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75167-714C-46D6-B786-E17E1D6BAA96}"/>
              </a:ext>
            </a:extLst>
          </p:cNvPr>
          <p:cNvSpPr txBox="1"/>
          <p:nvPr/>
        </p:nvSpPr>
        <p:spPr>
          <a:xfrm>
            <a:off x="7440676" y="1652731"/>
            <a:ext cx="381666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Federal-Aid Highway Projects by With Identified County,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FY 2022 – FY 2024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Does not include statewide projects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0D639-F0D9-4ADD-B653-7E44C7E44FB6}"/>
              </a:ext>
            </a:extLst>
          </p:cNvPr>
          <p:cNvSpPr txBox="1"/>
          <p:nvPr/>
        </p:nvSpPr>
        <p:spPr>
          <a:xfrm>
            <a:off x="7663792" y="5182850"/>
            <a:ext cx="3692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Data from U.S. Treasury and the Federal Highway Administration. Project commitments are included if the base year of the award (identified in the U.S. Treasury data) . Does not include COVID relief, emergency, or supplemental funds. State map does not include projects classified as “statewide”. FY2022 totals include project commitments made using FAST Act extension funds.</a:t>
            </a:r>
          </a:p>
        </p:txBody>
      </p:sp>
      <p:pic>
        <p:nvPicPr>
          <p:cNvPr id="8" name="Picture 7" descr="ARTBA Logo'16-CMYK.jpg">
            <a:extLst>
              <a:ext uri="{FF2B5EF4-FFF2-40B4-BE49-F238E27FC236}">
                <a16:creationId xmlns:a16="http://schemas.microsoft.com/office/drawing/2014/main" id="{D0071FB2-6C00-40A4-B20F-0676B925D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44" y="808162"/>
            <a:ext cx="2363531" cy="5252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6D1E6-63FD-A342-7147-75537878B0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673"/>
          <a:stretch/>
        </p:blipFill>
        <p:spPr>
          <a:xfrm>
            <a:off x="1392918" y="401199"/>
            <a:ext cx="5951765" cy="62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044B-FF58-B228-835D-74E00684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350C-EF7E-2299-2815-2BFD71F0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623582"/>
            <a:ext cx="6019800" cy="6854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119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th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Congress (2025-26)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9A9F1-008D-19B4-6E98-B25EC14E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823" y="1720442"/>
            <a:ext cx="8269856" cy="4267200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endParaRPr lang="en-US" sz="1600" b="1" dirty="0"/>
          </a:p>
          <a:p>
            <a:pPr lvl="1"/>
            <a:r>
              <a:rPr lang="en-US" sz="4000" b="1" dirty="0"/>
              <a:t> Senate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000" b="1" dirty="0"/>
              <a:t> 53 Republicans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000" b="1" dirty="0"/>
              <a:t> 47 Democrats and Independents</a:t>
            </a:r>
          </a:p>
          <a:p>
            <a:pPr marL="914400" lvl="2" indent="0">
              <a:buNone/>
            </a:pPr>
            <a:endParaRPr lang="en-US" sz="3000" b="1" dirty="0"/>
          </a:p>
          <a:p>
            <a:pPr lvl="1"/>
            <a:r>
              <a:rPr lang="en-US" sz="3400" b="1" dirty="0"/>
              <a:t> </a:t>
            </a:r>
            <a:r>
              <a:rPr lang="en-US" sz="4000" b="1" dirty="0"/>
              <a:t>House of Representatives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000" b="1" dirty="0"/>
              <a:t> 219 Republicans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000" b="1" dirty="0"/>
              <a:t> 215 Democrats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000" b="1" dirty="0"/>
              <a:t> 1 vacancy</a:t>
            </a:r>
            <a:br>
              <a:rPr lang="en-US" sz="3000" b="1" dirty="0"/>
            </a:br>
            <a:endParaRPr lang="en-US" b="0" dirty="0"/>
          </a:p>
          <a:p>
            <a:pPr marL="800100" lvl="1" indent="-342900"/>
            <a:endParaRPr lang="en-US" b="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9706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EB9A-5838-05F0-AA10-0ACBAB60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F5D9-D83B-CB35-317E-5B4BE8A2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623582"/>
            <a:ext cx="6019800" cy="6854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Looking Ahead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49EBF-A9C7-248C-0135-2FE1FE25A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3083" y="1720442"/>
            <a:ext cx="7709482" cy="4267200"/>
          </a:xfrm>
        </p:spPr>
        <p:txBody>
          <a:bodyPr>
            <a:normAutofit/>
          </a:bodyPr>
          <a:lstStyle/>
          <a:p>
            <a:pPr lvl="1"/>
            <a:endParaRPr lang="en-US" sz="1200" dirty="0"/>
          </a:p>
          <a:p>
            <a:pPr lvl="1"/>
            <a:r>
              <a:rPr lang="en-US" sz="3600" dirty="0"/>
              <a:t> FY 2025 Appropriations</a:t>
            </a:r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 “DOGE”</a:t>
            </a:r>
          </a:p>
          <a:p>
            <a:pPr lvl="1"/>
            <a:endParaRPr lang="en-US" sz="3200" b="0" dirty="0"/>
          </a:p>
          <a:p>
            <a:pPr lvl="1"/>
            <a:r>
              <a:rPr lang="en-US" sz="3200" dirty="0"/>
              <a:t>  Tax/Reconciliation Package</a:t>
            </a:r>
            <a:endParaRPr lang="en-US" b="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7113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1EF20-5379-E6B2-4407-6FDFCD710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DC63-8594-FD17-10C1-BE879908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623582"/>
            <a:ext cx="6019800" cy="6854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Looking Ahead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4E797-59A4-43E6-98E7-F7902457E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3083" y="1720442"/>
            <a:ext cx="7709482" cy="4267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2026 Surface Transportation Authorization</a:t>
            </a:r>
            <a:endParaRPr lang="en-US" b="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/>
            <a:endParaRPr lang="en-US" b="0" dirty="0"/>
          </a:p>
          <a:p>
            <a:pPr lvl="1"/>
            <a:r>
              <a:rPr lang="en-US" b="0" dirty="0"/>
              <a:t>IIJA 2.0 or Traditional Surface Transportation Law?</a:t>
            </a:r>
          </a:p>
          <a:p>
            <a:pPr lvl="1"/>
            <a:endParaRPr lang="en-US" dirty="0"/>
          </a:p>
          <a:p>
            <a:pPr lvl="1"/>
            <a:r>
              <a:rPr lang="en-US" b="0" dirty="0"/>
              <a:t>Investment and Highway Trust Fund Shortfall</a:t>
            </a:r>
          </a:p>
          <a:p>
            <a:pPr lvl="1"/>
            <a:endParaRPr lang="en-US" dirty="0"/>
          </a:p>
          <a:p>
            <a:pPr lvl="2"/>
            <a:r>
              <a:rPr lang="en-US" sz="2400" b="0" dirty="0"/>
              <a:t>$250 billion needed for core surface transportation programs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8088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47800"/>
            <a:ext cx="8229600" cy="3962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Dean Franks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(202) 834-6089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dfranks@artba.org</a:t>
            </a:r>
            <a:br>
              <a:rPr lang="en-US" sz="5400" b="1" dirty="0">
                <a:latin typeface="+mn-lt"/>
              </a:rPr>
            </a:b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2871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 Infrastructure Investment and Jobs Act so 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 What’s Next</a:t>
            </a:r>
          </a:p>
        </p:txBody>
      </p:sp>
    </p:spTree>
    <p:extLst>
      <p:ext uri="{BB962C8B-B14F-4D97-AF65-F5344CB8AC3E}">
        <p14:creationId xmlns:p14="http://schemas.microsoft.com/office/powerpoint/2010/main" val="425804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0A7B5-11FF-40CF-9990-19692B094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federal surface transportation law</a:t>
            </a:r>
          </a:p>
          <a:p>
            <a:r>
              <a:rPr lang="en-US" dirty="0"/>
              <a:t>Signed by President Biden on November 15, 2021</a:t>
            </a:r>
          </a:p>
          <a:p>
            <a:r>
              <a:rPr lang="en-US" dirty="0"/>
              <a:t>5 years (Fiscal Years 2022-26)</a:t>
            </a:r>
          </a:p>
          <a:p>
            <a:r>
              <a:rPr lang="en-US" dirty="0"/>
              <a:t>Expires Sept. 30, 2026</a:t>
            </a:r>
          </a:p>
          <a:p>
            <a:r>
              <a:rPr lang="en-US" dirty="0"/>
              <a:t>Sets investment levels and policies for federal highway and public transportation programs</a:t>
            </a:r>
          </a:p>
          <a:p>
            <a:r>
              <a:rPr lang="en-US" dirty="0"/>
              <a:t>Paid for by mix of federal gas/diesel taxes and general funds</a:t>
            </a:r>
          </a:p>
          <a:p>
            <a:r>
              <a:rPr lang="en-US" dirty="0"/>
              <a:t>NOTE: The IIJA addresses other forms of infrastructure as well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2A0FA-848B-44ED-A1B8-7E362AC5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Infrastructure Investment &amp; Jobs Act (IIJA)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8EAB4-A9E6-4857-8934-7CCFA5CB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8"/>
            <a:ext cx="12192000" cy="3291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F20961-6709-48CB-B06D-1C8DAEEACA0D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01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A Logo'16-CMYK.jpg">
            <a:extLst>
              <a:ext uri="{FF2B5EF4-FFF2-40B4-BE49-F238E27FC236}">
                <a16:creationId xmlns:a16="http://schemas.microsoft.com/office/drawing/2014/main" id="{18BFCEA0-4BAC-4855-9768-BBACCDD34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3" y="6122185"/>
            <a:ext cx="2363531" cy="525229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DB6EB3A-BF62-49C3-9C04-4325B21D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663" y="63666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CC589-7F91-4678-B527-406A0656AD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FE57D-F73A-4E1D-BD23-9847CDF2CD7A}"/>
              </a:ext>
            </a:extLst>
          </p:cNvPr>
          <p:cNvSpPr/>
          <p:nvPr/>
        </p:nvSpPr>
        <p:spPr>
          <a:xfrm>
            <a:off x="0" y="0"/>
            <a:ext cx="12192000" cy="328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F229D-556D-4784-8741-FF6538679D4C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D6225E-EF42-436B-ABAC-E554A84C3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393642"/>
              </p:ext>
            </p:extLst>
          </p:nvPr>
        </p:nvGraphicFramePr>
        <p:xfrm>
          <a:off x="231643" y="461427"/>
          <a:ext cx="11395299" cy="582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627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7FE57D-F73A-4E1D-BD23-9847CDF2CD7A}"/>
              </a:ext>
            </a:extLst>
          </p:cNvPr>
          <p:cNvSpPr/>
          <p:nvPr/>
        </p:nvSpPr>
        <p:spPr>
          <a:xfrm>
            <a:off x="0" y="0"/>
            <a:ext cx="12192000" cy="328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F229D-556D-4784-8741-FF6538679D4C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D6225E-EF42-436B-ABAC-E554A84C3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834586"/>
              </p:ext>
            </p:extLst>
          </p:nvPr>
        </p:nvGraphicFramePr>
        <p:xfrm>
          <a:off x="231643" y="461427"/>
          <a:ext cx="11395299" cy="582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12195DB-519C-43F6-9E5B-A1B1A98502BF}"/>
              </a:ext>
            </a:extLst>
          </p:cNvPr>
          <p:cNvSpPr txBox="1"/>
          <p:nvPr/>
        </p:nvSpPr>
        <p:spPr>
          <a:xfrm>
            <a:off x="137160" y="6246657"/>
            <a:ext cx="11489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Formula funds include the core highway program, funds for EV charging stations and the conditions-based bridge program.</a:t>
            </a:r>
          </a:p>
        </p:txBody>
      </p:sp>
    </p:spTree>
    <p:extLst>
      <p:ext uri="{BB962C8B-B14F-4D97-AF65-F5344CB8AC3E}">
        <p14:creationId xmlns:p14="http://schemas.microsoft.com/office/powerpoint/2010/main" val="190602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601" y="469511"/>
            <a:ext cx="11523704" cy="67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Increase in Federal-Aid Investment Supporting Record Market Growth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79359968"/>
              </p:ext>
            </p:extLst>
          </p:nvPr>
        </p:nvGraphicFramePr>
        <p:xfrm>
          <a:off x="56890" y="1203952"/>
          <a:ext cx="11691415" cy="509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ARTBA Logo'16-CMY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41" y="6159655"/>
            <a:ext cx="2363531" cy="525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4E2F2-43F4-4E3A-B0C5-2E0482D9B0BC}"/>
              </a:ext>
            </a:extLst>
          </p:cNvPr>
          <p:cNvSpPr txBox="1"/>
          <p:nvPr/>
        </p:nvSpPr>
        <p:spPr>
          <a:xfrm>
            <a:off x="137160" y="6364165"/>
            <a:ext cx="8067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Source: FHWA final notices for annual highway program obligations and supplemental programs, Infrastructure Investment &amp; Jobs 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CD74BE-7F76-4FC4-A558-C9D84AC6C495}"/>
              </a:ext>
            </a:extLst>
          </p:cNvPr>
          <p:cNvSpPr/>
          <p:nvPr/>
        </p:nvSpPr>
        <p:spPr>
          <a:xfrm>
            <a:off x="0" y="0"/>
            <a:ext cx="12192000" cy="328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57A99D-59E5-453A-9337-FB3FEF16840B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4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243" y="243657"/>
            <a:ext cx="9657512" cy="1040607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Annual Percentage Increase In Nominal Highway Funding</a:t>
            </a:r>
          </a:p>
        </p:txBody>
      </p:sp>
      <p:pic>
        <p:nvPicPr>
          <p:cNvPr id="8" name="Picture 7" descr="ARTBA Logo'16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32" y="6208561"/>
            <a:ext cx="1772648" cy="393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7D587B-2DA4-4AA2-A950-5A90DA90C981}"/>
              </a:ext>
            </a:extLst>
          </p:cNvPr>
          <p:cNvSpPr/>
          <p:nvPr/>
        </p:nvSpPr>
        <p:spPr>
          <a:xfrm>
            <a:off x="0" y="0"/>
            <a:ext cx="12192000" cy="328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66ADC-CD42-4534-AC94-588C7336C012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D218F-90C6-4770-BB0B-EFADC02E0C72}"/>
              </a:ext>
            </a:extLst>
          </p:cNvPr>
          <p:cNvSpPr txBox="1"/>
          <p:nvPr/>
        </p:nvSpPr>
        <p:spPr>
          <a:xfrm>
            <a:off x="346043" y="6278564"/>
            <a:ext cx="73515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Source: FHWA, IIJA Analysis.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52661EF-63C5-4447-B2B1-69C2F44A866B}"/>
              </a:ext>
            </a:extLst>
          </p:cNvPr>
          <p:cNvGraphicFramePr>
            <a:graphicFrameLocks/>
          </p:cNvGraphicFramePr>
          <p:nvPr/>
        </p:nvGraphicFramePr>
        <p:xfrm>
          <a:off x="540327" y="972589"/>
          <a:ext cx="11222182" cy="514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155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A5925-0B27-457F-825E-606BD3F0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60637"/>
            <a:ext cx="2844800" cy="365125"/>
          </a:xfrm>
        </p:spPr>
        <p:txBody>
          <a:bodyPr/>
          <a:lstStyle/>
          <a:p>
            <a:fld id="{D09FE687-A47E-DF40-A57C-7D6EEB8025E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DE403D-EA06-4909-B670-C7E441454ABC}"/>
              </a:ext>
            </a:extLst>
          </p:cNvPr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26D7B-08DD-4B03-A054-D6CBF5A39C70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0D639-F0D9-4ADD-B653-7E44C7E44FB6}"/>
              </a:ext>
            </a:extLst>
          </p:cNvPr>
          <p:cNvSpPr txBox="1"/>
          <p:nvPr/>
        </p:nvSpPr>
        <p:spPr>
          <a:xfrm>
            <a:off x="161140" y="6219248"/>
            <a:ext cx="1186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Data from U.S. Treasury and the Federal Highway Administration. Project commitments are included if the base year of the award (identified in the U.S. Treasury data) . Does not include COVID relief, emergency, or supplemental funds. FY2022 totals include project commitments made using FAST Act extension funds, to provide a full year on year comparison of total projects supported by the federal aid highway program.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9C0B8-40C2-635D-0F58-C3CC2275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5" y="646657"/>
            <a:ext cx="11146877" cy="5314756"/>
          </a:xfrm>
          <a:prstGeom prst="rect">
            <a:avLst/>
          </a:prstGeom>
        </p:spPr>
      </p:pic>
      <p:pic>
        <p:nvPicPr>
          <p:cNvPr id="8" name="Picture 7" descr="ARTBA Logo'16-CMYK.jpg">
            <a:extLst>
              <a:ext uri="{FF2B5EF4-FFF2-40B4-BE49-F238E27FC236}">
                <a16:creationId xmlns:a16="http://schemas.microsoft.com/office/drawing/2014/main" id="{F4BC4DC0-D949-F886-1674-1E6460284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40" y="675758"/>
            <a:ext cx="2533539" cy="5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DE403D-EA06-4909-B670-C7E441454ABC}"/>
              </a:ext>
            </a:extLst>
          </p:cNvPr>
          <p:cNvSpPr/>
          <p:nvPr/>
        </p:nvSpPr>
        <p:spPr>
          <a:xfrm>
            <a:off x="0" y="0"/>
            <a:ext cx="12192000" cy="328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26D7B-08DD-4B03-A054-D6CBF5A39C70}"/>
              </a:ext>
            </a:extLst>
          </p:cNvPr>
          <p:cNvSpPr/>
          <p:nvPr/>
        </p:nvSpPr>
        <p:spPr>
          <a:xfrm>
            <a:off x="0" y="6684884"/>
            <a:ext cx="12192000" cy="182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282217-BE04-40AB-9DE4-6A8A3466D726}"/>
              </a:ext>
            </a:extLst>
          </p:cNvPr>
          <p:cNvGraphicFramePr/>
          <p:nvPr/>
        </p:nvGraphicFramePr>
        <p:xfrm>
          <a:off x="447040" y="1178473"/>
          <a:ext cx="11135360" cy="491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2375167-714C-46D6-B786-E17E1D6BAA96}"/>
              </a:ext>
            </a:extLst>
          </p:cNvPr>
          <p:cNvSpPr txBox="1"/>
          <p:nvPr/>
        </p:nvSpPr>
        <p:spPr>
          <a:xfrm>
            <a:off x="154982" y="522641"/>
            <a:ext cx="11869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California Apportionments Under Infrastructure Investment and Jobs Act (IIJA)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0D639-F0D9-4ADD-B653-7E44C7E44FB6}"/>
              </a:ext>
            </a:extLst>
          </p:cNvPr>
          <p:cNvSpPr txBox="1"/>
          <p:nvPr/>
        </p:nvSpPr>
        <p:spPr>
          <a:xfrm>
            <a:off x="79860" y="6332501"/>
            <a:ext cx="11869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Data from Federal Highway Administration.   </a:t>
            </a:r>
          </a:p>
        </p:txBody>
      </p:sp>
      <p:pic>
        <p:nvPicPr>
          <p:cNvPr id="8" name="Picture 7" descr="ARTBA Logo'16-CMYK.jpg">
            <a:extLst>
              <a:ext uri="{FF2B5EF4-FFF2-40B4-BE49-F238E27FC236}">
                <a16:creationId xmlns:a16="http://schemas.microsoft.com/office/drawing/2014/main" id="{3559B317-1CE2-4C50-AECA-7B8FC3B1F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84" y="6016806"/>
            <a:ext cx="2363531" cy="5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F7916E33FED4B95836B19D804A1BF" ma:contentTypeVersion="10" ma:contentTypeDescription="Create a new document." ma:contentTypeScope="" ma:versionID="ed47e91e162a794f5d506b0995c02c8f">
  <xsd:schema xmlns:xsd="http://www.w3.org/2001/XMLSchema" xmlns:xs="http://www.w3.org/2001/XMLSchema" xmlns:p="http://schemas.microsoft.com/office/2006/metadata/properties" xmlns:ns3="7a543eed-fa1b-43d2-95ea-bc42d71f0fb8" targetNamespace="http://schemas.microsoft.com/office/2006/metadata/properties" ma:root="true" ma:fieldsID="a09266eaff195a7bc8eb9e2dcaf55b75" ns3:_="">
    <xsd:import namespace="7a543eed-fa1b-43d2-95ea-bc42d71f0f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43eed-fa1b-43d2-95ea-bc42d71f0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291C13-0FB6-44C9-B837-94D962596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43eed-fa1b-43d2-95ea-bc42d71f0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2F777E-213B-4DFB-ACD5-43AE5A7FDA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C266B5-4B10-4C1E-BB32-8BC0C2AB8E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4785</TotalTime>
  <Words>746</Words>
  <Application>Microsoft Office PowerPoint</Application>
  <PresentationFormat>Widescreen</PresentationFormat>
  <Paragraphs>119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PowerPoint Presentation</vt:lpstr>
      <vt:lpstr>Presentation</vt:lpstr>
      <vt:lpstr>Infrastructure Investment &amp; Jobs Act (IIJA)</vt:lpstr>
      <vt:lpstr>PowerPoint Presentation</vt:lpstr>
      <vt:lpstr>PowerPoint Presentation</vt:lpstr>
      <vt:lpstr>Increase in Federal-Aid Investment Supporting Record Market Growth</vt:lpstr>
      <vt:lpstr>Annual Percentage Increase In Nominal Highway Funding</vt:lpstr>
      <vt:lpstr>PowerPoint Presentation</vt:lpstr>
      <vt:lpstr>PowerPoint Presentation</vt:lpstr>
      <vt:lpstr>PowerPoint Presentation</vt:lpstr>
      <vt:lpstr>PowerPoint Presentation</vt:lpstr>
      <vt:lpstr>119th Congress (2025-26)</vt:lpstr>
      <vt:lpstr>Looking Ahead</vt:lpstr>
      <vt:lpstr>Looking Ahead</vt:lpstr>
      <vt:lpstr>Dean Franks (202) 834-6089 dfranks@artba.org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Halpern</dc:creator>
  <cp:lastModifiedBy>Dean Franks</cp:lastModifiedBy>
  <cp:revision>79</cp:revision>
  <dcterms:created xsi:type="dcterms:W3CDTF">2020-05-28T19:33:41Z</dcterms:created>
  <dcterms:modified xsi:type="dcterms:W3CDTF">2025-03-07T15:06:42Z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0x01010000CF7916E33FED4B95836B19D804A1BF</vt:lpwstr>
  </property>
</Properties>
</file>