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D864958-4E51-43D1-BD8F-14E05048B6F9}">
  <a:tblStyle styleId="{FD864958-4E51-43D1-BD8F-14E05048B6F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32C3F38-B127-492D-8B03-E4D189B952D2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>
        <a:font>
          <a:latin typeface="Arial"/>
          <a:ea typeface="Arial"/>
          <a:cs typeface="Arial"/>
        </a:font>
      </a:tcTxStyle>
      <a:tcStyle>
        <a:tcBdr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</a:tcBdr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96" y="9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745609b86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7745609b86_2_7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g7745609b86_2_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b9a2f5297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gb9a2f5297f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" lvl="0" indent="-127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957A3"/>
                </a:solidFill>
                <a:latin typeface="Calibri"/>
                <a:ea typeface="Calibri"/>
                <a:cs typeface="Calibri"/>
                <a:sym typeface="Calibri"/>
              </a:rPr>
              <a:t>Gasoline tax revenue falls in all cases. In the most extreme case, Scenario 1, there’s a loss of $6.7 billion per year by 2040.</a:t>
            </a:r>
            <a:endParaRPr sz="1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957A3"/>
                </a:solidFill>
                <a:latin typeface="Calibri"/>
                <a:ea typeface="Calibri"/>
                <a:cs typeface="Calibri"/>
                <a:sym typeface="Calibri"/>
              </a:rPr>
              <a:t>The two taxes on diesel fuel, the excise tax and sales tax, both fall as well. One wrinkle is that the diesel sales tax holds its value a little better than the excise tax because we assume that price grows modestly, even though fewer gallons are sold.</a:t>
            </a:r>
            <a:endParaRPr sz="1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>
                <a:solidFill>
                  <a:srgbClr val="0957A3"/>
                </a:solidFill>
                <a:latin typeface="Calibri"/>
                <a:ea typeface="Calibri"/>
                <a:cs typeface="Calibri"/>
                <a:sym typeface="Calibri"/>
              </a:rPr>
              <a:t>The RIF, the tax on light-duty  ZEVs, grows in all scenarios. The TIF, assessed on all light-duty vehicles, grows in all the medium and high VMT growth scenarios. Only in the low-VMT scenarios (#1, #2, and #3) does TIF revenue fall.</a:t>
            </a:r>
            <a:endParaRPr sz="1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500"/>
          </a:p>
        </p:txBody>
      </p:sp>
      <p:sp>
        <p:nvSpPr>
          <p:cNvPr id="207" name="Google Shape;207;gb9a2f5297f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2ad06720e41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2ad06720e41_0_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Even in just a few years out, revenue in different scenarios varies by more than a billion dollars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By 2028, revenue will be less than 2024 by somewhere between $52 million and $1.6 billion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We point to the impact of VMT because that’s a key input we played around with in our model. 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sz="1200">
                <a:solidFill>
                  <a:schemeClr val="dk1"/>
                </a:solidFill>
              </a:rPr>
              <a:t>The RIF grows in all scenarios, and in some scenarios the TIF gros as well.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221" name="Google Shape;221;g2ad06720e41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2b5faa43dd4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9" name="Google Shape;229;g2b5faa43dd4_0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g2b5faa43dd4_0_1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2684afd17f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8" name="Google Shape;238;g2684afd17f6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0957A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g2684afd17f6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7745609b8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7745609b86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7745609b86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b5faa43dd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2b5faa43dd4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g2b5faa43dd4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05156f32c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05156f32c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scenario building, it is critical to keep in mind that the objective is very different from the objective of forecasting efforts.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Goal of the scenario analysis is to assess how our current revenue policies will fare under a variety of different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999999"/>
                </a:solidFill>
                <a:latin typeface="Calibri"/>
                <a:ea typeface="Calibri"/>
                <a:cs typeface="Calibri"/>
                <a:sym typeface="Calibri"/>
              </a:rPr>
              <a:t>Instead, as one planning scholar put it, 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“Projections are conditional ‘if, then’ statements about the future. They are calculations of the numerical consequences (the ‘then’) of the underlying assumptions (the ‘if’).”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[i]</a:t>
            </a:r>
            <a:r>
              <a:rPr lang="en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Andrew M. Isserman, “Projection, Forecast, and Plan: On the Future of Population Forecasting,” </a:t>
            </a:r>
            <a:r>
              <a:rPr lang="en" i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APA Journal </a:t>
            </a:r>
            <a:r>
              <a:rPr lang="en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50, no. 2 (1984), p. 208.</a:t>
            </a:r>
            <a:r>
              <a:rPr lang="en" i="1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>
              <a:solidFill>
                <a:srgbClr val="888888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rgbClr val="888888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684afd17f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684afd17f6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155" name="Google Shape;155;g2684afd17f6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7745609b8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g7745609b86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Just a reminder that with scenario building, it is critical to keep in mind that the objective is very different from the objective of </a:t>
            </a:r>
            <a:r>
              <a:rPr lang="en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forecasting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While forecasting studies aim to accurately predict future outcomes, scenario studies like ours project the future under a variety of scenarios, and we don’t claim to know which, if any, will come to be.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Rather, the primary purpose of the projections is to examine how different future conditions might impact revenue streams over time.</a:t>
            </a:r>
            <a:endParaRPr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7745609b86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2684afd17f6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2684afd17f6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[Will not talk through the details on this slide, but keeping it in for reference for people who read the PPT.]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3af0da4000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3af0da4000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ab8bf4a0d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ab8bf4a0d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77e641acf6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77e641acf6_0_1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This figure presents the total revenue that California would collect from 2024 to 2040 under the eight scenarios. 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All projections are presented in inflation-adjusted 2024  dollars. </a:t>
            </a:r>
            <a:br>
              <a:rPr lang="en" sz="1200">
                <a:solidFill>
                  <a:schemeClr val="dk1"/>
                </a:solidFill>
              </a:rPr>
            </a:b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Estimated $13.1 billion is our starting point in 2024.</a:t>
            </a:r>
            <a:br>
              <a:rPr lang="en" sz="1200">
                <a:solidFill>
                  <a:schemeClr val="dk1"/>
                </a:solidFill>
              </a:rPr>
            </a:b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There is a decrease for all scenarios, but the slope of the decline varies enormously. 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If we compare 2040 to 2024 annual revenue, by 2040 we see a loss that ranges from 6% to 63%. 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In dollar terms, that means an annual loss in 2040 ranging from about $1 billion to $8.5 billion.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Cumulative revenue loss across all 17 years is 3% to 28% compared to what the state would have raised if we stayed at the 2024 levels.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In dollar terms, that is an overall loss ranging from $7 to $64 billion.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Next, let’s think about how different ZEV shares impact revenue. 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Start by comparing the two low VMT scenarios shows that have different ZEV shares. In 2040, annual revenue is $3.0 billion higher for the low-ZEV scenario (#3) than the high-ZEV scenario (#1). </a:t>
            </a:r>
            <a:br>
              <a:rPr lang="en" sz="1200">
                <a:solidFill>
                  <a:schemeClr val="dk1"/>
                </a:solidFill>
              </a:rPr>
            </a:br>
            <a:r>
              <a:rPr lang="en" sz="1200">
                <a:solidFill>
                  <a:schemeClr val="dk1"/>
                </a:solidFill>
              </a:rPr>
              <a:t>The difference is even larger across the three scenarios that have high VMT inputs: 2040 annual revenue in the low-ZEV scenario (#8) is $4.7 billion more than revenue in the high-ZEV scenario (#6). </a:t>
            </a: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However, it’s important to keep in mind that the rate of ZEV growth is not the only factor that could have a major impact on projected revenue. The models make it easier to see that VMT also has a huge impact. Let’s compare scenarios we compare the two scenarios with low ZEV but different VMT levels. By 2040 Scenario 8, which has high VMT, will raise $4.6 billion more than Scenario 3, which is the low-VMT counterpart.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198" name="Google Shape;198;g77e641acf6_0_10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transweb.sjsu.edu/research/1938A-California-Local-Transportation-Funding" TargetMode="External"/><Relationship Id="rId3" Type="http://schemas.openxmlformats.org/officeDocument/2006/relationships/hyperlink" Target="https://transweb.sjsu.edu/Projecting-State-Transportation-Revenue-California" TargetMode="External"/><Relationship Id="rId7" Type="http://schemas.openxmlformats.org/officeDocument/2006/relationships/hyperlink" Target="https://transweb.sjsu.edu/research/2238-Equity-Analysis-Road-User-Charg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transweb.sjsu.edu/research/1938B-Revenues-Highways-Public-Transit-COVID-19" TargetMode="External"/><Relationship Id="rId11" Type="http://schemas.openxmlformats.org/officeDocument/2006/relationships/image" Target="../media/image2.jpg"/><Relationship Id="rId5" Type="http://schemas.openxmlformats.org/officeDocument/2006/relationships/hyperlink" Target="https://transweb.sjsu.edu/research/2149-Pay-As-You-Go-Driving" TargetMode="External"/><Relationship Id="rId10" Type="http://schemas.openxmlformats.org/officeDocument/2006/relationships/hyperlink" Target="https://transweb.sjsu.edu/Asha-Weinstein-Agrawal-PhD" TargetMode="External"/><Relationship Id="rId4" Type="http://schemas.openxmlformats.org/officeDocument/2006/relationships/hyperlink" Target="https://transweb.sjsu.edu/about/research-centers/finance/MTI-Annual-Survey" TargetMode="External"/><Relationship Id="rId9" Type="http://schemas.openxmlformats.org/officeDocument/2006/relationships/hyperlink" Target="https://transweb.sjsu.edu/node/286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ctrTitle"/>
          </p:nvPr>
        </p:nvSpPr>
        <p:spPr>
          <a:xfrm>
            <a:off x="696550" y="795825"/>
            <a:ext cx="8273100" cy="39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endParaRPr sz="2900" dirty="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endParaRPr sz="2900" b="1" dirty="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r>
              <a:rPr lang="en" sz="2900" b="1" dirty="0">
                <a:solidFill>
                  <a:srgbClr val="1E4E79"/>
                </a:solidFill>
              </a:rPr>
              <a:t>California Climate Policies: </a:t>
            </a:r>
            <a:br>
              <a:rPr lang="en" sz="2900" b="1" dirty="0">
                <a:solidFill>
                  <a:srgbClr val="1E4E79"/>
                </a:solidFill>
              </a:rPr>
            </a:br>
            <a:r>
              <a:rPr lang="en" sz="1300" b="1" dirty="0">
                <a:solidFill>
                  <a:srgbClr val="1E4E79"/>
                </a:solidFill>
              </a:rPr>
              <a:t/>
            </a:r>
            <a:br>
              <a:rPr lang="en" sz="1300" b="1" dirty="0">
                <a:solidFill>
                  <a:srgbClr val="1E4E79"/>
                </a:solidFill>
              </a:rPr>
            </a:br>
            <a:r>
              <a:rPr lang="en" sz="2900" b="1" dirty="0">
                <a:solidFill>
                  <a:srgbClr val="1E4E79"/>
                </a:solidFill>
              </a:rPr>
              <a:t>Impacts on State Transportation Funding</a:t>
            </a:r>
            <a:endParaRPr sz="2900" b="1" dirty="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endParaRPr sz="800" b="1" dirty="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endParaRPr sz="2000" dirty="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r>
              <a:rPr lang="en" sz="2000" dirty="0">
                <a:solidFill>
                  <a:srgbClr val="1E4E79"/>
                </a:solidFill>
              </a:rPr>
              <a:t>Asha Weinstein Agrawal, PhD</a:t>
            </a:r>
            <a:endParaRPr sz="2000" dirty="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endParaRPr sz="2000" dirty="0">
              <a:solidFill>
                <a:srgbClr val="1E4E79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r>
              <a:rPr lang="en" sz="2000" dirty="0">
                <a:solidFill>
                  <a:srgbClr val="1E4E79"/>
                </a:solidFill>
              </a:rPr>
              <a:t>Joint Informational Hearing</a:t>
            </a:r>
            <a:endParaRPr sz="2000" dirty="0">
              <a:solidFill>
                <a:srgbClr val="1E4E79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r>
              <a:rPr lang="en" sz="2000" dirty="0">
                <a:solidFill>
                  <a:srgbClr val="1E4E79"/>
                </a:solidFill>
              </a:rPr>
              <a:t>California Assembly and Senate Transportation Committees</a:t>
            </a:r>
            <a:endParaRPr sz="2000" dirty="0">
              <a:solidFill>
                <a:srgbClr val="1E4E79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endParaRPr sz="600" dirty="0">
              <a:solidFill>
                <a:srgbClr val="1E4E79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E4E79"/>
              </a:buClr>
              <a:buSzPts val="2900"/>
              <a:buFont typeface="Calibri"/>
              <a:buNone/>
            </a:pPr>
            <a:r>
              <a:rPr lang="en" sz="2000" dirty="0">
                <a:solidFill>
                  <a:srgbClr val="1E4E79"/>
                </a:solidFill>
              </a:rPr>
              <a:t>March 3, 2025</a:t>
            </a:r>
            <a:endParaRPr sz="2000" dirty="0">
              <a:solidFill>
                <a:srgbClr val="1E4E79"/>
              </a:solidFill>
            </a:endParaRPr>
          </a:p>
        </p:txBody>
      </p:sp>
      <p:pic>
        <p:nvPicPr>
          <p:cNvPr id="131" name="Google Shape;131;p25" descr="https://lh4.googleusercontent.com/krpI-x_dOPqAUQ9JKZKsKXBnP6d0nGnsgiVIG2QxonAdK7Ajv8raE6Vx8HXDPkwhtI1ufIs_aTGo3j7Dtw7lZzFvybXMpgRb8QN9XKOeQZKRBWWhdE-rSlUtSJiIFIyqH4kPHxUlib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69500" y="193025"/>
            <a:ext cx="3400151" cy="12793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p25"/>
          <p:cNvCxnSpPr/>
          <p:nvPr/>
        </p:nvCxnSpPr>
        <p:spPr>
          <a:xfrm>
            <a:off x="696543" y="2144904"/>
            <a:ext cx="7850700" cy="21600"/>
          </a:xfrm>
          <a:prstGeom prst="straightConnector1">
            <a:avLst/>
          </a:prstGeom>
          <a:noFill/>
          <a:ln w="635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3" name="Google Shape;133;p25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>
            <a:alpha val="43920"/>
          </a:srgbClr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4"/>
          <p:cNvSpPr/>
          <p:nvPr/>
        </p:nvSpPr>
        <p:spPr>
          <a:xfrm>
            <a:off x="2163525" y="0"/>
            <a:ext cx="698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4"/>
          <p:cNvSpPr txBox="1">
            <a:spLocks noGrp="1"/>
          </p:cNvSpPr>
          <p:nvPr>
            <p:ph type="title"/>
          </p:nvPr>
        </p:nvSpPr>
        <p:spPr>
          <a:xfrm>
            <a:off x="95200" y="541625"/>
            <a:ext cx="2288400" cy="31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2900">
                <a:solidFill>
                  <a:srgbClr val="1E4E79"/>
                </a:solidFill>
              </a:rPr>
              <a:t>Projected </a:t>
            </a:r>
            <a:br>
              <a:rPr lang="en" sz="2900">
                <a:solidFill>
                  <a:srgbClr val="1E4E79"/>
                </a:solidFill>
              </a:rPr>
            </a:br>
            <a:r>
              <a:rPr lang="en" sz="2900">
                <a:solidFill>
                  <a:srgbClr val="1E4E79"/>
                </a:solidFill>
              </a:rPr>
              <a:t>revenue for each tax, by scenario </a:t>
            </a:r>
            <a:br>
              <a:rPr lang="en" sz="2900">
                <a:solidFill>
                  <a:srgbClr val="1E4E79"/>
                </a:solidFill>
              </a:rPr>
            </a:br>
            <a:r>
              <a:rPr lang="en" sz="2900">
                <a:solidFill>
                  <a:srgbClr val="1E4E79"/>
                </a:solidFill>
              </a:rPr>
              <a:t/>
            </a:r>
            <a:br>
              <a:rPr lang="en" sz="2900">
                <a:solidFill>
                  <a:srgbClr val="1E4E79"/>
                </a:solidFill>
              </a:rPr>
            </a:br>
            <a:r>
              <a:rPr lang="en" sz="2900">
                <a:solidFill>
                  <a:srgbClr val="1E4E79"/>
                </a:solidFill>
              </a:rPr>
              <a:t>(2024$)</a:t>
            </a:r>
            <a:endParaRPr sz="290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 sz="290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 sz="2900">
              <a:solidFill>
                <a:srgbClr val="1E4E79"/>
              </a:solidFill>
            </a:endParaRPr>
          </a:p>
        </p:txBody>
      </p:sp>
      <p:sp>
        <p:nvSpPr>
          <p:cNvPr id="211" name="Google Shape;211;p34"/>
          <p:cNvSpPr txBox="1"/>
          <p:nvPr/>
        </p:nvSpPr>
        <p:spPr>
          <a:xfrm>
            <a:off x="0" y="1623450"/>
            <a:ext cx="3062400" cy="18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40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44993" y="0"/>
            <a:ext cx="672662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34"/>
          <p:cNvSpPr txBox="1"/>
          <p:nvPr/>
        </p:nvSpPr>
        <p:spPr>
          <a:xfrm>
            <a:off x="3067000" y="410475"/>
            <a:ext cx="6669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Gas</a:t>
            </a:r>
            <a:endParaRPr sz="21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4177400" y="410475"/>
            <a:ext cx="10152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Diesel excise</a:t>
            </a:r>
            <a:endParaRPr sz="23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34"/>
          <p:cNvSpPr txBox="1"/>
          <p:nvPr/>
        </p:nvSpPr>
        <p:spPr>
          <a:xfrm>
            <a:off x="5423800" y="410475"/>
            <a:ext cx="1091400" cy="8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Diesel sales</a:t>
            </a:r>
            <a:endParaRPr sz="23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34"/>
          <p:cNvSpPr txBox="1"/>
          <p:nvPr/>
        </p:nvSpPr>
        <p:spPr>
          <a:xfrm>
            <a:off x="7018543" y="410475"/>
            <a:ext cx="6669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TIF</a:t>
            </a:r>
            <a:endParaRPr sz="23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34"/>
          <p:cNvSpPr txBox="1"/>
          <p:nvPr/>
        </p:nvSpPr>
        <p:spPr>
          <a:xfrm>
            <a:off x="8259529" y="410475"/>
            <a:ext cx="666900" cy="3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RIF</a:t>
            </a:r>
            <a:endParaRPr sz="23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35"/>
          <p:cNvSpPr txBox="1">
            <a:spLocks noGrp="1"/>
          </p:cNvSpPr>
          <p:nvPr>
            <p:ph type="title"/>
          </p:nvPr>
        </p:nvSpPr>
        <p:spPr>
          <a:xfrm>
            <a:off x="628650" y="2040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Conclusions</a:t>
            </a:r>
            <a:endParaRPr>
              <a:solidFill>
                <a:srgbClr val="1E4E79"/>
              </a:solidFill>
            </a:endParaRPr>
          </a:p>
        </p:txBody>
      </p:sp>
      <p:sp>
        <p:nvSpPr>
          <p:cNvPr id="224" name="Google Shape;224;p35"/>
          <p:cNvSpPr txBox="1">
            <a:spLocks noGrp="1"/>
          </p:cNvSpPr>
          <p:nvPr>
            <p:ph type="body" idx="1"/>
          </p:nvPr>
        </p:nvSpPr>
        <p:spPr>
          <a:xfrm>
            <a:off x="628650" y="1334375"/>
            <a:ext cx="82998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It is impossible to project future revenue more than a few years into the future with any certainty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CA will likely lose significant revenue if the SB 1 taxes and fees are not changed and/or replaced in the coming few years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A fast ICE to ZEV transition will significantly reduce annual revenue – but so could other factors (e.g., VMT)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" sz="2400"/>
              <a:t>SB 1 vehicle fees </a:t>
            </a:r>
            <a:r>
              <a:rPr lang="en" sz="2400" i="1"/>
              <a:t>partially</a:t>
            </a:r>
            <a:r>
              <a:rPr lang="en" sz="2400"/>
              <a:t> compensate for lost fuel tax revenue</a:t>
            </a:r>
            <a:endParaRPr sz="2400"/>
          </a:p>
        </p:txBody>
      </p:sp>
      <p:cxnSp>
        <p:nvCxnSpPr>
          <p:cNvPr id="225" name="Google Shape;225;p35"/>
          <p:cNvCxnSpPr/>
          <p:nvPr/>
        </p:nvCxnSpPr>
        <p:spPr>
          <a:xfrm rot="10800000" flipH="1">
            <a:off x="519150" y="97111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26" name="Google Shape;226;p35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6"/>
          <p:cNvSpPr txBox="1">
            <a:spLocks noGrp="1"/>
          </p:cNvSpPr>
          <p:nvPr>
            <p:ph type="title"/>
          </p:nvPr>
        </p:nvSpPr>
        <p:spPr>
          <a:xfrm>
            <a:off x="628650" y="1542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Policy suggestions: updating state tax policy</a:t>
            </a:r>
            <a:endParaRPr>
              <a:solidFill>
                <a:srgbClr val="1E4E79"/>
              </a:solidFill>
            </a:endParaRPr>
          </a:p>
        </p:txBody>
      </p:sp>
      <p:sp>
        <p:nvSpPr>
          <p:cNvPr id="233" name="Google Shape;233;p36"/>
          <p:cNvSpPr txBox="1">
            <a:spLocks noGrp="1"/>
          </p:cNvSpPr>
          <p:nvPr>
            <p:ph type="body" idx="1"/>
          </p:nvPr>
        </p:nvSpPr>
        <p:spPr>
          <a:xfrm>
            <a:off x="628650" y="1434250"/>
            <a:ext cx="82998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Explore a wide variety of tax/fee options to replace or augment state fuel taxes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Consider replicating the SB 1 approach: a </a:t>
            </a:r>
            <a:r>
              <a:rPr lang="en" sz="2400" u="sng"/>
              <a:t>package</a:t>
            </a:r>
            <a:r>
              <a:rPr lang="en" sz="2400"/>
              <a:t> of taxes/fees charged against different activities (VMT, vehicles owned)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" sz="2400"/>
              <a:t>Work towards implementing a new approach for replacing lost fuel tax revenues </a:t>
            </a:r>
            <a:r>
              <a:rPr lang="en" sz="2400" u="sng"/>
              <a:t>within a few years</a:t>
            </a:r>
            <a:endParaRPr sz="2400" u="sng"/>
          </a:p>
        </p:txBody>
      </p:sp>
      <p:cxnSp>
        <p:nvCxnSpPr>
          <p:cNvPr id="234" name="Google Shape;234;p36"/>
          <p:cNvCxnSpPr/>
          <p:nvPr/>
        </p:nvCxnSpPr>
        <p:spPr>
          <a:xfrm rot="10800000" flipH="1">
            <a:off x="628650" y="101331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35" name="Google Shape;235;p36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Policy suggestions: future projections studies</a:t>
            </a:r>
            <a:endParaRPr>
              <a:solidFill>
                <a:srgbClr val="1E4E79"/>
              </a:solidFill>
            </a:endParaRPr>
          </a:p>
        </p:txBody>
      </p:sp>
      <p:sp>
        <p:nvSpPr>
          <p:cNvPr id="242" name="Google Shape;242;p37"/>
          <p:cNvSpPr txBox="1">
            <a:spLocks noGrp="1"/>
          </p:cNvSpPr>
          <p:nvPr>
            <p:ph type="body" idx="1"/>
          </p:nvPr>
        </p:nvSpPr>
        <p:spPr>
          <a:xfrm>
            <a:off x="628650" y="1502275"/>
            <a:ext cx="82998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177800" lvl="0" indent="-241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Ensure that projections make transparent all inputs and assumptions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Project multiple scenarios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lang="en" sz="2400"/>
              <a:t>Project additional taxes and fees that generate substantial revenue for transportation in CA (e.g., truck weight fees and local-option sales taxes)</a:t>
            </a:r>
            <a:endParaRPr sz="2400"/>
          </a:p>
          <a:p>
            <a:pPr marL="177800" lvl="0" indent="-2413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2400"/>
              <a:buChar char="•"/>
            </a:pPr>
            <a:r>
              <a:rPr lang="en" sz="2400"/>
              <a:t>Update revenue projections frequently to reflect changing conditions (annually or semi-annually)</a:t>
            </a:r>
            <a:endParaRPr sz="2400"/>
          </a:p>
        </p:txBody>
      </p:sp>
      <p:cxnSp>
        <p:nvCxnSpPr>
          <p:cNvPr id="243" name="Google Shape;243;p37"/>
          <p:cNvCxnSpPr/>
          <p:nvPr/>
        </p:nvCxnSpPr>
        <p:spPr>
          <a:xfrm rot="10800000" flipH="1">
            <a:off x="628650" y="114851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4" name="Google Shape;244;p37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Resources from MTI </a:t>
            </a:r>
            <a:endParaRPr>
              <a:solidFill>
                <a:srgbClr val="1E4E79"/>
              </a:solidFill>
            </a:endParaRPr>
          </a:p>
        </p:txBody>
      </p:sp>
      <p:sp>
        <p:nvSpPr>
          <p:cNvPr id="251" name="Google Shape;251;p38"/>
          <p:cNvSpPr txBox="1">
            <a:spLocks noGrp="1"/>
          </p:cNvSpPr>
          <p:nvPr>
            <p:ph type="body" idx="1"/>
          </p:nvPr>
        </p:nvSpPr>
        <p:spPr>
          <a:xfrm>
            <a:off x="626400" y="1115650"/>
            <a:ext cx="81441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Projecting State Transportation Revenue in California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hlinkClick r:id="rId4"/>
              </a:rPr>
              <a:t>MTI Annual Survey of US Public Opinion on Federal Transportation Funding Policy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hlinkClick r:id="rId5"/>
              </a:rPr>
              <a:t>Pay-As-You-Go Driving: Examining Possible Road-User Charge Rate Structures for California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hlinkClick r:id="rId6"/>
              </a:rPr>
              <a:t>Understanding COVID-19’s Impact on Local Transportation Revenue - A Mid-Crisis View from Experts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hlinkClick r:id="rId7"/>
              </a:rPr>
              <a:t>Charging Drivers by the Gallon vs. the Mile: An Equity Analysis by Geography and Income in California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8"/>
              </a:rPr>
              <a:t>How Do California’s Local Governments Fund Transportation? A Guide to Revenue Sources</a:t>
            </a:r>
            <a:endParaRPr sz="15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 u="sng">
                <a:solidFill>
                  <a:schemeClr val="hlink"/>
                </a:solidFill>
                <a:hlinkClick r:id="rId9"/>
              </a:rPr>
              <a:t>The MTI Mileage Fee Research and Information Directory (MFRID)</a:t>
            </a:r>
            <a:endParaRPr sz="15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500"/>
          </a:p>
          <a:p>
            <a:pPr marL="0" lvl="0" indent="0" algn="l" rtl="0">
              <a:spcBef>
                <a:spcPts val="800"/>
              </a:spcBef>
              <a:spcAft>
                <a:spcPts val="0"/>
              </a:spcAft>
              <a:buClr>
                <a:srgbClr val="323F4F"/>
              </a:buClr>
              <a:buSzPts val="2100"/>
              <a:buFont typeface="Arial"/>
              <a:buNone/>
            </a:pPr>
            <a:r>
              <a:rPr lang="en" sz="1500">
                <a:solidFill>
                  <a:srgbClr val="000000"/>
                </a:solidFill>
              </a:rPr>
              <a:t>Author contact: </a:t>
            </a:r>
            <a:r>
              <a:rPr lang="en" sz="1500" u="sng">
                <a:solidFill>
                  <a:schemeClr val="hlink"/>
                </a:solidFill>
                <a:hlinkClick r:id="rId10"/>
              </a:rPr>
              <a:t>Asha Weinstein Agrawal, PhD</a:t>
            </a:r>
            <a:endParaRPr sz="1500">
              <a:solidFill>
                <a:srgbClr val="000000"/>
              </a:solidFill>
            </a:endParaRPr>
          </a:p>
        </p:txBody>
      </p:sp>
      <p:cxnSp>
        <p:nvCxnSpPr>
          <p:cNvPr id="252" name="Google Shape;252;p38"/>
          <p:cNvCxnSpPr/>
          <p:nvPr/>
        </p:nvCxnSpPr>
        <p:spPr>
          <a:xfrm rot="10800000" flipH="1">
            <a:off x="628650" y="101331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3" name="Google Shape;253;p38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4" name="Google Shape;254;p38" descr="MTI-Logo-2017_WhiteBG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20499" y="4193725"/>
            <a:ext cx="2523499" cy="949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Acknowledgements</a:t>
            </a:r>
            <a:endParaRPr>
              <a:solidFill>
                <a:srgbClr val="1E4E79"/>
              </a:solidFill>
            </a:endParaRPr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628650" y="1239925"/>
            <a:ext cx="8352300" cy="29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Coauthors: 	H. A. “Burt” Tasaico</a:t>
            </a: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/>
              <a:t>			Hannah King</a:t>
            </a: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000"/>
              <a:t>Funder: </a:t>
            </a:r>
            <a:endParaRPr sz="20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000"/>
          </a:p>
        </p:txBody>
      </p:sp>
      <p:cxnSp>
        <p:nvCxnSpPr>
          <p:cNvPr id="141" name="Google Shape;141;p26"/>
          <p:cNvCxnSpPr/>
          <p:nvPr/>
        </p:nvCxnSpPr>
        <p:spPr>
          <a:xfrm rot="10800000" flipH="1">
            <a:off x="628650" y="101331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2" name="Google Shape;142;p26" descr="MTI-Logo-2017_WhiteBG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74401" y="2430892"/>
            <a:ext cx="4584974" cy="17256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3" name="Google Shape;143;p26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body" idx="1"/>
          </p:nvPr>
        </p:nvSpPr>
        <p:spPr>
          <a:xfrm>
            <a:off x="508650" y="453675"/>
            <a:ext cx="7982100" cy="13059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 sz="3300">
                <a:solidFill>
                  <a:srgbClr val="1E4E79"/>
                </a:solidFill>
              </a:rPr>
              <a:t>The question: </a:t>
            </a:r>
            <a:endParaRPr sz="3300">
              <a:solidFill>
                <a:srgbClr val="1E4E79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 sz="2600"/>
              <a:t>How will ZEV mandates from the California Air Resource Board impact future state transportation revenue generated through California’s Senate Bill 1* (2017) taxes and fees?</a:t>
            </a:r>
            <a:endParaRPr sz="3900">
              <a:solidFill>
                <a:srgbClr val="1E4E79"/>
              </a:solidFill>
            </a:endParaRPr>
          </a:p>
        </p:txBody>
      </p:sp>
      <p:cxnSp>
        <p:nvCxnSpPr>
          <p:cNvPr id="149" name="Google Shape;149;p27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0" name="Google Shape;150;p27"/>
          <p:cNvSpPr txBox="1"/>
          <p:nvPr/>
        </p:nvSpPr>
        <p:spPr>
          <a:xfrm>
            <a:off x="519150" y="2680625"/>
            <a:ext cx="8105700" cy="18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rgbClr val="1E4E79"/>
                </a:solidFill>
                <a:latin typeface="Calibri"/>
                <a:ea typeface="Calibri"/>
                <a:cs typeface="Calibri"/>
                <a:sym typeface="Calibri"/>
              </a:rPr>
              <a:t>Study method: </a:t>
            </a:r>
            <a:endParaRPr sz="3300">
              <a:solidFill>
                <a:srgbClr val="1E4E7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scenario analysis projecting how different combinations of inputs, including different ZEV fleet shares, might impact revenue streams</a:t>
            </a:r>
            <a:endParaRPr/>
          </a:p>
        </p:txBody>
      </p:sp>
      <p:sp>
        <p:nvSpPr>
          <p:cNvPr id="151" name="Google Shape;151;p27"/>
          <p:cNvSpPr txBox="1"/>
          <p:nvPr/>
        </p:nvSpPr>
        <p:spPr>
          <a:xfrm>
            <a:off x="568875" y="4627575"/>
            <a:ext cx="54102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More </a:t>
            </a: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about </a:t>
            </a: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Senate Bill 1: https://dot.ca.gov/programs/sb1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>
            <a:spLocks noGrp="1"/>
          </p:cNvSpPr>
          <p:nvPr>
            <p:ph type="title"/>
          </p:nvPr>
        </p:nvSpPr>
        <p:spPr>
          <a:xfrm>
            <a:off x="628650" y="15429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The Senate Bill 1 (2017) taxes and fees</a:t>
            </a:r>
            <a:endParaRPr>
              <a:solidFill>
                <a:srgbClr val="1E4E79"/>
              </a:solidFill>
            </a:endParaRPr>
          </a:p>
        </p:txBody>
      </p:sp>
      <p:sp>
        <p:nvSpPr>
          <p:cNvPr id="158" name="Google Shape;158;p28"/>
          <p:cNvSpPr txBox="1">
            <a:spLocks noGrp="1"/>
          </p:cNvSpPr>
          <p:nvPr>
            <p:ph type="body" idx="1"/>
          </p:nvPr>
        </p:nvSpPr>
        <p:spPr>
          <a:xfrm>
            <a:off x="628650" y="1515875"/>
            <a:ext cx="3385500" cy="380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000000"/>
                </a:solidFill>
              </a:rPr>
              <a:t>Fuel taxes</a:t>
            </a:r>
            <a:endParaRPr sz="2500">
              <a:solidFill>
                <a:srgbClr val="000000"/>
              </a:solidFill>
            </a:endParaRPr>
          </a:p>
          <a:p>
            <a:pPr marL="177800" marR="0" lvl="0" indent="-1841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2300"/>
              <a:buChar char="•"/>
            </a:pPr>
            <a:r>
              <a:rPr lang="en" sz="2500"/>
              <a:t> Gasoline excise tax</a:t>
            </a:r>
            <a:endParaRPr sz="2500"/>
          </a:p>
          <a:p>
            <a:pPr marL="177800" marR="0" lvl="0" indent="-1968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00"/>
              <a:buChar char="•"/>
            </a:pPr>
            <a:r>
              <a:rPr lang="en" sz="2500"/>
              <a:t> Diesel excise tax</a:t>
            </a:r>
            <a:endParaRPr sz="2500"/>
          </a:p>
          <a:p>
            <a:pPr marL="177800" marR="0" lvl="0" indent="-19685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SzPts val="2500"/>
              <a:buChar char="•"/>
            </a:pPr>
            <a:r>
              <a:rPr lang="en" sz="2500"/>
              <a:t> Diesel sales tax</a:t>
            </a:r>
            <a:endParaRPr sz="2500"/>
          </a:p>
          <a:p>
            <a:pPr marL="0" lvl="0" indent="0" algn="just" rtl="0">
              <a:lnSpc>
                <a:spcPct val="120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2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780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300"/>
          </a:p>
          <a:p>
            <a:pPr marL="0" lvl="0" indent="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800"/>
          </a:p>
        </p:txBody>
      </p:sp>
      <p:cxnSp>
        <p:nvCxnSpPr>
          <p:cNvPr id="159" name="Google Shape;159;p28"/>
          <p:cNvCxnSpPr/>
          <p:nvPr/>
        </p:nvCxnSpPr>
        <p:spPr>
          <a:xfrm rot="10800000" flipH="1">
            <a:off x="628650" y="90446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0" name="Google Shape;160;p28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1" name="Google Shape;161;p28"/>
          <p:cNvSpPr txBox="1"/>
          <p:nvPr/>
        </p:nvSpPr>
        <p:spPr>
          <a:xfrm>
            <a:off x="3769175" y="1434225"/>
            <a:ext cx="5374800" cy="15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Vehicle fees (annual)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Transportation Improvement Fee (TIF)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7800" lvl="0" indent="-190500" algn="l" rtl="0">
              <a:lnSpc>
                <a:spcPct val="90000"/>
              </a:lnSpc>
              <a:spcBef>
                <a:spcPts val="1400"/>
              </a:spcBef>
              <a:spcAft>
                <a:spcPts val="1400"/>
              </a:spcAft>
              <a:buClr>
                <a:schemeClr val="dk1"/>
              </a:buClr>
              <a:buSzPts val="2400"/>
              <a:buChar char="•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Road Improvement Fee (RIF)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28"/>
          <p:cNvSpPr txBox="1"/>
          <p:nvPr/>
        </p:nvSpPr>
        <p:spPr>
          <a:xfrm>
            <a:off x="628650" y="4635050"/>
            <a:ext cx="5410200" cy="2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More about Senate Bill 1: https://dot.ca.gov/programs/sb1</a:t>
            </a:r>
            <a:endParaRPr sz="12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882250" y="4249650"/>
            <a:ext cx="4369800" cy="798600"/>
          </a:xfrm>
          <a:prstGeom prst="rect">
            <a:avLst/>
          </a:prstGeom>
          <a:solidFill>
            <a:srgbClr val="F1B226">
              <a:alpha val="43820"/>
            </a:srgbClr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9"/>
          <p:cNvSpPr txBox="1">
            <a:spLocks noGrp="1"/>
          </p:cNvSpPr>
          <p:nvPr>
            <p:ph type="body" idx="1"/>
          </p:nvPr>
        </p:nvSpPr>
        <p:spPr>
          <a:xfrm>
            <a:off x="542625" y="1090818"/>
            <a:ext cx="8410800" cy="449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457200" lvl="0" indent="-3746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The scenarios were designed to reflect a range of possible futures </a:t>
            </a:r>
            <a:br>
              <a:rPr lang="en" sz="2300"/>
            </a:br>
            <a:r>
              <a:rPr lang="en" sz="2300"/>
              <a:t>(not to predict what will happen)</a:t>
            </a:r>
            <a:endParaRPr sz="2300"/>
          </a:p>
          <a:p>
            <a:pPr marL="457200" lvl="0" indent="-3746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00"/>
              <a:buChar char="•"/>
            </a:pPr>
            <a:r>
              <a:rPr lang="en" sz="2300"/>
              <a:t>High, medium, and low trajectories for six variable model inputs:</a:t>
            </a:r>
            <a:endParaRPr sz="2300"/>
          </a:p>
          <a:p>
            <a:pPr marL="457200" lvl="0" indent="0" algn="l" rtl="0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" sz="2300"/>
              <a:t>- State population</a:t>
            </a:r>
            <a:endParaRPr sz="2300"/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300"/>
              <a:t>- Light-duty vehicles per capita</a:t>
            </a:r>
            <a:endParaRPr sz="2300"/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300"/>
              <a:t>- VMT:	  Annual per-capita light-duty VMT*</a:t>
            </a:r>
            <a:endParaRPr sz="2300"/>
          </a:p>
          <a:p>
            <a:pPr marL="914400" lvl="0" indent="457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300"/>
              <a:t>  Annual heavy-duty VMT</a:t>
            </a:r>
            <a:endParaRPr sz="2300"/>
          </a:p>
          <a:p>
            <a:pPr marL="4572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2300"/>
              <a:t>- ZEV %:  Light-duty vehicles</a:t>
            </a:r>
            <a:endParaRPr sz="2300"/>
          </a:p>
          <a:p>
            <a:pPr marL="914400" lvl="0" indent="45720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300"/>
              <a:t>  Heavy-duty vehicles</a:t>
            </a:r>
            <a:endParaRPr sz="2300"/>
          </a:p>
          <a:p>
            <a:pPr marL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 sz="2300"/>
          </a:p>
        </p:txBody>
      </p:sp>
      <p:sp>
        <p:nvSpPr>
          <p:cNvPr id="170" name="Google Shape;170;p29"/>
          <p:cNvSpPr txBox="1">
            <a:spLocks noGrp="1"/>
          </p:cNvSpPr>
          <p:nvPr>
            <p:ph type="title"/>
          </p:nvPr>
        </p:nvSpPr>
        <p:spPr>
          <a:xfrm>
            <a:off x="628650" y="218869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The 8 projection scenarios</a:t>
            </a:r>
            <a:endParaRPr>
              <a:solidFill>
                <a:srgbClr val="1E4E79"/>
              </a:solidFill>
            </a:endParaRPr>
          </a:p>
        </p:txBody>
      </p:sp>
      <p:cxnSp>
        <p:nvCxnSpPr>
          <p:cNvPr id="171" name="Google Shape;171;p29"/>
          <p:cNvCxnSpPr/>
          <p:nvPr/>
        </p:nvCxnSpPr>
        <p:spPr>
          <a:xfrm rot="10800000" flipH="1">
            <a:off x="628650" y="1013311"/>
            <a:ext cx="8105700" cy="23100"/>
          </a:xfrm>
          <a:prstGeom prst="straightConnector1">
            <a:avLst/>
          </a:prstGeom>
          <a:noFill/>
          <a:ln w="38100" cap="flat" cmpd="sng">
            <a:solidFill>
              <a:srgbClr val="F1B226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2" name="Google Shape;172;p29"/>
          <p:cNvCxnSpPr/>
          <p:nvPr/>
        </p:nvCxnSpPr>
        <p:spPr>
          <a:xfrm>
            <a:off x="-5600" y="-17650"/>
            <a:ext cx="0" cy="5242800"/>
          </a:xfrm>
          <a:prstGeom prst="straightConnector1">
            <a:avLst/>
          </a:prstGeom>
          <a:noFill/>
          <a:ln w="152400" cap="flat" cmpd="sng">
            <a:solidFill>
              <a:srgbClr val="115BA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3" name="Google Shape;173;p29"/>
          <p:cNvSpPr txBox="1"/>
          <p:nvPr/>
        </p:nvSpPr>
        <p:spPr>
          <a:xfrm>
            <a:off x="6191900" y="4553750"/>
            <a:ext cx="2858400" cy="4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 VMT = vehicle miles traveled</a:t>
            </a:r>
            <a:endParaRPr sz="15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title"/>
          </p:nvPr>
        </p:nvSpPr>
        <p:spPr>
          <a:xfrm>
            <a:off x="99150" y="70250"/>
            <a:ext cx="8945700" cy="6036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600">
                <a:solidFill>
                  <a:srgbClr val="1E4E79"/>
                </a:solidFill>
              </a:rPr>
              <a:t>High/medium/low trajectories for the variable inputs</a:t>
            </a:r>
            <a:endParaRPr sz="2600">
              <a:solidFill>
                <a:srgbClr val="1E4E79"/>
              </a:solidFill>
            </a:endParaRPr>
          </a:p>
        </p:txBody>
      </p:sp>
      <p:graphicFrame>
        <p:nvGraphicFramePr>
          <p:cNvPr id="179" name="Google Shape;179;p30"/>
          <p:cNvGraphicFramePr/>
          <p:nvPr/>
        </p:nvGraphicFramePr>
        <p:xfrm>
          <a:off x="327750" y="673872"/>
          <a:ext cx="3000000" cy="3000000"/>
        </p:xfrm>
        <a:graphic>
          <a:graphicData uri="http://schemas.openxmlformats.org/drawingml/2006/table">
            <a:tbl>
              <a:tblPr bandRow="1">
                <a:noFill/>
                <a:tableStyleId>{FD864958-4E51-43D1-BD8F-14E05048B6F9}</a:tableStyleId>
              </a:tblPr>
              <a:tblGrid>
                <a:gridCol w="627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2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10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59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3450">
                <a:tc gridSpan="2"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Variable inputs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575">
                <a:tc gridSpan="2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State population</a:t>
                      </a:r>
                      <a:endParaRPr sz="1200"/>
                    </a:p>
                  </a:txBody>
                  <a:tcPr marL="73150" marR="73150" marT="73150" marB="73150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by 220,000 annually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Remains constant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Declines 1% annually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4150">
                <a:tc gridSpan="2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Light-duty vehicles per capita</a:t>
                      </a:r>
                      <a:endParaRPr sz="1200"/>
                    </a:p>
                  </a:txBody>
                  <a:tcPr marL="73150" marR="73150" marT="73150" marB="73150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linearly to 0.81 per capita in 2040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Remains constant 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Declines linearly to 0.61 per capita in 2040.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5550">
                <a:tc rowSpan="2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VMT</a:t>
                      </a:r>
                      <a:endParaRPr sz="1200"/>
                    </a:p>
                  </a:txBody>
                  <a:tcPr marL="73150" marR="73150" marT="73150" marB="73150" anchor="ctr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Annual light-duty, </a:t>
                      </a:r>
                      <a:br>
                        <a:rPr lang="en" sz="1200"/>
                      </a:br>
                      <a:r>
                        <a:rPr lang="en" sz="1200"/>
                        <a:t>per capita</a:t>
                      </a:r>
                      <a:endParaRPr sz="1200"/>
                    </a:p>
                  </a:txBody>
                  <a:tcPr marL="73150" marR="73150" marT="73150" marB="73150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along a sigmoid curve such that per capita VMT in 2040 is 25% higher than in 2024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Remains constant </a:t>
                      </a:r>
                      <a:endParaRPr sz="1200"/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Declines along a sigmoid curve such that annual per capita VMT in 2040 is 25% lower than in 2024</a:t>
                      </a:r>
                      <a:endParaRPr sz="1200" strike="sngStrike">
                        <a:highlight>
                          <a:srgbClr val="FFFF00"/>
                        </a:highlight>
                      </a:endParaRPr>
                    </a:p>
                  </a:txBody>
                  <a:tcPr marL="73025" marR="73025" marT="73025" marB="73025"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Annual heavy-duty </a:t>
                      </a:r>
                      <a:endParaRPr sz="1200"/>
                    </a:p>
                  </a:txBody>
                  <a:tcPr marL="73150" marR="73150" marT="73150" marB="73150"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3% annually</a:t>
                      </a:r>
                      <a:endParaRPr sz="1200"/>
                    </a:p>
                  </a:txBody>
                  <a:tcPr marL="73025" marR="73025" marT="73025" marB="73025"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1% annually</a:t>
                      </a:r>
                      <a:endParaRPr sz="1200"/>
                    </a:p>
                  </a:txBody>
                  <a:tcPr marL="73025" marR="73025" marT="73025" marB="73025"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Declines 2% annually</a:t>
                      </a:r>
                      <a:endParaRPr sz="1200"/>
                    </a:p>
                  </a:txBody>
                  <a:tcPr marL="73025" marR="73025" marT="73025" marB="73025"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6200">
                <a:tc rowSpan="2"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ZEV share:</a:t>
                      </a:r>
                      <a:endParaRPr sz="1200"/>
                    </a:p>
                  </a:txBody>
                  <a:tcPr marL="73150" marR="73150" marT="73150" marB="73150" anchor="ctr">
                    <a:lnL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Light-duty fleet</a:t>
                      </a:r>
                      <a:endParaRPr sz="1200"/>
                    </a:p>
                  </a:txBody>
                  <a:tcPr marL="73150" marR="73150" marT="73150" marB="73150">
                    <a:lnL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along a sigmoid curve such that 99% of light-duty vehicles are ZEVs in 2040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 along a sigmoid curve such that 50% of light-duty vehicles are ZEVs in 2040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along a sigmoid curve such that 20% of light-duty vehicles are ZEVs in 2040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662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just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Heavy-duty fleet</a:t>
                      </a:r>
                      <a:endParaRPr sz="1200"/>
                    </a:p>
                  </a:txBody>
                  <a:tcPr marL="73150" marR="73150" marT="73150" marB="73150">
                    <a:lnT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along a sigmoid curve such that 80% of heavy-duty vehicles are ZEVs in 2040</a:t>
                      </a:r>
                      <a:endParaRPr sz="1200"/>
                    </a:p>
                  </a:txBody>
                  <a:tcPr marL="73025" marR="73025" marT="73025" marB="73025">
                    <a:lnT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along a sigmoid curve such that 40% of heavy-duty vehicles are ZEVs in 2040</a:t>
                      </a:r>
                      <a:endParaRPr sz="1200"/>
                    </a:p>
                  </a:txBody>
                  <a:tcPr marL="73025" marR="73025" marT="73025" marB="73025">
                    <a:lnT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Rises along a sigmoid curve such that 5% of heavy-duty vehicles are ZEVs in 2040</a:t>
                      </a:r>
                      <a:endParaRPr sz="1200"/>
                    </a:p>
                  </a:txBody>
                  <a:tcPr marL="73025" marR="73025" marT="73025" marB="73025">
                    <a:lnT cap="flat" cmpd="sng">
                      <a:solidFill>
                        <a:srgbClr val="000000"/>
                      </a:solidFill>
                      <a:prstDash val="dot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title"/>
          </p:nvPr>
        </p:nvSpPr>
        <p:spPr>
          <a:xfrm>
            <a:off x="595600" y="1019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15BA1"/>
              </a:buClr>
              <a:buSzPts val="3300"/>
              <a:buFont typeface="Calibri"/>
              <a:buNone/>
            </a:pPr>
            <a:r>
              <a:rPr lang="en">
                <a:solidFill>
                  <a:srgbClr val="1E4E79"/>
                </a:solidFill>
              </a:rPr>
              <a:t>ZEV adoption trajectories (ZEV share of fleet)</a:t>
            </a:r>
            <a:endParaRPr>
              <a:solidFill>
                <a:srgbClr val="1E4E79"/>
              </a:solidFill>
            </a:endParaRPr>
          </a:p>
        </p:txBody>
      </p:sp>
      <p:pic>
        <p:nvPicPr>
          <p:cNvPr id="185" name="Google Shape;1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000" y="1505750"/>
            <a:ext cx="4447001" cy="339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448911"/>
            <a:ext cx="4521348" cy="3456564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31"/>
          <p:cNvSpPr txBox="1"/>
          <p:nvPr/>
        </p:nvSpPr>
        <p:spPr>
          <a:xfrm>
            <a:off x="1071100" y="1268050"/>
            <a:ext cx="27834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Light-duty vehicles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1"/>
          <p:cNvSpPr txBox="1"/>
          <p:nvPr/>
        </p:nvSpPr>
        <p:spPr>
          <a:xfrm>
            <a:off x="5440975" y="1268050"/>
            <a:ext cx="2783400" cy="2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Heavy-duty vehicles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2"/>
          <p:cNvSpPr txBox="1">
            <a:spLocks noGrp="1"/>
          </p:cNvSpPr>
          <p:nvPr>
            <p:ph type="title"/>
          </p:nvPr>
        </p:nvSpPr>
        <p:spPr>
          <a:xfrm>
            <a:off x="188238" y="-108850"/>
            <a:ext cx="87675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>
                <a:solidFill>
                  <a:srgbClr val="1E4E79"/>
                </a:solidFill>
              </a:rPr>
              <a:t>Building the recovery scenarios from the variable input trajectories</a:t>
            </a:r>
            <a:endParaRPr sz="2400">
              <a:solidFill>
                <a:srgbClr val="1E4E79"/>
              </a:solidFill>
            </a:endParaRPr>
          </a:p>
        </p:txBody>
      </p:sp>
      <p:graphicFrame>
        <p:nvGraphicFramePr>
          <p:cNvPr id="194" name="Google Shape;194;p32"/>
          <p:cNvGraphicFramePr/>
          <p:nvPr/>
        </p:nvGraphicFramePr>
        <p:xfrm>
          <a:off x="188250" y="540700"/>
          <a:ext cx="3000000" cy="3000000"/>
        </p:xfrm>
        <a:graphic>
          <a:graphicData uri="http://schemas.openxmlformats.org/drawingml/2006/table">
            <a:tbl>
              <a:tblPr firstRow="1" firstCol="1" bandRow="1">
                <a:noFill/>
                <a:tableStyleId>{B32C3F38-B127-492D-8B03-E4D189B952D2}</a:tableStyleId>
              </a:tblPr>
              <a:tblGrid>
                <a:gridCol w="126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8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8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28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94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828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13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92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12750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00FF"/>
                        </a:solidFill>
                      </a:endParaRPr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0000FF"/>
                        </a:solidFill>
                      </a:endParaRPr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LDV revenue factors</a:t>
                      </a:r>
                      <a:endParaRPr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0" marR="0" marT="0" marB="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HDV revenue factors</a:t>
                      </a:r>
                      <a:endParaRPr/>
                    </a:p>
                  </a:txBody>
                  <a:tcPr marL="73025" marR="73025" marT="730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450"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Scenarios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Population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LD VMT per capita</a:t>
                      </a:r>
                      <a:endParaRPr sz="1200"/>
                    </a:p>
                  </a:txBody>
                  <a:tcPr marL="73025" marR="73025" marT="730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LDVs per capita</a:t>
                      </a:r>
                      <a:endParaRPr sz="1200"/>
                    </a:p>
                  </a:txBody>
                  <a:tcPr marL="73025" marR="73025" marT="730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% of LDVs that are ZEV</a:t>
                      </a:r>
                      <a:endParaRPr sz="1200"/>
                    </a:p>
                  </a:txBody>
                  <a:tcPr marL="73025" marR="73025" marT="730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HD VMT</a:t>
                      </a:r>
                      <a:endParaRPr sz="1200"/>
                    </a:p>
                  </a:txBody>
                  <a:tcPr marL="73025" marR="73025" marT="73025" marB="73025" anchor="b">
                    <a:lnL w="1905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% of HDVs that are ZEV</a:t>
                      </a:r>
                      <a:endParaRPr sz="1200"/>
                    </a:p>
                  </a:txBody>
                  <a:tcPr marL="73025" marR="73025" marT="730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8875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 VMT,</a:t>
                      </a:r>
                      <a:endParaRPr sz="1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varying ZEVs</a:t>
                      </a:r>
                      <a:endParaRPr sz="1200"/>
                    </a:p>
                  </a:txBody>
                  <a:tcPr marL="73025" marR="73025" marT="18425" marB="73025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1. High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8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2. Medium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33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3. Low ZEV</a:t>
                      </a:r>
                      <a:endParaRPr sz="1200"/>
                    </a:p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8875"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Mid-range VMT, medium ZEVs</a:t>
                      </a:r>
                      <a:endParaRPr sz="1200"/>
                    </a:p>
                  </a:txBody>
                  <a:tcPr marL="73025" marR="73025" marT="18425" marB="73025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4. Medium VMT + medium 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5. Mixed VMT + medium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184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184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184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8875">
                <a:tc rowSpan="3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 VMT,</a:t>
                      </a:r>
                      <a:endParaRPr sz="12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varying ZEVs</a:t>
                      </a:r>
                      <a:endParaRPr sz="1200"/>
                    </a:p>
                  </a:txBody>
                  <a:tcPr marL="73025" marR="73025" marT="18425" marB="73025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6. High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184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8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7. Medium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184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Medium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FC5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88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160" lvl="0" indent="-13716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8. Low ZEV</a:t>
                      </a:r>
                      <a:endParaRPr sz="1200"/>
                    </a:p>
                  </a:txBody>
                  <a:tcPr marL="73025" marR="73025" marT="18425" marB="73025" anchor="b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184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/>
                    </a:p>
                  </a:txBody>
                  <a:tcPr marL="0" marR="0" marT="0" marB="0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High</a:t>
                      </a:r>
                      <a:endParaRPr sz="1200"/>
                    </a:p>
                  </a:txBody>
                  <a:tcPr marL="73025" marR="73025" marT="73025" marB="73025">
                    <a:lnL w="762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/>
                        <a:t>Low</a:t>
                      </a:r>
                      <a:endParaRPr sz="1200"/>
                    </a:p>
                  </a:txBody>
                  <a:tcPr marL="73025" marR="73025" marT="73025" marB="73025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3375">
                <a:tc gridSpan="9">
                  <a:txBody>
                    <a:bodyPr/>
                    <a:lstStyle/>
                    <a:p>
                      <a:pPr marL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 i="1"/>
                        <a:t>Notes</a:t>
                      </a:r>
                      <a:r>
                        <a:rPr lang="en" sz="1000"/>
                        <a:t>: LD = light duty; LDV = light-duty vehicle; HDV = heavy-duty vehicle; VMT = vehicle miles traveled; ZEV = zero-emission vehicle. </a:t>
                      </a:r>
                      <a:endParaRPr sz="1000">
                        <a:solidFill>
                          <a:srgbClr val="0000FF"/>
                        </a:solidFill>
                      </a:endParaRPr>
                    </a:p>
                  </a:txBody>
                  <a:tcPr marL="73025" marR="73025" marT="18425" marB="73025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D8">
            <a:alpha val="43920"/>
          </a:srgbClr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3"/>
          <p:cNvSpPr/>
          <p:nvPr/>
        </p:nvSpPr>
        <p:spPr>
          <a:xfrm>
            <a:off x="2202650" y="0"/>
            <a:ext cx="69411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3"/>
          <p:cNvSpPr txBox="1">
            <a:spLocks noGrp="1"/>
          </p:cNvSpPr>
          <p:nvPr>
            <p:ph type="title"/>
          </p:nvPr>
        </p:nvSpPr>
        <p:spPr>
          <a:xfrm>
            <a:off x="107150" y="451750"/>
            <a:ext cx="2277300" cy="224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2900">
                <a:solidFill>
                  <a:srgbClr val="1E4E79"/>
                </a:solidFill>
              </a:rPr>
              <a:t>Total projected revenue, </a:t>
            </a:r>
            <a:br>
              <a:rPr lang="en" sz="2900">
                <a:solidFill>
                  <a:srgbClr val="1E4E79"/>
                </a:solidFill>
              </a:rPr>
            </a:br>
            <a:r>
              <a:rPr lang="en" sz="2900">
                <a:solidFill>
                  <a:srgbClr val="1E4E79"/>
                </a:solidFill>
              </a:rPr>
              <a:t>by scenario</a:t>
            </a:r>
            <a:br>
              <a:rPr lang="en" sz="2900">
                <a:solidFill>
                  <a:srgbClr val="1E4E79"/>
                </a:solidFill>
              </a:rPr>
            </a:br>
            <a:endParaRPr sz="2900">
              <a:solidFill>
                <a:srgbClr val="1E4E79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 sz="2500">
                <a:solidFill>
                  <a:srgbClr val="1E4E79"/>
                </a:solidFill>
              </a:rPr>
              <a:t>(2024$)</a:t>
            </a:r>
            <a:endParaRPr sz="2500">
              <a:solidFill>
                <a:srgbClr val="1E4E79"/>
              </a:solidFill>
            </a:endParaRPr>
          </a:p>
        </p:txBody>
      </p:sp>
      <p:sp>
        <p:nvSpPr>
          <p:cNvPr id="202" name="Google Shape;202;p33"/>
          <p:cNvSpPr txBox="1"/>
          <p:nvPr/>
        </p:nvSpPr>
        <p:spPr>
          <a:xfrm>
            <a:off x="107150" y="2059775"/>
            <a:ext cx="2095500" cy="26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672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lvl="0" indent="-12700" algn="l" rtl="0">
              <a:lnSpc>
                <a:spcPct val="11672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2263" y="117371"/>
            <a:ext cx="6501873" cy="49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1733</Words>
  <Application>Microsoft Office PowerPoint</Application>
  <PresentationFormat>On-screen Show (16:9)</PresentationFormat>
  <Paragraphs>221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Simple Light</vt:lpstr>
      <vt:lpstr>Office Theme</vt:lpstr>
      <vt:lpstr>  California Climate Policies:   Impacts on State Transportation Funding   Asha Weinstein Agrawal, PhD  Joint Informational Hearing California Assembly and Senate Transportation Committees  March 3, 2025</vt:lpstr>
      <vt:lpstr>Acknowledgements</vt:lpstr>
      <vt:lpstr>PowerPoint Presentation</vt:lpstr>
      <vt:lpstr>The Senate Bill 1 (2017) taxes and fees</vt:lpstr>
      <vt:lpstr>The 8 projection scenarios</vt:lpstr>
      <vt:lpstr>High/medium/low trajectories for the variable inputs</vt:lpstr>
      <vt:lpstr>ZEV adoption trajectories (ZEV share of fleet)</vt:lpstr>
      <vt:lpstr>Building the recovery scenarios from the variable input trajectories</vt:lpstr>
      <vt:lpstr>Total projected revenue,  by scenario  (2024$)</vt:lpstr>
      <vt:lpstr>Projected  revenue for each tax, by scenario   (2024$)  </vt:lpstr>
      <vt:lpstr>Conclusions</vt:lpstr>
      <vt:lpstr>Policy suggestions: updating state tax policy</vt:lpstr>
      <vt:lpstr>Policy suggestions: future projections studies</vt:lpstr>
      <vt:lpstr>Resources from MTI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California Climate Policies:   Impacts on State Transportation Funding   Asha Weinstein Agrawal, PhD  Joint Informational Hearing California Assembly and Senate Transportation Committees  March 3, 2025</dc:title>
  <dc:creator>Anspach, Aimee</dc:creator>
  <cp:lastModifiedBy>Anspach, Aimee</cp:lastModifiedBy>
  <cp:revision>1</cp:revision>
  <dcterms:modified xsi:type="dcterms:W3CDTF">2025-02-28T21:38:57Z</dcterms:modified>
</cp:coreProperties>
</file>