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6"/>
    <p:sldMasterId id="2147483693" r:id="rId7"/>
  </p:sldMasterIdLst>
  <p:notesMasterIdLst>
    <p:notesMasterId r:id="rId16"/>
  </p:notesMasterIdLst>
  <p:handoutMasterIdLst>
    <p:handoutMasterId r:id="rId17"/>
  </p:handoutMasterIdLst>
  <p:sldIdLst>
    <p:sldId id="256" r:id="rId8"/>
    <p:sldId id="674" r:id="rId9"/>
    <p:sldId id="684" r:id="rId10"/>
    <p:sldId id="101213" r:id="rId11"/>
    <p:sldId id="101212" r:id="rId12"/>
    <p:sldId id="685" r:id="rId13"/>
    <p:sldId id="682" r:id="rId14"/>
    <p:sldId id="664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mi, Brett@HSR" initials="SB" lastIdx="5" clrIdx="0">
    <p:extLst>
      <p:ext uri="{19B8F6BF-5375-455C-9EA6-DF929625EA0E}">
        <p15:presenceInfo xmlns:p15="http://schemas.microsoft.com/office/powerpoint/2012/main" userId="S-1-5-21-2866303415-104023131-2077004761-15639" providerId="AD"/>
      </p:ext>
    </p:extLst>
  </p:cmAuthor>
  <p:cmAuthor id="2" name="Figueroa, Melissa@HSR" initials="FM" lastIdx="14" clrIdx="1">
    <p:extLst>
      <p:ext uri="{19B8F6BF-5375-455C-9EA6-DF929625EA0E}">
        <p15:presenceInfo xmlns:p15="http://schemas.microsoft.com/office/powerpoint/2012/main" userId="S::Melissa.Figueroa@hsr.ca.gov::0850150c-75f1-40eb-9549-60ede20448cd" providerId="AD"/>
      </p:ext>
    </p:extLst>
  </p:cmAuthor>
  <p:cmAuthor id="3" name="Dezarn, Sheila" initials="DS" lastIdx="11" clrIdx="2">
    <p:extLst>
      <p:ext uri="{19B8F6BF-5375-455C-9EA6-DF929625EA0E}">
        <p15:presenceInfo xmlns:p15="http://schemas.microsoft.com/office/powerpoint/2012/main" userId="S::Sheila.Dezarn@wsp.com::266f4dd9-4ac6-40cc-a7a9-68c9264319f6" providerId="AD"/>
      </p:ext>
    </p:extLst>
  </p:cmAuthor>
  <p:cmAuthor id="4" name="Brown, Jane@HSR" initials="BJ" lastIdx="4" clrIdx="3">
    <p:extLst>
      <p:ext uri="{19B8F6BF-5375-455C-9EA6-DF929625EA0E}">
        <p15:presenceInfo xmlns:p15="http://schemas.microsoft.com/office/powerpoint/2012/main" userId="S::Jane.Brown@hsr.ca.gov::4120bbd1-11b0-4672-a5a7-8a06035b40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1DE7F"/>
    <a:srgbClr val="BFCDAB"/>
    <a:srgbClr val="F5EFF7"/>
    <a:srgbClr val="EDE3F0"/>
    <a:srgbClr val="DFCCE4"/>
    <a:srgbClr val="92278F"/>
    <a:srgbClr val="00AEEF"/>
    <a:srgbClr val="3AF42C"/>
    <a:srgbClr val="29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995" autoAdjust="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outlineViewPr>
    <p:cViewPr>
      <p:scale>
        <a:sx n="33" d="100"/>
        <a:sy n="33" d="100"/>
      </p:scale>
      <p:origin x="0" y="-19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2E4943-BEFD-4774-B2B7-D49D86B356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1B34F5-1319-4C2A-95C7-5D413569FB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C6BAB2-B5B8-4334-9D66-0FF86762475B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34DA81-F90C-45BD-9D48-7DE87B934E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AFA0D-EAE9-4E5F-B35C-5A6871B4D5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3B4367-2383-4A6C-8E94-D4446BA67E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83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6A45EC-C520-496A-BD16-5A9242BF5993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76680FD-6806-4030-AC89-477E5423E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1279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slide – add name and title or presenter(s), and event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B5B17-0A6C-4688-8D58-5A7395FCF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2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465887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65887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65887">
              <a:defRPr/>
            </a:pPr>
            <a:fld id="{776680FD-6806-4030-AC89-477E5423E168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63982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465887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65887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65887">
              <a:defRPr/>
            </a:pPr>
            <a:fld id="{776680FD-6806-4030-AC89-477E5423E168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97856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465887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65887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65887">
              <a:defRPr/>
            </a:pPr>
            <a:fld id="{776680FD-6806-4030-AC89-477E5423E168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79068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465887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65887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65887">
              <a:defRPr/>
            </a:pPr>
            <a:fld id="{776680FD-6806-4030-AC89-477E5423E168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49858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80FD-6806-4030-AC89-477E5423E16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849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80FD-6806-4030-AC89-477E5423E16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6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C6831-B9D4-4F92-A580-4082473336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279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B54D89-CB37-4669-8DED-367F596AD5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3999404"/>
            <a:ext cx="5888528" cy="191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 sz="2800" b="1" dirty="0">
                <a:latin typeface="Arial Narrow" pitchFamily="34" charset="0"/>
                <a:cs typeface="Mangal" pitchFamily="18" charset="0"/>
              </a:rPr>
              <a:t>Name, Title</a:t>
            </a:r>
          </a:p>
          <a:p>
            <a:r>
              <a:rPr lang="en-US" sz="2800" b="1" dirty="0">
                <a:latin typeface="Arial Narrow" pitchFamily="34" charset="0"/>
                <a:cs typeface="Mangal" pitchFamily="18" charset="0"/>
              </a:rPr>
              <a:t>Event Name</a:t>
            </a:r>
          </a:p>
          <a:p>
            <a:r>
              <a:rPr lang="en-US" sz="2800" b="1" dirty="0">
                <a:latin typeface="Arial Narrow" pitchFamily="34" charset="0"/>
                <a:cs typeface="Mangal" pitchFamily="18" charset="0"/>
              </a:rPr>
              <a:t>Day, Month Date, Year</a:t>
            </a:r>
            <a:br>
              <a:rPr lang="en-US" sz="2800" b="1" dirty="0">
                <a:latin typeface="Arial Narrow" pitchFamily="34" charset="0"/>
                <a:cs typeface="Mangal" pitchFamily="18" charset="0"/>
              </a:rPr>
            </a:br>
            <a:r>
              <a:rPr lang="en-US" sz="2800" b="1" dirty="0">
                <a:latin typeface="Arial Narrow" pitchFamily="34" charset="0"/>
                <a:cs typeface="Mangal" pitchFamily="18" charset="0"/>
              </a:rPr>
              <a:t>Location</a:t>
            </a:r>
          </a:p>
          <a:p>
            <a:pPr lvl="0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2C2903-030F-4331-9ACA-B1ADF6F4457E}"/>
              </a:ext>
            </a:extLst>
          </p:cNvPr>
          <p:cNvSpPr/>
          <p:nvPr userDrawn="1"/>
        </p:nvSpPr>
        <p:spPr>
          <a:xfrm>
            <a:off x="0" y="603340"/>
            <a:ext cx="9144000" cy="2407105"/>
          </a:xfrm>
          <a:prstGeom prst="rect">
            <a:avLst/>
          </a:prstGeom>
          <a:solidFill>
            <a:srgbClr val="D4E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34D532-9839-48B5-A1A7-17DF387323C6}"/>
              </a:ext>
            </a:extLst>
          </p:cNvPr>
          <p:cNvSpPr/>
          <p:nvPr userDrawn="1"/>
        </p:nvSpPr>
        <p:spPr>
          <a:xfrm>
            <a:off x="0" y="-3511"/>
            <a:ext cx="9144000" cy="617805"/>
          </a:xfrm>
          <a:prstGeom prst="rect">
            <a:avLst/>
          </a:prstGeom>
          <a:solidFill>
            <a:srgbClr val="234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515705-FF7A-467E-88A2-1F08E396C8C4}"/>
              </a:ext>
            </a:extLst>
          </p:cNvPr>
          <p:cNvSpPr/>
          <p:nvPr userDrawn="1"/>
        </p:nvSpPr>
        <p:spPr>
          <a:xfrm>
            <a:off x="0" y="3021399"/>
            <a:ext cx="9144000" cy="617805"/>
          </a:xfrm>
          <a:prstGeom prst="rect">
            <a:avLst/>
          </a:prstGeom>
          <a:solidFill>
            <a:srgbClr val="234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294972B-7112-4E48-8948-A48F8F711A1E}"/>
              </a:ext>
            </a:extLst>
          </p:cNvPr>
          <p:cNvSpPr txBox="1">
            <a:spLocks/>
          </p:cNvSpPr>
          <p:nvPr userDrawn="1"/>
        </p:nvSpPr>
        <p:spPr>
          <a:xfrm>
            <a:off x="638037" y="1373140"/>
            <a:ext cx="8505963" cy="795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900" b="1" kern="1200" cap="all" baseline="0">
                <a:solidFill>
                  <a:srgbClr val="FCD41B"/>
                </a:solidFill>
                <a:effectLst/>
                <a:latin typeface="Arial Narrow" pitchFamily="34" charset="0"/>
                <a:ea typeface="+mj-ea"/>
                <a:cs typeface="+mj-cs"/>
              </a:defRPr>
            </a:lvl1pPr>
          </a:lstStyle>
          <a:p>
            <a:endParaRPr lang="en-US" sz="4050" dirty="0">
              <a:solidFill>
                <a:srgbClr val="23417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4D1660-7E8D-4834-B8D8-4DB4942E1C5F}"/>
              </a:ext>
            </a:extLst>
          </p:cNvPr>
          <p:cNvSpPr/>
          <p:nvPr userDrawn="1"/>
        </p:nvSpPr>
        <p:spPr>
          <a:xfrm>
            <a:off x="0" y="6364091"/>
            <a:ext cx="9144000" cy="493909"/>
          </a:xfrm>
          <a:prstGeom prst="rect">
            <a:avLst/>
          </a:prstGeom>
          <a:solidFill>
            <a:srgbClr val="234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4C0A26-F0DF-44DB-BCD3-CD50D70832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9221" y="3994772"/>
            <a:ext cx="2013752" cy="201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83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Map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25D25-9FDD-427E-8257-0DB218B27D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48163" y="0"/>
            <a:ext cx="4795837" cy="6364091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6" name="Title 12">
            <a:extLst>
              <a:ext uri="{FF2B5EF4-FFF2-40B4-BE49-F238E27FC236}">
                <a16:creationId xmlns:a16="http://schemas.microsoft.com/office/drawing/2014/main" id="{EF617CBB-4AE3-4BA6-8A9C-98B598BB03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26" y="140334"/>
            <a:ext cx="3961537" cy="325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PRIMARY TITLE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E9EE1C8E-0C2F-4926-A913-5558210EA5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6626" y="449799"/>
            <a:ext cx="3961537" cy="422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2EFB5-03B3-4C2A-91B8-33B8E3DD9EE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7350" y="1055688"/>
            <a:ext cx="3810000" cy="5087937"/>
          </a:xfrm>
        </p:spPr>
        <p:txBody>
          <a:bodyPr/>
          <a:lstStyle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06E6D0-BF19-4248-B33F-06F390DBFA2F}"/>
              </a:ext>
            </a:extLst>
          </p:cNvPr>
          <p:cNvSpPr/>
          <p:nvPr userDrawn="1"/>
        </p:nvSpPr>
        <p:spPr>
          <a:xfrm>
            <a:off x="0" y="6364091"/>
            <a:ext cx="9144000" cy="493909"/>
          </a:xfrm>
          <a:prstGeom prst="rect">
            <a:avLst/>
          </a:prstGeom>
          <a:solidFill>
            <a:srgbClr val="234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3B7194-D215-4F06-810A-E08D4C0FBA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1317" y="6364091"/>
            <a:ext cx="439783" cy="43978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6CA3EB6B-866E-4E13-ADBB-6EEE30602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26" y="6428482"/>
            <a:ext cx="439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80A43A6-5092-4077-88F7-313B8C7D02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13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s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D801C05C-15B1-4AF2-BED7-B22EC572549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03" y="0"/>
            <a:ext cx="2320925" cy="6364091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4DB188B-5243-4AE5-946A-D5A0C4E145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27415" y="1045997"/>
            <a:ext cx="5411788" cy="4979987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Arial" panose="020B0604020202020204" pitchFamily="34" charset="0"/>
              <a:buChar char="»"/>
              <a:defRPr>
                <a:solidFill>
                  <a:schemeClr val="tx2"/>
                </a:solidFill>
              </a:defRPr>
            </a:lvl3pPr>
            <a:lvl4pPr marL="1600200" indent="-228600"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2"/>
                </a:solidFill>
              </a:defRPr>
            </a:lvl4pPr>
            <a:lvl5pPr marL="2057400" indent="-228600"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2">
            <a:extLst>
              <a:ext uri="{FF2B5EF4-FFF2-40B4-BE49-F238E27FC236}">
                <a16:creationId xmlns:a16="http://schemas.microsoft.com/office/drawing/2014/main" id="{8D4C885B-CFC0-43E9-A117-D19FC1B060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1628" y="140334"/>
            <a:ext cx="6423362" cy="325179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28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PRIMARY TITLE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BF2752E3-CD96-4496-A032-30E0366FD9B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21628" y="466425"/>
            <a:ext cx="6423362" cy="42296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C785A5-5960-45E4-92D0-24932BE58DD0}"/>
              </a:ext>
            </a:extLst>
          </p:cNvPr>
          <p:cNvSpPr/>
          <p:nvPr userDrawn="1"/>
        </p:nvSpPr>
        <p:spPr>
          <a:xfrm>
            <a:off x="0" y="6364091"/>
            <a:ext cx="9144000" cy="493909"/>
          </a:xfrm>
          <a:prstGeom prst="rect">
            <a:avLst/>
          </a:prstGeom>
          <a:solidFill>
            <a:srgbClr val="234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90F463-656F-4697-BB64-55804A8FF3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1317" y="6364091"/>
            <a:ext cx="439783" cy="43978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13DD294F-0749-4CE6-A6A6-6C06B611A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26" y="6428482"/>
            <a:ext cx="439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80A43A6-5092-4077-88F7-313B8C7D02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0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s- Imag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5FE2F58-E36A-45AF-BAF5-C0B359E0630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03" y="0"/>
            <a:ext cx="2320925" cy="6364091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2" name="Picture Placeholder 12">
            <a:extLst>
              <a:ext uri="{FF2B5EF4-FFF2-40B4-BE49-F238E27FC236}">
                <a16:creationId xmlns:a16="http://schemas.microsoft.com/office/drawing/2014/main" id="{873585D7-3664-429E-B1A7-D858BDE71244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675140" y="4523391"/>
            <a:ext cx="2633607" cy="1702349"/>
          </a:xfrm>
          <a:prstGeom prst="rect">
            <a:avLst/>
          </a:prstGeom>
        </p:spPr>
      </p:sp>
      <p:sp>
        <p:nvSpPr>
          <p:cNvPr id="23" name="Picture Placeholder 11">
            <a:extLst>
              <a:ext uri="{FF2B5EF4-FFF2-40B4-BE49-F238E27FC236}">
                <a16:creationId xmlns:a16="http://schemas.microsoft.com/office/drawing/2014/main" id="{0AC389B0-CB99-4F79-9752-0165AE07F04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81392" y="2702191"/>
            <a:ext cx="2633607" cy="1702349"/>
          </a:xfrm>
          <a:prstGeom prst="rect">
            <a:avLst/>
          </a:prstGeom>
        </p:spPr>
      </p: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0AB65D98-181B-4162-875C-FC12F7986CA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675142" y="881478"/>
            <a:ext cx="2633606" cy="1701864"/>
          </a:xfrm>
          <a:prstGeom prst="rect">
            <a:avLst/>
          </a:prstGeom>
        </p:spPr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F5094D8-8A55-4A41-AC87-9488F904A00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388398" y="4833613"/>
            <a:ext cx="4480243" cy="83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Third Bullet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9C3F3E6-D568-4840-986E-FBE4F24EAE1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388548" y="3013500"/>
            <a:ext cx="4480243" cy="83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Second Bullet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670C2-1B39-47D7-B647-BE590FCF507C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389120" y="1257300"/>
            <a:ext cx="4480243" cy="83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First Bullet</a:t>
            </a:r>
          </a:p>
        </p:txBody>
      </p:sp>
      <p:sp>
        <p:nvSpPr>
          <p:cNvPr id="11" name="Title 12">
            <a:extLst>
              <a:ext uri="{FF2B5EF4-FFF2-40B4-BE49-F238E27FC236}">
                <a16:creationId xmlns:a16="http://schemas.microsoft.com/office/drawing/2014/main" id="{8D4C885B-CFC0-43E9-A117-D19FC1B060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1628" y="140334"/>
            <a:ext cx="6423362" cy="325179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28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PRIMARY TITLE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BF2752E3-CD96-4496-A032-30E0366FD9B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21628" y="466425"/>
            <a:ext cx="6423362" cy="42296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287FBBB-FA40-4841-BB4F-2FFBFE46BC7A}"/>
              </a:ext>
            </a:extLst>
          </p:cNvPr>
          <p:cNvSpPr/>
          <p:nvPr userDrawn="1"/>
        </p:nvSpPr>
        <p:spPr>
          <a:xfrm>
            <a:off x="0" y="6364091"/>
            <a:ext cx="9144000" cy="493909"/>
          </a:xfrm>
          <a:prstGeom prst="rect">
            <a:avLst/>
          </a:prstGeom>
          <a:solidFill>
            <a:srgbClr val="234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0A5BCF7-2998-48A9-8E03-62C39780FD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1317" y="6364091"/>
            <a:ext cx="439783" cy="43978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FAC46413-803D-4324-BE3D-7B16FBF4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26" y="6428482"/>
            <a:ext cx="439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80A43A6-5092-4077-88F7-313B8C7D02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2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- Right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2">
            <a:extLst>
              <a:ext uri="{FF2B5EF4-FFF2-40B4-BE49-F238E27FC236}">
                <a16:creationId xmlns:a16="http://schemas.microsoft.com/office/drawing/2014/main" id="{6D8DB110-1FE7-452C-AD01-B8980D341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26" y="140334"/>
            <a:ext cx="8358363" cy="325179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28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PRIMARY TITLE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BD9CDCFB-1C58-4546-8C12-D6DAA650ED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6626" y="466425"/>
            <a:ext cx="8358363" cy="42296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1AECB2A-D6F4-47F0-BE41-F3109CE24751}"/>
              </a:ext>
            </a:extLst>
          </p:cNvPr>
          <p:cNvSpPr/>
          <p:nvPr userDrawn="1"/>
        </p:nvSpPr>
        <p:spPr>
          <a:xfrm>
            <a:off x="0" y="2095778"/>
            <a:ext cx="9144000" cy="2666444"/>
          </a:xfrm>
          <a:prstGeom prst="rect">
            <a:avLst/>
          </a:prstGeom>
          <a:solidFill>
            <a:srgbClr val="234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510B7507-BA19-431F-A924-8CDE624A59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6626" y="2400300"/>
            <a:ext cx="2508974" cy="2057400"/>
          </a:xfrm>
          <a:prstGeom prst="rect">
            <a:avLst/>
          </a:prstGeom>
          <a:solidFill>
            <a:schemeClr val="accent2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96DDE58A-2B9D-4644-A092-F54D785CFB9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282226" y="2611170"/>
            <a:ext cx="5448300" cy="1439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Quote text goes here</a:t>
            </a:r>
          </a:p>
        </p:txBody>
      </p:sp>
      <p:sp>
        <p:nvSpPr>
          <p:cNvPr id="24" name="Content Placeholder 5">
            <a:extLst>
              <a:ext uri="{FF2B5EF4-FFF2-40B4-BE49-F238E27FC236}">
                <a16:creationId xmlns:a16="http://schemas.microsoft.com/office/drawing/2014/main" id="{E0F96151-3797-42DC-A25E-20D44656943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200400" y="4298269"/>
            <a:ext cx="5638799" cy="3693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8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- Name of person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23C6E0E5-08BA-4DD1-87DE-3D2B34928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26" y="6428482"/>
            <a:ext cx="439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80A43A6-5092-4077-88F7-313B8C7D02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7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2">
            <a:extLst>
              <a:ext uri="{FF2B5EF4-FFF2-40B4-BE49-F238E27FC236}">
                <a16:creationId xmlns:a16="http://schemas.microsoft.com/office/drawing/2014/main" id="{652B8741-4CF7-455A-95B2-B052A7D18C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26" y="140334"/>
            <a:ext cx="8414474" cy="325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PRIMARY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94A2E56-0A89-4C23-BFE7-C101F8E0014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6626" y="466425"/>
            <a:ext cx="8414474" cy="422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9F0CC4E-90FF-4B51-AFEB-42FF515E4D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6626" y="1288040"/>
            <a:ext cx="8414474" cy="4689475"/>
          </a:xfrm>
        </p:spPr>
        <p:txBody>
          <a:bodyPr/>
          <a:lstStyle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FCD590FD-D991-4C03-8D06-CF8A05803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26" y="6428482"/>
            <a:ext cx="439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80A43A6-5092-4077-88F7-313B8C7D02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0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ower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2">
            <a:extLst>
              <a:ext uri="{FF2B5EF4-FFF2-40B4-BE49-F238E27FC236}">
                <a16:creationId xmlns:a16="http://schemas.microsoft.com/office/drawing/2014/main" id="{729FBAC9-15EF-42A1-836C-8582789282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26" y="140334"/>
            <a:ext cx="8414474" cy="325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PRIMARY TITLE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FEDBA11B-2CF3-4FCA-9638-6628460C69C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6626" y="466425"/>
            <a:ext cx="8414474" cy="422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750854C-11AF-40A4-9AC8-512981043EF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5311650"/>
            <a:ext cx="9143999" cy="615921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74A575A-FDBA-4C43-AF94-3E0875D081E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7711" y="1338926"/>
            <a:ext cx="7648575" cy="366553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D05DBE2C-605B-4D10-97EC-48A000F5C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26" y="6428482"/>
            <a:ext cx="439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80A43A6-5092-4077-88F7-313B8C7D02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trip Single Ima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CD41B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fld id="{DA718DC6-E115-4A11-B58E-092B970433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9B0D4D-67C6-4DA1-B816-6DF5FAFC430D}"/>
              </a:ext>
            </a:extLst>
          </p:cNvPr>
          <p:cNvSpPr/>
          <p:nvPr userDrawn="1"/>
        </p:nvSpPr>
        <p:spPr>
          <a:xfrm>
            <a:off x="-1" y="1954461"/>
            <a:ext cx="9144000" cy="2666444"/>
          </a:xfrm>
          <a:prstGeom prst="rect">
            <a:avLst/>
          </a:prstGeom>
          <a:solidFill>
            <a:srgbClr val="234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9E0AA11-ED76-4B2E-BCC8-CFA842196B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1742" y="1135033"/>
            <a:ext cx="7380514" cy="4305300"/>
          </a:xfrm>
          <a:solidFill>
            <a:srgbClr val="23417F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itle 12">
            <a:extLst>
              <a:ext uri="{FF2B5EF4-FFF2-40B4-BE49-F238E27FC236}">
                <a16:creationId xmlns:a16="http://schemas.microsoft.com/office/drawing/2014/main" id="{14826027-05D9-4A95-ACD9-D25820830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26" y="140334"/>
            <a:ext cx="8414474" cy="325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PRIMARY TITLE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D27604F3-AB62-4F76-AC8D-1126FF17A45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6626" y="466425"/>
            <a:ext cx="8414474" cy="422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2210D1-47E5-4FEA-BE13-6350C62DEF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" y="5486216"/>
            <a:ext cx="9143999" cy="615921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5A569BCB-7F02-40E2-B447-D92C5A4A862B}"/>
              </a:ext>
            </a:extLst>
          </p:cNvPr>
          <p:cNvSpPr txBox="1">
            <a:spLocks/>
          </p:cNvSpPr>
          <p:nvPr userDrawn="1"/>
        </p:nvSpPr>
        <p:spPr>
          <a:xfrm>
            <a:off x="107026" y="6428482"/>
            <a:ext cx="439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0A43A6-5092-4077-88F7-313B8C7D02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B9B0D4D-67C6-4DA1-B816-6DF5FAFC430D}"/>
              </a:ext>
            </a:extLst>
          </p:cNvPr>
          <p:cNvSpPr/>
          <p:nvPr userDrawn="1"/>
        </p:nvSpPr>
        <p:spPr>
          <a:xfrm>
            <a:off x="0" y="2095778"/>
            <a:ext cx="9144000" cy="2666444"/>
          </a:xfrm>
          <a:prstGeom prst="rect">
            <a:avLst/>
          </a:prstGeom>
          <a:solidFill>
            <a:srgbClr val="234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9E0AA11-ED76-4B2E-BCC8-CFA842196B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6626" y="2400300"/>
            <a:ext cx="2508974" cy="205740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8A33C1-C281-4D60-8F32-6A9B7F93ED0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282226" y="2611170"/>
            <a:ext cx="5448300" cy="1439862"/>
          </a:xfr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Quote text goes here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2A781224-3F76-4A5A-87C3-4783C14AAA7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200400" y="4298269"/>
            <a:ext cx="5638799" cy="369332"/>
          </a:xfrm>
        </p:spPr>
        <p:txBody>
          <a:bodyPr>
            <a:noAutofit/>
          </a:bodyPr>
          <a:lstStyle>
            <a:lvl1pPr marL="0" indent="0" algn="r">
              <a:buNone/>
              <a:defRPr sz="18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- Name of person</a:t>
            </a:r>
          </a:p>
        </p:txBody>
      </p:sp>
      <p:sp>
        <p:nvSpPr>
          <p:cNvPr id="21" name="Title 12">
            <a:extLst>
              <a:ext uri="{FF2B5EF4-FFF2-40B4-BE49-F238E27FC236}">
                <a16:creationId xmlns:a16="http://schemas.microsoft.com/office/drawing/2014/main" id="{F39E4EC7-DAC3-4F7C-915D-01751AB4A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26" y="140334"/>
            <a:ext cx="8414474" cy="325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PRIMARY TITLE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7D6B685-407F-4DA4-835A-CF19738244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6626" y="466425"/>
            <a:ext cx="8414474" cy="422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34FF44D0-8A44-430E-B6A3-74D8E84FE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26" y="6428482"/>
            <a:ext cx="439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80A43A6-5092-4077-88F7-313B8C7D02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2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Main Slide Shaded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5F1314-CD4C-4524-A9B6-64906D552038}"/>
              </a:ext>
            </a:extLst>
          </p:cNvPr>
          <p:cNvSpPr/>
          <p:nvPr userDrawn="1"/>
        </p:nvSpPr>
        <p:spPr>
          <a:xfrm>
            <a:off x="226118" y="941774"/>
            <a:ext cx="8691763" cy="5366103"/>
          </a:xfrm>
          <a:prstGeom prst="rect">
            <a:avLst/>
          </a:prstGeom>
          <a:solidFill>
            <a:schemeClr val="accent1">
              <a:lumMod val="20000"/>
              <a:lumOff val="80000"/>
              <a:alpha val="4117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AC27DC23-23E7-4A7A-80AF-ECFBE739DA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26" y="140334"/>
            <a:ext cx="8414474" cy="325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PRIMARY TITLE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B5B3C5E7-E335-4D61-A09C-35C0CC3A8B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6626" y="466425"/>
            <a:ext cx="8414474" cy="422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C96E6494-8424-4D97-8944-45E2807AF6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6626" y="1288040"/>
            <a:ext cx="8414474" cy="4689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3F208BD2-6834-450F-BC2A-261E46BDD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26" y="6428482"/>
            <a:ext cx="439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80A43A6-5092-4077-88F7-313B8C7D02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1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Two Content Slide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381001" y="11430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buSzPct val="100000"/>
              <a:defRPr sz="22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200">
                <a:solidFill>
                  <a:schemeClr val="tx2"/>
                </a:solidFill>
              </a:defRPr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1430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buSzPct val="100000"/>
              <a:defRPr sz="22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200">
                <a:solidFill>
                  <a:schemeClr val="tx2"/>
                </a:solidFill>
              </a:defRPr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itle 12">
            <a:extLst>
              <a:ext uri="{FF2B5EF4-FFF2-40B4-BE49-F238E27FC236}">
                <a16:creationId xmlns:a16="http://schemas.microsoft.com/office/drawing/2014/main" id="{60B7C8F8-0D14-49E4-8424-04FAEED1C7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26" y="140334"/>
            <a:ext cx="8414474" cy="325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PRIMARY TITLE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72D811EF-29F7-4637-A135-D0FF58F50F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6626" y="466425"/>
            <a:ext cx="8414474" cy="422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7B77D667-E4B2-4D16-8B20-C789C0C728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6085" y="5584450"/>
            <a:ext cx="8291830" cy="533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0">
                <a:solidFill>
                  <a:schemeClr val="bg1">
                    <a:lumMod val="50000"/>
                  </a:schemeClr>
                </a:solidFill>
              </a:defRPr>
            </a:lvl1pPr>
            <a:lvl2pPr marL="114300" indent="0">
              <a:buFontTx/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228600" indent="0">
              <a:buFontTx/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342900" indent="0">
              <a:buFontTx/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457200" indent="0">
              <a:buFontTx/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C5FAB829-5375-4803-93A4-D1EB2DCE26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07026" y="6428482"/>
            <a:ext cx="439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80A43A6-5092-4077-88F7-313B8C7D02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0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Two Content Slide- Blu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2">
            <a:extLst>
              <a:ext uri="{FF2B5EF4-FFF2-40B4-BE49-F238E27FC236}">
                <a16:creationId xmlns:a16="http://schemas.microsoft.com/office/drawing/2014/main" id="{002E447E-1EDE-4D7C-875E-29FE8F0996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26" y="140334"/>
            <a:ext cx="8414474" cy="325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PRIMARY TITLE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7B9C6F7B-E243-43DB-B882-16CBDDED03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6626" y="466425"/>
            <a:ext cx="8414474" cy="422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D121206-3676-4EE7-804E-A785B1F4D805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81001" y="1143000"/>
            <a:ext cx="4038600" cy="429736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buSzPct val="100000"/>
              <a:defRPr sz="2200">
                <a:solidFill>
                  <a:schemeClr val="bg1"/>
                </a:solidFill>
              </a:defRPr>
            </a:lvl2pPr>
            <a:lvl3pPr>
              <a:defRPr sz="2200">
                <a:solidFill>
                  <a:schemeClr val="bg1"/>
                </a:solidFill>
              </a:defRPr>
            </a:lvl3pPr>
            <a:lvl4pPr>
              <a:defRPr sz="2200">
                <a:solidFill>
                  <a:schemeClr val="bg1"/>
                </a:solidFill>
              </a:defRPr>
            </a:lvl4pPr>
            <a:lvl5pPr>
              <a:defRPr sz="2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71CE785F-E46F-4707-AD9E-64484585B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24399" y="1143000"/>
            <a:ext cx="4038600" cy="429736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buSzPct val="100000"/>
              <a:defRPr sz="2200">
                <a:solidFill>
                  <a:schemeClr val="bg1"/>
                </a:solidFill>
              </a:defRPr>
            </a:lvl2pPr>
            <a:lvl3pPr>
              <a:defRPr sz="2200">
                <a:solidFill>
                  <a:schemeClr val="bg1"/>
                </a:solidFill>
              </a:defRPr>
            </a:lvl3pPr>
            <a:lvl4pPr>
              <a:defRPr sz="2200">
                <a:solidFill>
                  <a:schemeClr val="bg1"/>
                </a:solidFill>
              </a:defRPr>
            </a:lvl4pPr>
            <a:lvl5pPr>
              <a:defRPr sz="2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CEDE1FD3-D036-4C5B-A902-3B57D66F3C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6085" y="5584450"/>
            <a:ext cx="8291830" cy="533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0">
                <a:solidFill>
                  <a:schemeClr val="bg1"/>
                </a:solidFill>
              </a:defRPr>
            </a:lvl1pPr>
            <a:lvl2pPr marL="114300" indent="0">
              <a:buFontTx/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228600" indent="0">
              <a:buFontTx/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342900" indent="0">
              <a:buFontTx/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457200" indent="0">
              <a:buFontTx/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577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-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9E9E9-B2AD-43B6-B43E-971F2E87AF2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7350" y="4754563"/>
            <a:ext cx="2508250" cy="947737"/>
          </a:xfrm>
        </p:spPr>
        <p:txBody>
          <a:bodyPr/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  <a:lvl2pPr marL="114300" indent="0">
              <a:buNone/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AF346EA-50B9-496F-A82A-B81AE8C2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94364" y="2164585"/>
            <a:ext cx="2508250" cy="239712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F908C21-4895-4D1C-826C-AE494DE11C7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282950" y="2164585"/>
            <a:ext cx="2508250" cy="239712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7D1EE0FA-5836-4095-827E-6139B8121B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77944" y="2164585"/>
            <a:ext cx="2508250" cy="239712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0" name="Title 12">
            <a:extLst>
              <a:ext uri="{FF2B5EF4-FFF2-40B4-BE49-F238E27FC236}">
                <a16:creationId xmlns:a16="http://schemas.microsoft.com/office/drawing/2014/main" id="{31DF1103-3104-4878-A29A-213D78FF10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26" y="140334"/>
            <a:ext cx="8414474" cy="325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PRIMARY TITLE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8CD3E4E1-9674-41AB-A52F-6BD8B2A791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626" y="466425"/>
            <a:ext cx="8414474" cy="422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DC908701-50F0-45DC-AD42-5F24D470945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0" y="1218940"/>
            <a:ext cx="9144000" cy="447675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495EAE1-5F5A-4FCD-A027-77968D718BE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82950" y="4754563"/>
            <a:ext cx="2508250" cy="947737"/>
          </a:xfrm>
        </p:spPr>
        <p:txBody>
          <a:bodyPr/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  <a:lvl2pPr marL="114300" indent="0">
              <a:buNone/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C703E24-88BC-4A75-BA54-A71D1DE0EB7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77944" y="4754563"/>
            <a:ext cx="2508250" cy="947737"/>
          </a:xfrm>
        </p:spPr>
        <p:txBody>
          <a:bodyPr/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  <a:lvl2pPr marL="114300" indent="0">
              <a:buNone/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921C2D83-523A-40BA-9C59-D32AA2E4F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26" y="6428482"/>
            <a:ext cx="439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80A43A6-5092-4077-88F7-313B8C7D02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884237"/>
            <a:ext cx="845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645B57-C120-4786-BE1F-2EDCA5F70848}"/>
              </a:ext>
            </a:extLst>
          </p:cNvPr>
          <p:cNvSpPr/>
          <p:nvPr userDrawn="1"/>
        </p:nvSpPr>
        <p:spPr>
          <a:xfrm>
            <a:off x="0" y="6364091"/>
            <a:ext cx="9144000" cy="493909"/>
          </a:xfrm>
          <a:prstGeom prst="rect">
            <a:avLst/>
          </a:prstGeom>
          <a:solidFill>
            <a:srgbClr val="234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7CBACA-CDB7-473A-AE8A-41B761990B9D}"/>
              </a:ext>
            </a:extLst>
          </p:cNvPr>
          <p:cNvSpPr/>
          <p:nvPr userDrawn="1"/>
        </p:nvSpPr>
        <p:spPr>
          <a:xfrm>
            <a:off x="339905" y="78024"/>
            <a:ext cx="46721" cy="760177"/>
          </a:xfrm>
          <a:prstGeom prst="rect">
            <a:avLst/>
          </a:prstGeom>
          <a:solidFill>
            <a:srgbClr val="FBD5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14E23F35-3DD7-4BAD-8808-E88D7C46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626" y="102328"/>
            <a:ext cx="7886700" cy="354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CONNECTING CALFORNIA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057BFC-A67C-4FD5-A742-20BE31D8F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6626" y="386458"/>
            <a:ext cx="78866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/>
              <a:t>Preliminary Work Product - Privileged and Confidential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B403D2B-A993-445B-8924-CF69F3547DBC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1317" y="6364091"/>
            <a:ext cx="439783" cy="43978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7A803F-8D74-4521-B23E-5E8C341DF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26" y="6428482"/>
            <a:ext cx="439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80A43A6-5092-4077-88F7-313B8C7D02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91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6" r:id="rId4"/>
    <p:sldLayoutId id="2147483675" r:id="rId5"/>
    <p:sldLayoutId id="2147483678" r:id="rId6"/>
    <p:sldLayoutId id="2147483681" r:id="rId7"/>
    <p:sldLayoutId id="2147483680" r:id="rId8"/>
    <p:sldLayoutId id="2147483698" r:id="rId9"/>
    <p:sldLayoutId id="2147483692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Clr>
          <a:srgbClr val="0AAEFA"/>
        </a:buClr>
        <a:buFont typeface="Arial" pitchFamily="34" charset="0"/>
        <a:buChar char="•"/>
        <a:defRPr sz="2400" b="1" i="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1pPr>
      <a:lvl2pPr marL="292100" indent="-177800" algn="l" defTabSz="914400" rtl="0" eaLnBrk="1" latinLnBrk="0" hangingPunct="1">
        <a:spcBef>
          <a:spcPct val="20000"/>
        </a:spcBef>
        <a:buClr>
          <a:srgbClr val="FCD41B"/>
        </a:buClr>
        <a:buSzPct val="100000"/>
        <a:buFont typeface="Arial Narrow" panose="020B0606020202030204" pitchFamily="34" charset="0"/>
        <a:buChar char="»"/>
        <a:defRPr sz="2200" b="0" i="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2pPr>
      <a:lvl3pPr marL="406400" indent="-177800" algn="l" defTabSz="914400" rtl="0" eaLnBrk="1" latinLnBrk="0" hangingPunct="1">
        <a:spcBef>
          <a:spcPct val="20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3pPr>
      <a:lvl4pPr marL="520700" indent="-177800" algn="l" defTabSz="914400" rtl="0" eaLnBrk="1" latinLnBrk="0" hangingPunct="1">
        <a:spcBef>
          <a:spcPct val="20000"/>
        </a:spcBef>
        <a:buClr>
          <a:srgbClr val="0AAEFA"/>
        </a:buClr>
        <a:buSzPct val="100000"/>
        <a:buFont typeface="Arial Narrow" panose="020B0606020202030204" pitchFamily="34" charset="0"/>
        <a:buChar char="»"/>
        <a:defRPr sz="2200" b="0" i="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4pPr>
      <a:lvl5pPr marL="635000" indent="-177800" algn="l" defTabSz="914400" rtl="0" eaLnBrk="1" latinLnBrk="0" hangingPunct="1">
        <a:spcBef>
          <a:spcPct val="20000"/>
        </a:spcBef>
        <a:buClr>
          <a:srgbClr val="FCD41B"/>
        </a:buClr>
        <a:buFont typeface="Arial" pitchFamily="34" charset="0"/>
        <a:buChar char="•"/>
        <a:defRPr sz="2200" b="0" i="0" kern="1200">
          <a:solidFill>
            <a:schemeClr val="bg1"/>
          </a:solidFill>
          <a:latin typeface="Arial Narrow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180A891-9BF0-4C7A-AC98-3F02DEC0507C}"/>
              </a:ext>
            </a:extLst>
          </p:cNvPr>
          <p:cNvSpPr/>
          <p:nvPr userDrawn="1"/>
        </p:nvSpPr>
        <p:spPr>
          <a:xfrm>
            <a:off x="0" y="6364091"/>
            <a:ext cx="9144000" cy="493909"/>
          </a:xfrm>
          <a:prstGeom prst="rect">
            <a:avLst/>
          </a:prstGeom>
          <a:solidFill>
            <a:srgbClr val="234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559BA8-6374-4546-8F9B-E6BDE2EBA0B4}"/>
              </a:ext>
            </a:extLst>
          </p:cNvPr>
          <p:cNvSpPr/>
          <p:nvPr userDrawn="1"/>
        </p:nvSpPr>
        <p:spPr>
          <a:xfrm>
            <a:off x="8754379" y="78024"/>
            <a:ext cx="46721" cy="760177"/>
          </a:xfrm>
          <a:prstGeom prst="rect">
            <a:avLst/>
          </a:prstGeom>
          <a:solidFill>
            <a:srgbClr val="FBD5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DB7A654-E76D-4766-8D4C-1B0B18A5719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1317" y="6364091"/>
            <a:ext cx="439783" cy="43978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7BEC4146-E510-4645-ABF6-B7C538BD8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26" y="6428482"/>
            <a:ext cx="439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A43A6-5092-4077-88F7-313B8C7D02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10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6" r:id="rId2"/>
    <p:sldLayoutId id="2147483684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C5FC0-36D8-4C9E-86E0-65F905B6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2022 draft Business Plan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7B088-1A33-4239-A1C1-D65606E757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Brian Kelly</a:t>
            </a:r>
          </a:p>
          <a:p>
            <a:r>
              <a:rPr lang="en-US" dirty="0"/>
              <a:t>Chief Executive Officer</a:t>
            </a:r>
          </a:p>
          <a:p>
            <a:r>
              <a:rPr lang="en-US" dirty="0"/>
              <a:t>March 8,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8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54236-9595-4AC0-AFD3-1783EEA1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763" y="141246"/>
            <a:ext cx="8414474" cy="325179"/>
          </a:xfrm>
        </p:spPr>
        <p:txBody>
          <a:bodyPr/>
          <a:lstStyle/>
          <a:p>
            <a:r>
              <a:rPr lang="en-US" dirty="0"/>
              <a:t>Draft 2022 business plan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32FFA-07FB-4429-877A-65D93D3803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sz="1800" u="none" strike="noStrike" cap="all" dirty="0">
                <a:effectLst/>
              </a:rPr>
              <a:t>Current &amp; Proposed Program Capital Cost Summary</a:t>
            </a:r>
            <a:endParaRPr lang="en-US" sz="1800" cap="al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6D7A6-E8D5-4FF0-9000-F072F6C18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A43A6-5092-4077-88F7-313B8C7D02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66697BA-37E6-48C1-92DB-B354C1DE6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813286"/>
              </p:ext>
            </p:extLst>
          </p:nvPr>
        </p:nvGraphicFramePr>
        <p:xfrm>
          <a:off x="546809" y="1214570"/>
          <a:ext cx="8178185" cy="4346616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656100">
                  <a:extLst>
                    <a:ext uri="{9D8B030D-6E8A-4147-A177-3AD203B41FA5}">
                      <a16:colId xmlns:a16="http://schemas.microsoft.com/office/drawing/2014/main" val="171862889"/>
                    </a:ext>
                  </a:extLst>
                </a:gridCol>
                <a:gridCol w="1522085">
                  <a:extLst>
                    <a:ext uri="{9D8B030D-6E8A-4147-A177-3AD203B41FA5}">
                      <a16:colId xmlns:a16="http://schemas.microsoft.com/office/drawing/2014/main" val="2395603696"/>
                    </a:ext>
                  </a:extLst>
                </a:gridCol>
              </a:tblGrid>
              <a:tr h="254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Cost Category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Cost Estimate*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654957428"/>
                  </a:ext>
                </a:extLst>
              </a:tr>
              <a:tr h="1779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Current Program Budget / December 2021 Board Authorization</a:t>
                      </a:r>
                      <a:r>
                        <a:rPr lang="en-US" sz="1100" u="none" strike="noStrike" dirty="0">
                          <a:effectLst/>
                        </a:rPr>
                        <a:t>:</a:t>
                      </a:r>
                    </a:p>
                    <a:p>
                      <a:pPr marL="62865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Central Valley Segment Construction</a:t>
                      </a:r>
                    </a:p>
                    <a:p>
                      <a:pPr marL="62865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Track and Systems (single-track)</a:t>
                      </a:r>
                    </a:p>
                    <a:p>
                      <a:pPr marL="62865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Statewide Environmental Clearance</a:t>
                      </a:r>
                    </a:p>
                    <a:p>
                      <a:pPr marL="62865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Regional Bookend Projects (Northern and Southern California)</a:t>
                      </a:r>
                    </a:p>
                    <a:p>
                      <a:pPr marL="62865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Advance Design: Merced/Bakersfield Extensions and Central Valley Stations</a:t>
                      </a:r>
                    </a:p>
                    <a:p>
                      <a:pPr marL="62865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Program wide support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17, 937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9285281"/>
                  </a:ext>
                </a:extLst>
              </a:tr>
              <a:tr h="1271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Proposed Future Elements for Merced to Bakersfield Interim High-Speed Service</a:t>
                      </a:r>
                    </a:p>
                    <a:p>
                      <a:pPr marL="62865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Trainsets for testing and Interim Operations (6 trainsets) </a:t>
                      </a:r>
                    </a:p>
                    <a:p>
                      <a:pPr marL="62865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Construction of Merced and Bakersfield Extensions (single-track) </a:t>
                      </a:r>
                    </a:p>
                    <a:p>
                      <a:pPr marL="62865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Construction of second track from Merced to Bakersfield (built concurrently) </a:t>
                      </a:r>
                    </a:p>
                    <a:p>
                      <a:pPr marL="62865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Construction of Central Valley Stations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4,566 - 6,009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136319"/>
                  </a:ext>
                </a:extLst>
              </a:tr>
              <a:tr h="254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Subtotal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22,503 - 23,946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73693"/>
                  </a:ext>
                </a:extLst>
              </a:tr>
              <a:tr h="254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Northern California Advance Design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03539286"/>
                  </a:ext>
                </a:extLst>
              </a:tr>
              <a:tr h="254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Southern California Advance Design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68893675"/>
                  </a:ext>
                </a:extLst>
              </a:tr>
              <a:tr h="254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23,099 - 24,542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29542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F48C5C4-79C6-477C-9BA6-DD6EC75A15CA}"/>
              </a:ext>
            </a:extLst>
          </p:cNvPr>
          <p:cNvSpPr txBox="1"/>
          <p:nvPr/>
        </p:nvSpPr>
        <p:spPr>
          <a:xfrm>
            <a:off x="546809" y="5609366"/>
            <a:ext cx="3941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none" strike="noStrike" cap="all" dirty="0">
                <a:effectLst/>
              </a:rPr>
              <a:t>*$ in Millions YOE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2447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54236-9595-4AC0-AFD3-1783EEA1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763" y="141246"/>
            <a:ext cx="8414474" cy="325179"/>
          </a:xfrm>
        </p:spPr>
        <p:txBody>
          <a:bodyPr/>
          <a:lstStyle/>
          <a:p>
            <a:r>
              <a:rPr lang="en-US" dirty="0"/>
              <a:t>Draft 2022 business plan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32FFA-07FB-4429-877A-65D93D3803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800" cap="al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Transformative Transportation Project</a:t>
            </a:r>
            <a:endParaRPr lang="en-US" sz="1800" cap="al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6D7A6-E8D5-4FF0-9000-F072F6C18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A43A6-5092-4077-88F7-313B8C7D02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6" descr="Map&#10;&#10;Description automatically generated">
            <a:extLst>
              <a:ext uri="{FF2B5EF4-FFF2-40B4-BE49-F238E27FC236}">
                <a16:creationId xmlns:a16="http://schemas.microsoft.com/office/drawing/2014/main" id="{3160F214-E5FA-41E9-BAEB-40F9386F4F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34" b="-804"/>
          <a:stretch/>
        </p:blipFill>
        <p:spPr>
          <a:xfrm>
            <a:off x="1661548" y="889391"/>
            <a:ext cx="5864629" cy="541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6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54236-9595-4AC0-AFD3-1783EEA1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763" y="141246"/>
            <a:ext cx="8414474" cy="325179"/>
          </a:xfrm>
        </p:spPr>
        <p:txBody>
          <a:bodyPr/>
          <a:lstStyle/>
          <a:p>
            <a:r>
              <a:rPr lang="en-US" dirty="0"/>
              <a:t>Draft 2022 business plan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32FFA-07FB-4429-877A-65D93D3803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800" cap="all" dirty="0">
                <a:effectLst/>
                <a:ea typeface="Times New Roman" panose="02020603050405020304" pitchFamily="18" charset="0"/>
                <a:cs typeface="Myriad Pro Light" panose="020B0403030403020204" pitchFamily="34" charset="0"/>
              </a:rPr>
              <a:t>Full Phase 1 Program Cost Estimate ($ in Millions YOE) </a:t>
            </a:r>
            <a:endParaRPr lang="en-US" sz="1800" cap="al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6D7A6-E8D5-4FF0-9000-F072F6C18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A43A6-5092-4077-88F7-313B8C7D02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090131-9687-4234-B343-6DDF1EAA9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98282"/>
              </p:ext>
            </p:extLst>
          </p:nvPr>
        </p:nvGraphicFramePr>
        <p:xfrm>
          <a:off x="546809" y="884239"/>
          <a:ext cx="8102241" cy="5212168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770101">
                  <a:extLst>
                    <a:ext uri="{9D8B030D-6E8A-4147-A177-3AD203B41FA5}">
                      <a16:colId xmlns:a16="http://schemas.microsoft.com/office/drawing/2014/main" val="587900352"/>
                    </a:ext>
                  </a:extLst>
                </a:gridCol>
                <a:gridCol w="2332140">
                  <a:extLst>
                    <a:ext uri="{9D8B030D-6E8A-4147-A177-3AD203B41FA5}">
                      <a16:colId xmlns:a16="http://schemas.microsoft.com/office/drawing/2014/main" val="3408046669"/>
                    </a:ext>
                  </a:extLst>
                </a:gridCol>
              </a:tblGrid>
              <a:tr h="532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1400" dirty="0">
                          <a:effectLst/>
                        </a:rPr>
                        <a:t>Evaluation Criteria</a:t>
                      </a:r>
                      <a:endParaRPr lang="en-US" sz="1400" b="1" dirty="0">
                        <a:solidFill>
                          <a:srgbClr val="FFFFFF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53288" marR="53288" marT="53288" marB="53288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1400" dirty="0">
                          <a:effectLst/>
                        </a:rPr>
                        <a:t>Central Valley Corridor</a:t>
                      </a:r>
                      <a:endParaRPr lang="en-US" sz="1400" b="1" dirty="0">
                        <a:solidFill>
                          <a:srgbClr val="FFFFFF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53288" marR="53288" marT="53288" marB="53288" anchor="ctr"/>
                </a:tc>
                <a:extLst>
                  <a:ext uri="{0D108BD9-81ED-4DB2-BD59-A6C34878D82A}">
                    <a16:rowId xmlns:a16="http://schemas.microsoft.com/office/drawing/2014/main" val="1219145517"/>
                  </a:ext>
                </a:extLst>
              </a:tr>
              <a:tr h="24867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1400" b="1" dirty="0">
                          <a:solidFill>
                            <a:schemeClr val="bg2"/>
                          </a:solidFill>
                          <a:effectLst/>
                        </a:rPr>
                        <a:t>Corridor Statistics</a:t>
                      </a:r>
                      <a:endParaRPr lang="en-US" sz="14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53288" marR="53288" marT="53288" marB="5328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endParaRPr lang="en-US" sz="14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53288" marR="53288" marT="53288" marB="5328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524263"/>
                  </a:ext>
                </a:extLst>
              </a:tr>
              <a:tr h="234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Length of Corridor (in miles)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171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extLst>
                  <a:ext uri="{0D108BD9-81ED-4DB2-BD59-A6C34878D82A}">
                    <a16:rowId xmlns:a16="http://schemas.microsoft.com/office/drawing/2014/main" val="1737050868"/>
                  </a:ext>
                </a:extLst>
              </a:tr>
              <a:tr h="234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Highest Speed Attainable (in mph)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220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extLst>
                  <a:ext uri="{0D108BD9-81ED-4DB2-BD59-A6C34878D82A}">
                    <a16:rowId xmlns:a16="http://schemas.microsoft.com/office/drawing/2014/main" val="3523021592"/>
                  </a:ext>
                </a:extLst>
              </a:tr>
              <a:tr h="24867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1400" b="1" dirty="0">
                          <a:solidFill>
                            <a:schemeClr val="bg2"/>
                          </a:solidFill>
                          <a:effectLst/>
                        </a:rPr>
                        <a:t>Service Results</a:t>
                      </a:r>
                      <a:endParaRPr lang="en-US" sz="14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53288" marR="53288" marT="53288" marB="5328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endParaRPr lang="en-US" sz="14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53288" marR="53288" marT="53288" marB="5328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132831"/>
                  </a:ext>
                </a:extLst>
              </a:tr>
              <a:tr h="234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Ridership Increase (in millions)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4.8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extLst>
                  <a:ext uri="{0D108BD9-81ED-4DB2-BD59-A6C34878D82A}">
                    <a16:rowId xmlns:a16="http://schemas.microsoft.com/office/drawing/2014/main" val="2407957039"/>
                  </a:ext>
                </a:extLst>
              </a:tr>
              <a:tr h="234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Revenue Increase ($ in millions)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117.2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extLst>
                  <a:ext uri="{0D108BD9-81ED-4DB2-BD59-A6C34878D82A}">
                    <a16:rowId xmlns:a16="http://schemas.microsoft.com/office/drawing/2014/main" val="678690418"/>
                  </a:ext>
                </a:extLst>
              </a:tr>
              <a:tr h="3623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Additional Annual Passenger Miles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Traveled (in millions)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340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extLst>
                  <a:ext uri="{0D108BD9-81ED-4DB2-BD59-A6C34878D82A}">
                    <a16:rowId xmlns:a16="http://schemas.microsoft.com/office/drawing/2014/main" val="1931983042"/>
                  </a:ext>
                </a:extLst>
              </a:tr>
              <a:tr h="24867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1400" b="1" dirty="0">
                          <a:solidFill>
                            <a:schemeClr val="bg2"/>
                          </a:solidFill>
                          <a:effectLst/>
                        </a:rPr>
                        <a:t>Congestion Relief</a:t>
                      </a:r>
                      <a:endParaRPr lang="en-US" sz="14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53288" marR="53288" marT="53288" marB="5328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endParaRPr lang="en-US" sz="14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53288" marR="53288" marT="53288" marB="5328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636272"/>
                  </a:ext>
                </a:extLst>
              </a:tr>
              <a:tr h="3623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Annual Vehicle Miles Traveled Reduction (in millions of miles)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283.6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extLst>
                  <a:ext uri="{0D108BD9-81ED-4DB2-BD59-A6C34878D82A}">
                    <a16:rowId xmlns:a16="http://schemas.microsoft.com/office/drawing/2014/main" val="2034845392"/>
                  </a:ext>
                </a:extLst>
              </a:tr>
              <a:tr h="3623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Annual Vehicle Reduction (in thousands)**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21.0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extLst>
                  <a:ext uri="{0D108BD9-81ED-4DB2-BD59-A6C34878D82A}">
                    <a16:rowId xmlns:a16="http://schemas.microsoft.com/office/drawing/2014/main" val="1061147636"/>
                  </a:ext>
                </a:extLst>
              </a:tr>
              <a:tr h="24867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1400" b="1" dirty="0">
                          <a:solidFill>
                            <a:schemeClr val="bg2"/>
                          </a:solidFill>
                          <a:effectLst/>
                        </a:rPr>
                        <a:t>Air Quality Benefits</a:t>
                      </a:r>
                      <a:endParaRPr lang="en-US" sz="14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53288" marR="53288" marT="53288" marB="5328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endParaRPr lang="en-US" sz="14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53288" marR="53288" marT="53288" marB="5328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0347"/>
                  </a:ext>
                </a:extLst>
              </a:tr>
              <a:tr h="3623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Greenhouse Gas Emissions Reduction (in thousands of metric tons of CO</a:t>
                      </a:r>
                      <a:r>
                        <a:rPr lang="en-US" sz="1200" baseline="-25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50.6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extLst>
                  <a:ext uri="{0D108BD9-81ED-4DB2-BD59-A6C34878D82A}">
                    <a16:rowId xmlns:a16="http://schemas.microsoft.com/office/drawing/2014/main" val="3411320839"/>
                  </a:ext>
                </a:extLst>
              </a:tr>
              <a:tr h="24867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1400" b="1" dirty="0">
                          <a:solidFill>
                            <a:schemeClr val="bg2"/>
                          </a:solidFill>
                          <a:effectLst/>
                        </a:rPr>
                        <a:t>Schedule Horizon</a:t>
                      </a:r>
                      <a:endParaRPr lang="en-US" sz="14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53288" marR="53288" marT="53288" marB="5328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endParaRPr lang="en-US" sz="14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53288" marR="53288" marT="53288" marB="5328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89730"/>
                  </a:ext>
                </a:extLst>
              </a:tr>
              <a:tr h="3623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High-Speed Rail Operation Within 10 Years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88" marR="53288" marT="53288" marB="53288" anchor="ctr"/>
                </a:tc>
                <a:extLst>
                  <a:ext uri="{0D108BD9-81ED-4DB2-BD59-A6C34878D82A}">
                    <a16:rowId xmlns:a16="http://schemas.microsoft.com/office/drawing/2014/main" val="1699459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820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3EED8-7FEE-47E4-80E4-6CF81F76D1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INFRASTRUCTURE INVESTMENT AND JOBS ACT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F9DB8-F382-4BBE-BEA2-F9A18EE888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43002" y="1868516"/>
            <a:ext cx="6857999" cy="3434415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DCB392-8D63-4327-A365-BAB825196D78}"/>
              </a:ext>
            </a:extLst>
          </p:cNvPr>
          <p:cNvGraphicFramePr>
            <a:graphicFrameLocks noGrp="1"/>
          </p:cNvGraphicFramePr>
          <p:nvPr/>
        </p:nvGraphicFramePr>
        <p:xfrm>
          <a:off x="325809" y="821998"/>
          <a:ext cx="8230649" cy="547044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844823">
                  <a:extLst>
                    <a:ext uri="{9D8B030D-6E8A-4147-A177-3AD203B41FA5}">
                      <a16:colId xmlns:a16="http://schemas.microsoft.com/office/drawing/2014/main" val="1385844889"/>
                    </a:ext>
                  </a:extLst>
                </a:gridCol>
                <a:gridCol w="2751746">
                  <a:extLst>
                    <a:ext uri="{9D8B030D-6E8A-4147-A177-3AD203B41FA5}">
                      <a16:colId xmlns:a16="http://schemas.microsoft.com/office/drawing/2014/main" val="1090640499"/>
                    </a:ext>
                  </a:extLst>
                </a:gridCol>
                <a:gridCol w="1222049">
                  <a:extLst>
                    <a:ext uri="{9D8B030D-6E8A-4147-A177-3AD203B41FA5}">
                      <a16:colId xmlns:a16="http://schemas.microsoft.com/office/drawing/2014/main" val="2583329535"/>
                    </a:ext>
                  </a:extLst>
                </a:gridCol>
                <a:gridCol w="1358781">
                  <a:extLst>
                    <a:ext uri="{9D8B030D-6E8A-4147-A177-3AD203B41FA5}">
                      <a16:colId xmlns:a16="http://schemas.microsoft.com/office/drawing/2014/main" val="158300877"/>
                    </a:ext>
                  </a:extLst>
                </a:gridCol>
                <a:gridCol w="1053250">
                  <a:extLst>
                    <a:ext uri="{9D8B030D-6E8A-4147-A177-3AD203B41FA5}">
                      <a16:colId xmlns:a16="http://schemas.microsoft.com/office/drawing/2014/main" val="3705577221"/>
                    </a:ext>
                  </a:extLst>
                </a:gridCol>
              </a:tblGrid>
              <a:tr h="457897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Competitive Grant Programs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422295861"/>
                  </a:ext>
                </a:extLst>
              </a:tr>
              <a:tr h="3334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Program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Eligibility / Purpose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Appropriated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Authorized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205067472"/>
                  </a:ext>
                </a:extLst>
              </a:tr>
              <a:tr h="4863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Federal-State Partnership for Intercity Passenger Rail (excluding NE Corridor amount)</a:t>
                      </a:r>
                      <a:endParaRPr lang="en-US" sz="11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High-Speed Rail and all intercity rail expansion projects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Multi-year </a:t>
                      </a:r>
                      <a:r>
                        <a:rPr lang="en-US" sz="1100" b="0" dirty="0">
                          <a:effectLst/>
                          <a:latin typeface="+mj-lt"/>
                        </a:rPr>
                        <a:t>commitments possible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100" b="0" dirty="0">
                        <a:effectLst/>
                        <a:latin typeface="+mj-lt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</a:rPr>
                        <a:t>$12 Billion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$4.1 Billion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$16.1 Billion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888549171"/>
                  </a:ext>
                </a:extLst>
              </a:tr>
              <a:tr h="6485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Consolidated Rail Infrastructure and Safety Improvements (CRISI)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Capital projects that will improve passenger and freight rail transportation systems in terms of safety, efficiency, or reliability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</a:rPr>
                        <a:t>$5 Billion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$5 Billion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$10 Billion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728035341"/>
                  </a:ext>
                </a:extLst>
              </a:tr>
              <a:tr h="509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National Infrastructure Project Assistance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(Mega Projects)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Broad eligibility for different types of infrastructure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</a:rPr>
                        <a:t>$5 Billion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$10 Billion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$15 Billion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267204425"/>
                  </a:ext>
                </a:extLst>
              </a:tr>
              <a:tr h="5493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Local and Regional Project Assistance (NIPA – also known as RAISE)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Invest in road, rail , transit and port projects that promise to achieve national objectives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</a:rPr>
                        <a:t>$7.5 Billion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</a:rPr>
                        <a:t>$7.5 Billion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$15 Billion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664036281"/>
                  </a:ext>
                </a:extLst>
              </a:tr>
              <a:tr h="7648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Nationally Significant Multimodal Freight and Highway Projects (also known as INFRA)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Fund highway and  freight projects of national and regional significance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Available for rail/highway crossing projects.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</a:rPr>
                        <a:t>$3.2 Billion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$6.0 Billion (Authorized)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$4.8 Billion (Contract Authority)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$14 Billion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326365260"/>
                  </a:ext>
                </a:extLst>
              </a:tr>
              <a:tr h="689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Federal Railroad Administration Railroad Crossing Elimination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83464" marR="0" lvl="0" indent="-283464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latin typeface="+mj-lt"/>
                        </a:rPr>
                        <a:t>Highway-rail grade crossing improvement projects that focus on improving the safety and mobility of people and goods.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</a:rPr>
                        <a:t>$3 Billion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$2.5 Billion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23417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$5.5 Billion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304587926"/>
                  </a:ext>
                </a:extLst>
              </a:tr>
              <a:tr h="813391">
                <a:tc gridSpan="5"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to Terms:</a:t>
                      </a:r>
                    </a:p>
                    <a:p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Appropriated – Funds are appropriated in the legislation</a:t>
                      </a:r>
                    </a:p>
                    <a:p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Authorized – Funds can only be released upon future appropriation by Congress</a:t>
                      </a:r>
                    </a:p>
                    <a:p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 Authority – Funds come from the Highway Trust Fund and do not require appropriations to be released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331475655"/>
                  </a:ext>
                </a:extLst>
              </a:tr>
            </a:tbl>
          </a:graphicData>
        </a:graphic>
      </p:graphicFrame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18889328-6C6B-4D94-BAA2-FE27B18FB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26" y="6428482"/>
            <a:ext cx="439783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A43A6-5092-4077-88F7-313B8C7D02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2308EF9-45C8-40FB-84FB-F53B6C20F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763" y="141246"/>
            <a:ext cx="8414474" cy="325179"/>
          </a:xfrm>
        </p:spPr>
        <p:txBody>
          <a:bodyPr/>
          <a:lstStyle/>
          <a:p>
            <a:r>
              <a:rPr lang="en-US" dirty="0"/>
              <a:t>Draft 2022 business plan </a:t>
            </a:r>
          </a:p>
        </p:txBody>
      </p:sp>
    </p:spTree>
    <p:extLst>
      <p:ext uri="{BB962C8B-B14F-4D97-AF65-F5344CB8AC3E}">
        <p14:creationId xmlns:p14="http://schemas.microsoft.com/office/powerpoint/2010/main" val="7758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54236-9595-4AC0-AFD3-1783EEA1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763" y="141246"/>
            <a:ext cx="8414474" cy="325179"/>
          </a:xfrm>
        </p:spPr>
        <p:txBody>
          <a:bodyPr/>
          <a:lstStyle/>
          <a:p>
            <a:r>
              <a:rPr lang="en-US" dirty="0"/>
              <a:t>Draft 2022 business plan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32FFA-07FB-4429-877A-65D93D3803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800" cap="all" dirty="0">
                <a:effectLst/>
                <a:ea typeface="Times New Roman" panose="02020603050405020304" pitchFamily="18" charset="0"/>
                <a:cs typeface="Myriad Pro Light" panose="020B0403030403020204" pitchFamily="34" charset="0"/>
              </a:rPr>
              <a:t>Full Phase 1 Program Cost Estimate ($ in Millions YOE) </a:t>
            </a:r>
            <a:endParaRPr lang="en-US" sz="1800" cap="al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6D7A6-E8D5-4FF0-9000-F072F6C18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A43A6-5092-4077-88F7-313B8C7D02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A243AE-458C-4639-8C6C-9E8577C51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18238"/>
              </p:ext>
            </p:extLst>
          </p:nvPr>
        </p:nvGraphicFramePr>
        <p:xfrm>
          <a:off x="848941" y="791604"/>
          <a:ext cx="7489844" cy="5440652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3945014">
                  <a:extLst>
                    <a:ext uri="{9D8B030D-6E8A-4147-A177-3AD203B41FA5}">
                      <a16:colId xmlns:a16="http://schemas.microsoft.com/office/drawing/2014/main" val="1301381451"/>
                    </a:ext>
                  </a:extLst>
                </a:gridCol>
                <a:gridCol w="656301">
                  <a:extLst>
                    <a:ext uri="{9D8B030D-6E8A-4147-A177-3AD203B41FA5}">
                      <a16:colId xmlns:a16="http://schemas.microsoft.com/office/drawing/2014/main" val="3243222718"/>
                    </a:ext>
                  </a:extLst>
                </a:gridCol>
                <a:gridCol w="1671169">
                  <a:extLst>
                    <a:ext uri="{9D8B030D-6E8A-4147-A177-3AD203B41FA5}">
                      <a16:colId xmlns:a16="http://schemas.microsoft.com/office/drawing/2014/main" val="1120039836"/>
                    </a:ext>
                  </a:extLst>
                </a:gridCol>
                <a:gridCol w="1217360">
                  <a:extLst>
                    <a:ext uri="{9D8B030D-6E8A-4147-A177-3AD203B41FA5}">
                      <a16:colId xmlns:a16="http://schemas.microsoft.com/office/drawing/2014/main" val="2999296033"/>
                    </a:ext>
                  </a:extLst>
                </a:gridCol>
              </a:tblGrid>
              <a:tr h="19008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900" dirty="0">
                          <a:effectLst/>
                        </a:rPr>
                        <a:t>Segment</a:t>
                      </a:r>
                      <a:endParaRPr lang="en-US" sz="900" b="1" dirty="0">
                        <a:solidFill>
                          <a:srgbClr val="FFFFFF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900">
                          <a:effectLst/>
                        </a:rPr>
                        <a:t>Low</a:t>
                      </a:r>
                      <a:endParaRPr lang="en-US" sz="900" b="1">
                        <a:solidFill>
                          <a:srgbClr val="FFFFFF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900">
                          <a:effectLst/>
                        </a:rPr>
                        <a:t>Base</a:t>
                      </a:r>
                      <a:endParaRPr lang="en-US" sz="900" b="1">
                        <a:solidFill>
                          <a:srgbClr val="FFFFFF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900">
                          <a:effectLst/>
                        </a:rPr>
                        <a:t>High</a:t>
                      </a:r>
                      <a:endParaRPr lang="en-US" sz="900" b="1">
                        <a:solidFill>
                          <a:srgbClr val="FFFFFF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1735148604"/>
                  </a:ext>
                </a:extLst>
              </a:tr>
              <a:tr h="203152">
                <a:tc gridSpan="4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900" b="1" dirty="0">
                          <a:solidFill>
                            <a:schemeClr val="bg2"/>
                          </a:solidFill>
                          <a:effectLst/>
                        </a:rPr>
                        <a:t>Merced To Bakersfield Line </a:t>
                      </a:r>
                      <a:endParaRPr lang="en-US" sz="9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</a:endParaRPr>
                    </a:p>
                  </a:txBody>
                  <a:tcPr marL="34165" marR="34165" marT="34165" marB="3416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2692039527"/>
                  </a:ext>
                </a:extLst>
              </a:tr>
              <a:tr h="203152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Interim Program Baseline, Expenditure Authorization </a:t>
                      </a:r>
                      <a:endParaRPr lang="en-US" sz="9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—</a:t>
                      </a:r>
                      <a:endParaRPr lang="en-US" sz="9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17,937</a:t>
                      </a:r>
                      <a:endParaRPr lang="en-US" sz="9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—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2361472433"/>
                  </a:ext>
                </a:extLst>
              </a:tr>
              <a:tr h="203152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Trainsets (2 each)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—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390</a:t>
                      </a:r>
                      <a:endParaRPr lang="en-US" sz="9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—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1965289822"/>
                  </a:ext>
                </a:extLst>
              </a:tr>
              <a:tr h="313717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Merced and Bakersfield Extensions (Single Track, 4 stations)* 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—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3,071 to 4,514</a:t>
                      </a:r>
                      <a:endParaRPr lang="en-US" sz="9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—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4062530128"/>
                  </a:ext>
                </a:extLst>
              </a:tr>
              <a:tr h="19072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Merced to Bakersfield (Second Track)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—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1,106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—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3295708982"/>
                  </a:ext>
                </a:extLst>
              </a:tr>
              <a:tr h="203152">
                <a:tc gridSpan="4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900" b="1" dirty="0">
                          <a:solidFill>
                            <a:schemeClr val="bg2"/>
                          </a:solidFill>
                          <a:effectLst/>
                        </a:rPr>
                        <a:t>Northern California</a:t>
                      </a:r>
                      <a:endParaRPr lang="en-US" sz="9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</a:endParaRPr>
                    </a:p>
                  </a:txBody>
                  <a:tcPr marL="38435" marR="38435" marT="38435" marB="3843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1864678052"/>
                  </a:ext>
                </a:extLst>
              </a:tr>
              <a:tr h="19072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San Francisco to San José 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1,307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1,649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2,123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1297528978"/>
                  </a:ext>
                </a:extLst>
              </a:tr>
              <a:tr h="19072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San José to Gilroy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2,162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3,194</a:t>
                      </a:r>
                      <a:endParaRPr lang="en-US" sz="9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4,633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3628018687"/>
                  </a:ext>
                </a:extLst>
              </a:tr>
              <a:tr h="313717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Gilroy to Carlucci Road 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(connection to Central Valley)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7,871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10,397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12,789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2693130279"/>
                  </a:ext>
                </a:extLst>
              </a:tr>
              <a:tr h="19072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Central Valley Wye Balance 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1,842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2,240</a:t>
                      </a:r>
                      <a:endParaRPr lang="en-US" sz="9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2,601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3621144608"/>
                  </a:ext>
                </a:extLst>
              </a:tr>
              <a:tr h="19072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Advance Design Costs 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—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213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—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1994253250"/>
                  </a:ext>
                </a:extLst>
              </a:tr>
              <a:tr h="203152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dirty="0">
                          <a:solidFill>
                            <a:schemeClr val="bg2"/>
                          </a:solidFill>
                          <a:effectLst/>
                        </a:rPr>
                        <a:t>Southern California</a:t>
                      </a:r>
                      <a:endParaRPr lang="en-US" sz="9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</a:endParaRPr>
                    </a:p>
                  </a:txBody>
                  <a:tcPr marL="38435" marR="38435" marT="38435" marB="3843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3474273848"/>
                  </a:ext>
                </a:extLst>
              </a:tr>
              <a:tr h="19072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Bakersfield to Palmdale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14,703</a:t>
                      </a:r>
                      <a:endParaRPr lang="en-US" sz="9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18,379</a:t>
                      </a:r>
                      <a:endParaRPr lang="en-US" sz="9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22,239 </a:t>
                      </a:r>
                      <a:endParaRPr lang="en-US" sz="9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3449288732"/>
                  </a:ext>
                </a:extLst>
              </a:tr>
              <a:tr h="19072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Palmdale to Burbank 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12,635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16,775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24,428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2511741008"/>
                  </a:ext>
                </a:extLst>
              </a:tr>
              <a:tr h="19072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Burbank to Los Angeles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2,201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2,935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3,405</a:t>
                      </a:r>
                      <a:endParaRPr lang="en-US" sz="9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1584532894"/>
                  </a:ext>
                </a:extLst>
              </a:tr>
              <a:tr h="19072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Los Angeles to Anaheim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2,478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2,918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3,352</a:t>
                      </a:r>
                      <a:endParaRPr lang="en-US" sz="9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771258216"/>
                  </a:ext>
                </a:extLst>
              </a:tr>
              <a:tr h="19072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Advance Design Costs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—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382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—</a:t>
                      </a:r>
                      <a:endParaRPr lang="en-US" sz="9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1486710557"/>
                  </a:ext>
                </a:extLst>
              </a:tr>
              <a:tr h="203152">
                <a:tc gridSpan="4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900" b="1" dirty="0">
                          <a:solidFill>
                            <a:schemeClr val="bg2"/>
                          </a:solidFill>
                          <a:effectLst/>
                        </a:rPr>
                        <a:t>Other System Costs</a:t>
                      </a:r>
                      <a:endParaRPr lang="en-US" sz="9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</a:endParaRPr>
                    </a:p>
                  </a:txBody>
                  <a:tcPr marL="38435" marR="38435" marT="38435" marB="3843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4215607288"/>
                  </a:ext>
                </a:extLst>
              </a:tr>
              <a:tr h="19072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Heavy Maintenance Facility Balance 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433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481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529</a:t>
                      </a:r>
                      <a:endParaRPr lang="en-US" sz="9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3668480485"/>
                  </a:ext>
                </a:extLst>
              </a:tr>
              <a:tr h="19072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Trainset Balance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4,161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4,643</a:t>
                      </a:r>
                      <a:endParaRPr lang="en-US" sz="90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5,084</a:t>
                      </a:r>
                      <a:endParaRPr lang="en-US" sz="900" dirty="0"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/>
                </a:tc>
                <a:extLst>
                  <a:ext uri="{0D108BD9-81ED-4DB2-BD59-A6C34878D82A}">
                    <a16:rowId xmlns:a16="http://schemas.microsoft.com/office/drawing/2014/main" val="699950752"/>
                  </a:ext>
                </a:extLst>
              </a:tr>
              <a:tr h="200846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900" b="1" dirty="0">
                          <a:solidFill>
                            <a:schemeClr val="bg2"/>
                          </a:solidFill>
                          <a:effectLst/>
                        </a:rPr>
                        <a:t>Phase 1 Cost Range</a:t>
                      </a:r>
                      <a:endParaRPr lang="en-US" sz="9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900" b="1">
                          <a:solidFill>
                            <a:schemeClr val="bg2"/>
                          </a:solidFill>
                          <a:effectLst/>
                        </a:rPr>
                        <a:t>72,297</a:t>
                      </a:r>
                      <a:endParaRPr lang="en-US" sz="900" b="1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900" b="1" dirty="0">
                          <a:solidFill>
                            <a:schemeClr val="bg2"/>
                          </a:solidFill>
                          <a:effectLst/>
                        </a:rPr>
                        <a:t>86,710 – 88,153</a:t>
                      </a:r>
                      <a:endParaRPr lang="en-US" sz="9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900" b="1" dirty="0">
                          <a:solidFill>
                            <a:schemeClr val="bg2"/>
                          </a:solidFill>
                          <a:effectLst/>
                        </a:rPr>
                        <a:t>105,129</a:t>
                      </a:r>
                      <a:endParaRPr lang="en-US" sz="900" b="1" dirty="0">
                        <a:solidFill>
                          <a:schemeClr val="bg2"/>
                        </a:solidFill>
                        <a:effectLst/>
                        <a:latin typeface="Myriad Pro Light" panose="020B0403030403020204" pitchFamily="34" charset="0"/>
                        <a:ea typeface="Times New Roman" panose="02020603050405020304" pitchFamily="18" charset="0"/>
                        <a:cs typeface="Myriad Pro Light" panose="020B0403030403020204" pitchFamily="34" charset="0"/>
                      </a:endParaRPr>
                    </a:p>
                  </a:txBody>
                  <a:tcPr marL="38435" marR="38435" marT="38435" marB="3843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40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62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32FFA-07FB-4429-877A-65D93D3803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COST BENEFIT COMPARISON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6D7A6-E8D5-4FF0-9000-F072F6C18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26" y="6428482"/>
            <a:ext cx="439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0A43A6-5092-4077-88F7-313B8C7D029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AD6D90-C8D4-4E48-95F0-7D2C9F29D2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1180" y="1288917"/>
            <a:ext cx="8541639" cy="428016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5C2E874-9E3D-4838-B509-4B2B1A346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763" y="141246"/>
            <a:ext cx="8414474" cy="325179"/>
          </a:xfrm>
        </p:spPr>
        <p:txBody>
          <a:bodyPr/>
          <a:lstStyle/>
          <a:p>
            <a:r>
              <a:rPr lang="en-US" dirty="0"/>
              <a:t>Draft 2022 business plan </a:t>
            </a:r>
          </a:p>
        </p:txBody>
      </p:sp>
    </p:spTree>
    <p:extLst>
      <p:ext uri="{BB962C8B-B14F-4D97-AF65-F5344CB8AC3E}">
        <p14:creationId xmlns:p14="http://schemas.microsoft.com/office/powerpoint/2010/main" val="283848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54236-9595-4AC0-AFD3-1783EEA1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763" y="141246"/>
            <a:ext cx="8414474" cy="325179"/>
          </a:xfrm>
        </p:spPr>
        <p:txBody>
          <a:bodyPr/>
          <a:lstStyle/>
          <a:p>
            <a:r>
              <a:rPr lang="en-US" dirty="0"/>
              <a:t>Draft 2022 business plan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32FFA-07FB-4429-877A-65D93D3803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PUBLIC COMMENT OPPORTUNITIES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241AC-EDC0-479F-839C-9C1F36C03B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Schedule / Board Meetings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February 8	Draft Business Plan out for 60-day public review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February 17	Board Meeting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March 17	Board Meeting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April 11	End of 60-day public comment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April 20-21	Board Meeting – Action/direction on preparing final plan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May 1	Final 2022 Business Plan due to Legislature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6D7A6-E8D5-4FF0-9000-F072F6C18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0A43A6-5092-4077-88F7-313B8C7D029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70745"/>
      </p:ext>
    </p:extLst>
  </p:cSld>
  <p:clrMapOvr>
    <a:masterClrMapping/>
  </p:clrMapOvr>
</p:sld>
</file>

<file path=ppt/theme/theme1.xml><?xml version="1.0" encoding="utf-8"?>
<a:theme xmlns:a="http://schemas.openxmlformats.org/drawingml/2006/main" name="Main Slide Format-- Left Title">
  <a:themeElements>
    <a:clrScheme name="Custom 6">
      <a:dk1>
        <a:srgbClr val="23417E"/>
      </a:dk1>
      <a:lt1>
        <a:srgbClr val="FFFFFF"/>
      </a:lt1>
      <a:dk2>
        <a:srgbClr val="7F7F7F"/>
      </a:dk2>
      <a:lt2>
        <a:srgbClr val="FFFFFF"/>
      </a:lt2>
      <a:accent1>
        <a:srgbClr val="00AEEF"/>
      </a:accent1>
      <a:accent2>
        <a:srgbClr val="FCD41B"/>
      </a:accent2>
      <a:accent3>
        <a:srgbClr val="8DC63F"/>
      </a:accent3>
      <a:accent4>
        <a:srgbClr val="F7941D"/>
      </a:accent4>
      <a:accent5>
        <a:srgbClr val="433E78"/>
      </a:accent5>
      <a:accent6>
        <a:srgbClr val="F5A32C"/>
      </a:accent6>
      <a:hlink>
        <a:srgbClr val="00AEEF"/>
      </a:hlink>
      <a:folHlink>
        <a:srgbClr val="23417E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aft_IPB_CP2-3_sd_05-25-21" id="{B1D4F7DB-B794-453F-A89C-BE50C62D04D7}" vid="{F6CD56BF-44FA-4089-BDED-D1FD8B30AC61}"/>
    </a:ext>
  </a:extLst>
</a:theme>
</file>

<file path=ppt/theme/theme2.xml><?xml version="1.0" encoding="utf-8"?>
<a:theme xmlns:a="http://schemas.openxmlformats.org/drawingml/2006/main" name="Main Slide-- Right Header">
  <a:themeElements>
    <a:clrScheme name="Custom 6">
      <a:dk1>
        <a:srgbClr val="23417E"/>
      </a:dk1>
      <a:lt1>
        <a:srgbClr val="FFFFFF"/>
      </a:lt1>
      <a:dk2>
        <a:srgbClr val="7F7F7F"/>
      </a:dk2>
      <a:lt2>
        <a:srgbClr val="FFFFFF"/>
      </a:lt2>
      <a:accent1>
        <a:srgbClr val="00AEEF"/>
      </a:accent1>
      <a:accent2>
        <a:srgbClr val="FCD41B"/>
      </a:accent2>
      <a:accent3>
        <a:srgbClr val="8DC63F"/>
      </a:accent3>
      <a:accent4>
        <a:srgbClr val="F7941D"/>
      </a:accent4>
      <a:accent5>
        <a:srgbClr val="433E78"/>
      </a:accent5>
      <a:accent6>
        <a:srgbClr val="F5A32C"/>
      </a:accent6>
      <a:hlink>
        <a:srgbClr val="00AEEF"/>
      </a:hlink>
      <a:folHlink>
        <a:srgbClr val="23417E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aft_IPB_CP2-3_sd_05-25-21" id="{B1D4F7DB-B794-453F-A89C-BE50C62D04D7}" vid="{ED0BFAE7-3784-4895-A8D7-D453CF4EB10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ranches xmlns="27c68101-d215-4ee8-ab3a-ac26bdf25bd2">N/A</Branches>
    <IconOverlay xmlns="http://schemas.microsoft.com/sharepoint/v4" xsi:nil="true"/>
    <FileType xmlns="acfea37b-002c-4904-9a32-45043fb3a625">Document</FileType>
    <Offices xmlns="27c68101-d215-4ee8-ab3a-ac26bdf25bd2">Board of Directors</Offices>
    <DocumentType xmlns="27c68101-d215-4ee8-ab3a-ac26bdf25bd2">Template</DocumentType>
    <DatePublished xmlns="27c68101-d215-4ee8-ab3a-ac26bdf25bd2" xsi:nil="true"/>
    <Archived xmlns="acfea37b-002c-4904-9a32-45043fb3a625">No</Archive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71FB2E71409C42814B3E2E23DA65CE" ma:contentTypeVersion="23" ma:contentTypeDescription="Create a new document." ma:contentTypeScope="" ma:versionID="cd3a0cacf4d35b028c80a33989baacd2">
  <xsd:schema xmlns:xsd="http://www.w3.org/2001/XMLSchema" xmlns:xs="http://www.w3.org/2001/XMLSchema" xmlns:p="http://schemas.microsoft.com/office/2006/metadata/properties" xmlns:ns2="27c68101-d215-4ee8-ab3a-ac26bdf25bd2" xmlns:ns3="acfea37b-002c-4904-9a32-45043fb3a625" xmlns:ns4="http://schemas.microsoft.com/sharepoint/v4" targetNamespace="http://schemas.microsoft.com/office/2006/metadata/properties" ma:root="true" ma:fieldsID="24a82eb58820056ae042aab8e4ed51cc" ns2:_="" ns3:_="" ns4:_="">
    <xsd:import namespace="27c68101-d215-4ee8-ab3a-ac26bdf25bd2"/>
    <xsd:import namespace="acfea37b-002c-4904-9a32-45043fb3a625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Offices"/>
                <xsd:element ref="ns2:Branches"/>
                <xsd:element ref="ns2:DocumentType"/>
                <xsd:element ref="ns2:DatePublished" minOccurs="0"/>
                <xsd:element ref="ns3:Archived"/>
                <xsd:element ref="ns2:SharedWithUsers" minOccurs="0"/>
                <xsd:element ref="ns2:SharedWithDetails" minOccurs="0"/>
                <xsd:element ref="ns4:IconOverlay" minOccurs="0"/>
                <xsd:element ref="ns3:FileType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c68101-d215-4ee8-ab3a-ac26bdf25bd2" elementFormDefault="qualified">
    <xsd:import namespace="http://schemas.microsoft.com/office/2006/documentManagement/types"/>
    <xsd:import namespace="http://schemas.microsoft.com/office/infopath/2007/PartnerControls"/>
    <xsd:element name="Offices" ma:index="2" ma:displayName="Offices" ma:format="Dropdown" ma:internalName="Offices" ma:readOnly="false">
      <xsd:simpleType>
        <xsd:restriction base="dms:Choice">
          <xsd:enumeration value="Administration Office"/>
          <xsd:enumeration value="Audit Office"/>
          <xsd:enumeration value="Board of Directors"/>
          <xsd:enumeration value="Central Valley Regional Office"/>
          <xsd:enumeration value="Equal Employment Opportunity/Title VI Office"/>
          <xsd:enumeration value="External Affairs Office"/>
          <xsd:enumeration value="Financial Office"/>
          <xsd:enumeration value="Government Relations Office"/>
          <xsd:enumeration value="Information Technology Office"/>
          <xsd:enumeration value="Legal Office"/>
          <xsd:enumeration value="Northern California Regional Office"/>
          <xsd:enumeration value="Program Delivery Office"/>
          <xsd:enumeration value="Rail Operations and Maintenance Office"/>
          <xsd:enumeration value="Regional Directors Office"/>
          <xsd:enumeration value="Risk Management and Project Controls Office"/>
          <xsd:enumeration value="Southern California Regional Office"/>
          <xsd:enumeration value="Strategic Communications Office"/>
          <xsd:enumeration value="Strategic Initiatives Office"/>
        </xsd:restriction>
      </xsd:simpleType>
    </xsd:element>
    <xsd:element name="Branches" ma:index="3" ma:displayName="Branch" ma:default="N/A" ma:format="Dropdown" ma:internalName="Branches" ma:readOnly="false">
      <xsd:simpleType>
        <xsd:restriction base="dms:Choice">
          <xsd:enumeration value="N/A"/>
          <xsd:enumeration value="Accounting Branch"/>
          <xsd:enumeration value="Administrative Committee"/>
          <xsd:enumeration value="Budgets Branch"/>
          <xsd:enumeration value="Business Services Branch"/>
          <xsd:enumeration value="Business Oversight Committee"/>
          <xsd:enumeration value="Commercial Branch"/>
          <xsd:enumeration value="Communications and Media Branch"/>
          <xsd:enumeration value="Construction Branch"/>
          <xsd:enumeration value="Construction Support Branch"/>
          <xsd:enumeration value="Contract Administration Branch"/>
          <xsd:enumeration value="Contract Compliance Branch"/>
          <xsd:enumeration value="Contracts and Procurement Branch"/>
          <xsd:enumeration value="Engineering Branch"/>
          <xsd:enumeration value="Environmental Branch"/>
          <xsd:enumeration value="Equal Employment Opportunity and Title VI Branch"/>
          <xsd:enumeration value="External Affairs Branch"/>
          <xsd:enumeration value="Federal Transportation Liaison Branch"/>
          <xsd:enumeration value="Financial Advisor Branch KPMG"/>
          <xsd:enumeration value="Financial Management System Branch"/>
          <xsd:enumeration value="Human Resources Branch"/>
          <xsd:enumeration value="Information Technology Branch"/>
          <xsd:enumeration value="Multi-Media Branch"/>
          <xsd:enumeration value="Network Integration Branch"/>
          <xsd:enumeration value="Operations and Maintenance Branch"/>
          <xsd:enumeration value="Policy Branch"/>
          <xsd:enumeration value="Procurement Branch"/>
          <xsd:enumeration value="Program Controls Branch"/>
          <xsd:enumeration value="Program Operations Branch"/>
          <xsd:enumeration value="Program Support Branch"/>
          <xsd:enumeration value="Public Records Act Program Branch"/>
          <xsd:enumeration value="Quality Management Branch"/>
          <xsd:enumeration value="Rail Engineering Branch"/>
          <xsd:enumeration value="Rail Procurement Branch"/>
          <xsd:enumeration value="Records Management Branch"/>
          <xsd:enumeration value="Right-of-Way Branch"/>
          <xsd:enumeration value="Safety and Security Branch"/>
          <xsd:enumeration value="Small Business Branch"/>
          <xsd:enumeration value="Southern California Branch"/>
          <xsd:enumeration value="State Legislation Branch"/>
          <xsd:enumeration value="Strategy and Innovation Branch"/>
          <xsd:enumeration value="Strategy and Outreach Branch"/>
          <xsd:enumeration value="Sustainability Branch"/>
          <xsd:enumeration value="Third Party Branch"/>
          <xsd:enumeration value="Transportation and Commercial Planning Branch"/>
          <xsd:enumeration value="Business and Economic Branch"/>
        </xsd:restriction>
      </xsd:simpleType>
    </xsd:element>
    <xsd:element name="DocumentType" ma:index="4" ma:displayName="Document Type" ma:format="Dropdown" ma:internalName="DocumentType" ma:readOnly="false">
      <xsd:simpleType>
        <xsd:restriction base="dms:Choice">
          <xsd:enumeration value="Audit"/>
          <xsd:enumeration value="ARM"/>
          <xsd:enumeration value="CommentSense"/>
          <xsd:enumeration value="Contact List"/>
          <xsd:enumeration value="Delegation of Authority"/>
          <xsd:enumeration value="Directive"/>
          <xsd:enumeration value="Environmental Guidance"/>
          <xsd:enumeration value="FAQ"/>
          <xsd:enumeration value="Floor Plan"/>
          <xsd:enumeration value="Government Claims"/>
          <xsd:enumeration value="Instruction"/>
          <xsd:enumeration value="Key Processes"/>
          <xsd:enumeration value="Legal Requirements"/>
          <xsd:enumeration value="Manual"/>
          <xsd:enumeration value="Memo"/>
          <xsd:enumeration value="More Information"/>
          <xsd:enumeration value="Plan"/>
          <xsd:enumeration value="Policy"/>
          <xsd:enumeration value="Procedure"/>
          <xsd:enumeration value="Review"/>
          <xsd:enumeration value="Report"/>
          <xsd:enumeration value="Staff Meetings"/>
          <xsd:enumeration value="Style and Branding"/>
          <xsd:enumeration value="Template"/>
          <xsd:enumeration value="Training Presentation"/>
          <xsd:enumeration value="Form"/>
          <xsd:enumeration value="Other"/>
          <xsd:enumeration value="Memo"/>
          <xsd:enumeration value="Organizational Chart"/>
          <xsd:enumeration value="Resource Manual"/>
        </xsd:restriction>
      </xsd:simpleType>
    </xsd:element>
    <xsd:element name="DatePublished" ma:index="5" nillable="true" ma:displayName="Date Published" ma:format="DateOnly" ma:internalName="DatePublished" ma:readOnly="false">
      <xsd:simpleType>
        <xsd:restriction base="dms:DateTime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fea37b-002c-4904-9a32-45043fb3a625" elementFormDefault="qualified">
    <xsd:import namespace="http://schemas.microsoft.com/office/2006/documentManagement/types"/>
    <xsd:import namespace="http://schemas.microsoft.com/office/infopath/2007/PartnerControls"/>
    <xsd:element name="Archived" ma:index="12" ma:displayName="Archived" ma:default="No" ma:description="File has been archived" ma:format="Dropdown" ma:internalName="Archived">
      <xsd:simpleType>
        <xsd:restriction base="dms:Choice">
          <xsd:enumeration value="Yes"/>
          <xsd:enumeration value="No"/>
        </xsd:restriction>
      </xsd:simpleType>
    </xsd:element>
    <xsd:element name="FileType" ma:index="16" nillable="true" ma:displayName="FileType" ma:default="Document" ma:description="File type is the type of file that you would like to preview. If it is a document, it will be previewed in a document modal. If it a video, that modal will show." ma:format="Dropdown" ma:internalName="FileType">
      <xsd:simpleType>
        <xsd:restriction base="dms:Choice">
          <xsd:enumeration value="Document"/>
          <xsd:enumeration value="Picture"/>
          <xsd:enumeration value="Video"/>
          <xsd:enumeration value="Download"/>
        </xsd:restriction>
      </xsd:simpleType>
    </xsd:element>
    <xsd:element name="MediaServiceMetadata" ma:index="1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sisl xmlns:xsi="http://www.w3.org/2001/XMLSchema-instance" xmlns:xsd="http://www.w3.org/2001/XMLSchema" xmlns="http://www.boldonjames.com/2008/01/sie/internal/label" sislVersion="0" policy="f2020d7d-77c8-4294-a427-590ee8eb3328" origin="defaultValue">
  <element uid="a290f12b-b719-42ad-a131-5797dad75e94" value=""/>
</sisl>
</file>

<file path=customXml/item5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mMjAyMGQ3ZC03N2M4LTQyOTQtYTQyNy01OTBlZThlYjMzMjgiIG9yaWdpbj0idXNlclNlbGVjdGVkIiAvPjxVc2VyTmFtZT5DT1JQXERlemFybjwvVXNlck5hbWU+PERhdGVUaW1lPjUvMjUvMjAyMSAxMDowMTo0MyBQTTwvRGF0ZVRpbWU+PExhYmVsU3RyaW5nPk5vIE1hcmtpbmc8L0xhYmVsU3RyaW5nPjwvaXRlbT48aXRlbT48c2lzbCBzaXNsVmVyc2lvbj0iMCIgcG9saWN5PSJmMjAyMGQ3ZC03N2M4LTQyOTQtYTQyNy01OTBlZThlYjMzMjgiIG9yaWdpbj0iZGVmYXVsdFZhbHVlIj48ZWxlbWVudCB1aWQ9ImEyOTBmMTJiLWI3MTktNDJhZC1hMTMxLTU3OTdkYWQ3NWU5NCIgdmFsdWU9IiIgeG1sbnM9Imh0dHA6Ly93d3cuYm9sZG9uamFtZXMuY29tLzIwMDgvMDEvc2llL2ludGVybmFsL2xhYmVsIiAvPjwvc2lzbD48VXNlck5hbWU+Q09SUFxVU1BINDcyMzgwPC9Vc2VyTmFtZT48RGF0ZVRpbWU+Ni8yLzIwMjEgNToxNTowNCBQTTwvRGF0ZVRpbWU+PExhYmVsU3RyaW5nPkludGVybmFsPC9MYWJlbFN0cmluZz48L2l0ZW0+PC9sYWJlbEhpc3Rvcnk+</Value>
</WrappedLabelHistory>
</file>

<file path=customXml/itemProps1.xml><?xml version="1.0" encoding="utf-8"?>
<ds:datastoreItem xmlns:ds="http://schemas.openxmlformats.org/officeDocument/2006/customXml" ds:itemID="{6EAC7062-6C33-4C17-8237-FDF8F2C2E2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341658-91B6-45F3-A8E1-32F084E3CF0F}">
  <ds:schemaRefs>
    <ds:schemaRef ds:uri="http://schemas.microsoft.com/office/infopath/2007/PartnerControls"/>
    <ds:schemaRef ds:uri="http://purl.org/dc/elements/1.1/"/>
    <ds:schemaRef ds:uri="acfea37b-002c-4904-9a32-45043fb3a625"/>
    <ds:schemaRef ds:uri="http://schemas.microsoft.com/office/2006/metadata/properties"/>
    <ds:schemaRef ds:uri="http://purl.org/dc/terms/"/>
    <ds:schemaRef ds:uri="http://schemas.microsoft.com/sharepoint/v4"/>
    <ds:schemaRef ds:uri="http://schemas.openxmlformats.org/package/2006/metadata/core-properties"/>
    <ds:schemaRef ds:uri="http://schemas.microsoft.com/office/2006/documentManagement/types"/>
    <ds:schemaRef ds:uri="27c68101-d215-4ee8-ab3a-ac26bdf25b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004DE77-2711-4206-84E8-C43643A7C1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c68101-d215-4ee8-ab3a-ac26bdf25bd2"/>
    <ds:schemaRef ds:uri="acfea37b-002c-4904-9a32-45043fb3a625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DE585BC-7392-4550-87C7-81F7F127330F}">
  <ds:schemaRefs>
    <ds:schemaRef ds:uri="http://www.w3.org/2001/XMLSchema"/>
    <ds:schemaRef ds:uri="http://www.boldonjames.com/2008/01/sie/internal/label"/>
  </ds:schemaRefs>
</ds:datastoreItem>
</file>

<file path=customXml/itemProps5.xml><?xml version="1.0" encoding="utf-8"?>
<ds:datastoreItem xmlns:ds="http://schemas.openxmlformats.org/officeDocument/2006/customXml" ds:itemID="{06B6039C-9BEB-4A98-A220-EC6DC886CB7D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Internal Confidential Review Draft_IPB_CP2-3_sd_05-25-21</Template>
  <TotalTime>31832</TotalTime>
  <Words>809</Words>
  <Application>Microsoft Office PowerPoint</Application>
  <PresentationFormat>On-screen Show (4:3)</PresentationFormat>
  <Paragraphs>210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Mangal</vt:lpstr>
      <vt:lpstr>Myriad Pro Light</vt:lpstr>
      <vt:lpstr>Times New Roman</vt:lpstr>
      <vt:lpstr>Main Slide Format-- Left Title</vt:lpstr>
      <vt:lpstr>Main Slide-- Right Header</vt:lpstr>
      <vt:lpstr>2022 draft Business Plan </vt:lpstr>
      <vt:lpstr>Draft 2022 business plan </vt:lpstr>
      <vt:lpstr>Draft 2022 business plan </vt:lpstr>
      <vt:lpstr>Draft 2022 business plan </vt:lpstr>
      <vt:lpstr>Draft 2022 business plan </vt:lpstr>
      <vt:lpstr>Draft 2022 business plan </vt:lpstr>
      <vt:lpstr>Draft 2022 business plan </vt:lpstr>
      <vt:lpstr>Draft 2022 business plan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package 2-3 Commercial dispute</dc:title>
  <dc:creator>Humphreys, Peter</dc:creator>
  <cp:keywords>Internal | EPNW-OLMK</cp:keywords>
  <cp:lastModifiedBy>White, Melissa</cp:lastModifiedBy>
  <cp:revision>142</cp:revision>
  <cp:lastPrinted>2022-03-08T15:42:43Z</cp:lastPrinted>
  <dcterms:created xsi:type="dcterms:W3CDTF">2021-06-02T17:09:50Z</dcterms:created>
  <dcterms:modified xsi:type="dcterms:W3CDTF">2022-03-08T20:30:22Z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0x010100BF71FB2E71409C42814B3E2E23DA65CE</vt:lpwstr>
  </property>
  <property fmtid="{D5CDD505-2E9C-101B-9397-08002B2CF9AE}" pid="3" name="_dlc_DocIdItemGuid">
    <vt:lpwstr>5ef62e5b-2691-4c8b-8469-36061b16e9db</vt:lpwstr>
  </property>
  <property fmtid="{D5CDD505-2E9C-101B-9397-08002B2CF9AE}" pid="4" name="docIndexRef">
    <vt:lpwstr>0c7d0cbc-781e-44ab-9b65-cc80bba27fbd</vt:lpwstr>
  </property>
  <property fmtid="{D5CDD505-2E9C-101B-9397-08002B2CF9AE}" pid="5" name="bjClsUserRVM">
    <vt:lpwstr>[]</vt:lpwstr>
  </property>
  <property fmtid="{D5CDD505-2E9C-101B-9397-08002B2CF9AE}" pid="6" name="bjSaver">
    <vt:lpwstr>COHe99mQIrQcVYBT+OMtbLjZYa8Wqszh</vt:lpwstr>
  </property>
  <property fmtid="{D5CDD505-2E9C-101B-9397-08002B2CF9AE}" pid="7" name="bjDocumentLabelXML">
    <vt:lpwstr>&lt;?xml version="1.0" encoding="us-ascii"?&gt;&lt;sisl xmlns:xsi="http://www.w3.org/2001/XMLSchema-instance" xmlns:xsd="http://www.w3.org/2001/XMLSchema" sislVersion="0" policy="f2020d7d-77c8-4294-a427-590ee8eb3328" origin="defaultValue" xmlns="http://www.boldonj</vt:lpwstr>
  </property>
  <property fmtid="{D5CDD505-2E9C-101B-9397-08002B2CF9AE}" pid="8" name="bjDocumentLabelXML-0">
    <vt:lpwstr>ames.com/2008/01/sie/internal/label"&gt;&lt;element uid="a290f12b-b719-42ad-a131-5797dad75e94" value="" /&gt;&lt;/sisl&gt;</vt:lpwstr>
  </property>
  <property fmtid="{D5CDD505-2E9C-101B-9397-08002B2CF9AE}" pid="9" name="bjDocumentSecurityLabel">
    <vt:lpwstr>Internal</vt:lpwstr>
  </property>
  <property fmtid="{D5CDD505-2E9C-101B-9397-08002B2CF9AE}" pid="10" name="wsp-metadata">
    <vt:lpwstr>Internal | EPNW-OLMK</vt:lpwstr>
  </property>
  <property fmtid="{D5CDD505-2E9C-101B-9397-08002B2CF9AE}" pid="11" name="bjLabelHistoryID">
    <vt:lpwstr>{06B6039C-9BEB-4A98-A220-EC6DC886CB7D}</vt:lpwstr>
  </property>
</Properties>
</file>