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85" r:id="rId19"/>
    <p:sldId id="286" r:id="rId20"/>
    <p:sldId id="287" r:id="rId21"/>
    <p:sldId id="288" r:id="rId22"/>
    <p:sldId id="289" r:id="rId23"/>
    <p:sldId id="290" r:id="rId24"/>
    <p:sldId id="292" r:id="rId25"/>
    <p:sldId id="293" r:id="rId26"/>
    <p:sldId id="295" r:id="rId27"/>
    <p:sldId id="296" r:id="rId28"/>
    <p:sldId id="298" r:id="rId29"/>
    <p:sldId id="284" r:id="rId30"/>
    <p:sldId id="283" r:id="rId31"/>
    <p:sldId id="277" r:id="rId32"/>
    <p:sldId id="278" r:id="rId33"/>
    <p:sldId id="279" r:id="rId34"/>
    <p:sldId id="280" r:id="rId35"/>
    <p:sldId id="281" r:id="rId36"/>
    <p:sldId id="282" r:id="rId37"/>
    <p:sldId id="274" r:id="rId38"/>
    <p:sldId id="275" r:id="rId39"/>
    <p:sldId id="276"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42C"/>
    <a:srgbClr val="000000"/>
    <a:srgbClr val="297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468" autoAdjust="0"/>
  </p:normalViewPr>
  <p:slideViewPr>
    <p:cSldViewPr snapToGrid="0">
      <p:cViewPr varScale="1">
        <p:scale>
          <a:sx n="68" d="100"/>
          <a:sy n="68" d="100"/>
        </p:scale>
        <p:origin x="2826" y="60"/>
      </p:cViewPr>
      <p:guideLst/>
    </p:cSldViewPr>
  </p:slideViewPr>
  <p:notesTextViewPr>
    <p:cViewPr>
      <p:scale>
        <a:sx n="1" d="1"/>
        <a:sy n="1" d="1"/>
      </p:scale>
      <p:origin x="0" y="0"/>
    </p:cViewPr>
  </p:notesTextViewPr>
  <p:notesViewPr>
    <p:cSldViewPr snapToGrid="0">
      <p:cViewPr varScale="1">
        <p:scale>
          <a:sx n="64" d="100"/>
          <a:sy n="64" d="100"/>
        </p:scale>
        <p:origin x="32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6A45EC-C520-496A-BD16-5A9242BF5993}" type="datetimeFigureOut">
              <a:rPr lang="en-US" smtClean="0"/>
              <a:t>3/26/2019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6680FD-6806-4030-AC89-477E5423E168}" type="slidenum">
              <a:rPr lang="en-US" smtClean="0"/>
              <a:t>‹#›</a:t>
            </a:fld>
            <a:endParaRPr lang="en-US"/>
          </a:p>
        </p:txBody>
      </p:sp>
    </p:spTree>
    <p:extLst>
      <p:ext uri="{BB962C8B-B14F-4D97-AF65-F5344CB8AC3E}">
        <p14:creationId xmlns:p14="http://schemas.microsoft.com/office/powerpoint/2010/main" val="303331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a:t>
            </a:fld>
            <a:endParaRPr lang="en-US"/>
          </a:p>
        </p:txBody>
      </p:sp>
    </p:spTree>
    <p:extLst>
      <p:ext uri="{BB962C8B-B14F-4D97-AF65-F5344CB8AC3E}">
        <p14:creationId xmlns:p14="http://schemas.microsoft.com/office/powerpoint/2010/main" val="360275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10</a:t>
            </a:fld>
            <a:endParaRPr lang="en-US"/>
          </a:p>
        </p:txBody>
      </p:sp>
    </p:spTree>
    <p:extLst>
      <p:ext uri="{BB962C8B-B14F-4D97-AF65-F5344CB8AC3E}">
        <p14:creationId xmlns:p14="http://schemas.microsoft.com/office/powerpoint/2010/main" val="388963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76680FD-6806-4030-AC89-477E5423E168}" type="slidenum">
              <a:rPr lang="en-US" smtClean="0"/>
              <a:t>11</a:t>
            </a:fld>
            <a:endParaRPr lang="en-US"/>
          </a:p>
        </p:txBody>
      </p:sp>
    </p:spTree>
    <p:extLst>
      <p:ext uri="{BB962C8B-B14F-4D97-AF65-F5344CB8AC3E}">
        <p14:creationId xmlns:p14="http://schemas.microsoft.com/office/powerpoint/2010/main" val="109060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12</a:t>
            </a:fld>
            <a:endParaRPr lang="en-US"/>
          </a:p>
        </p:txBody>
      </p:sp>
    </p:spTree>
    <p:extLst>
      <p:ext uri="{BB962C8B-B14F-4D97-AF65-F5344CB8AC3E}">
        <p14:creationId xmlns:p14="http://schemas.microsoft.com/office/powerpoint/2010/main" val="268210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13</a:t>
            </a:fld>
            <a:endParaRPr lang="en-US"/>
          </a:p>
        </p:txBody>
      </p:sp>
    </p:spTree>
    <p:extLst>
      <p:ext uri="{BB962C8B-B14F-4D97-AF65-F5344CB8AC3E}">
        <p14:creationId xmlns:p14="http://schemas.microsoft.com/office/powerpoint/2010/main" val="5108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14</a:t>
            </a:fld>
            <a:endParaRPr lang="en-US"/>
          </a:p>
        </p:txBody>
      </p:sp>
    </p:spTree>
    <p:extLst>
      <p:ext uri="{BB962C8B-B14F-4D97-AF65-F5344CB8AC3E}">
        <p14:creationId xmlns:p14="http://schemas.microsoft.com/office/powerpoint/2010/main" val="251503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15</a:t>
            </a:fld>
            <a:endParaRPr lang="en-US"/>
          </a:p>
        </p:txBody>
      </p:sp>
    </p:spTree>
    <p:extLst>
      <p:ext uri="{BB962C8B-B14F-4D97-AF65-F5344CB8AC3E}">
        <p14:creationId xmlns:p14="http://schemas.microsoft.com/office/powerpoint/2010/main" val="130027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16</a:t>
            </a:fld>
            <a:endParaRPr lang="en-US"/>
          </a:p>
        </p:txBody>
      </p:sp>
    </p:spTree>
    <p:extLst>
      <p:ext uri="{BB962C8B-B14F-4D97-AF65-F5344CB8AC3E}">
        <p14:creationId xmlns:p14="http://schemas.microsoft.com/office/powerpoint/2010/main" val="86500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76680FD-6806-4030-AC89-477E5423E168}" type="slidenum">
              <a:rPr lang="en-US" smtClean="0"/>
              <a:t>17</a:t>
            </a:fld>
            <a:endParaRPr lang="en-US"/>
          </a:p>
        </p:txBody>
      </p:sp>
    </p:spTree>
    <p:extLst>
      <p:ext uri="{BB962C8B-B14F-4D97-AF65-F5344CB8AC3E}">
        <p14:creationId xmlns:p14="http://schemas.microsoft.com/office/powerpoint/2010/main" val="80363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6680FD-6806-4030-AC89-477E5423E168}" type="slidenum">
              <a:rPr lang="en-US" smtClean="0"/>
              <a:t>18</a:t>
            </a:fld>
            <a:endParaRPr lang="en-US"/>
          </a:p>
        </p:txBody>
      </p:sp>
    </p:spTree>
    <p:extLst>
      <p:ext uri="{BB962C8B-B14F-4D97-AF65-F5344CB8AC3E}">
        <p14:creationId xmlns:p14="http://schemas.microsoft.com/office/powerpoint/2010/main" val="287166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19</a:t>
            </a:fld>
            <a:endParaRPr lang="en-US"/>
          </a:p>
        </p:txBody>
      </p:sp>
    </p:spTree>
    <p:extLst>
      <p:ext uri="{BB962C8B-B14F-4D97-AF65-F5344CB8AC3E}">
        <p14:creationId xmlns:p14="http://schemas.microsoft.com/office/powerpoint/2010/main" val="98898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2</a:t>
            </a:fld>
            <a:endParaRPr lang="en-US"/>
          </a:p>
        </p:txBody>
      </p:sp>
    </p:spTree>
    <p:extLst>
      <p:ext uri="{BB962C8B-B14F-4D97-AF65-F5344CB8AC3E}">
        <p14:creationId xmlns:p14="http://schemas.microsoft.com/office/powerpoint/2010/main" val="3934196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20</a:t>
            </a:fld>
            <a:endParaRPr lang="en-US"/>
          </a:p>
        </p:txBody>
      </p:sp>
    </p:spTree>
    <p:extLst>
      <p:ext uri="{BB962C8B-B14F-4D97-AF65-F5344CB8AC3E}">
        <p14:creationId xmlns:p14="http://schemas.microsoft.com/office/powerpoint/2010/main" val="362003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21</a:t>
            </a:fld>
            <a:endParaRPr lang="en-US"/>
          </a:p>
        </p:txBody>
      </p:sp>
    </p:spTree>
    <p:extLst>
      <p:ext uri="{BB962C8B-B14F-4D97-AF65-F5344CB8AC3E}">
        <p14:creationId xmlns:p14="http://schemas.microsoft.com/office/powerpoint/2010/main" val="386261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22</a:t>
            </a:fld>
            <a:endParaRPr lang="en-US"/>
          </a:p>
        </p:txBody>
      </p:sp>
    </p:spTree>
    <p:extLst>
      <p:ext uri="{BB962C8B-B14F-4D97-AF65-F5344CB8AC3E}">
        <p14:creationId xmlns:p14="http://schemas.microsoft.com/office/powerpoint/2010/main" val="304588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spcAft>
                <a:spcPts val="600"/>
              </a:spcAft>
            </a:pPr>
            <a:endParaRPr lang="en-US" sz="1400" dirty="0"/>
          </a:p>
        </p:txBody>
      </p:sp>
      <p:sp>
        <p:nvSpPr>
          <p:cNvPr id="4" name="Slide Number Placeholder 3"/>
          <p:cNvSpPr>
            <a:spLocks noGrp="1"/>
          </p:cNvSpPr>
          <p:nvPr>
            <p:ph type="sldNum" sz="quarter" idx="5"/>
          </p:nvPr>
        </p:nvSpPr>
        <p:spPr/>
        <p:txBody>
          <a:bodyPr/>
          <a:lstStyle/>
          <a:p>
            <a:fld id="{776680FD-6806-4030-AC89-477E5423E168}" type="slidenum">
              <a:rPr lang="en-US" smtClean="0"/>
              <a:t>23</a:t>
            </a:fld>
            <a:endParaRPr lang="en-US"/>
          </a:p>
        </p:txBody>
      </p:sp>
    </p:spTree>
    <p:extLst>
      <p:ext uri="{BB962C8B-B14F-4D97-AF65-F5344CB8AC3E}">
        <p14:creationId xmlns:p14="http://schemas.microsoft.com/office/powerpoint/2010/main" val="2978883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24</a:t>
            </a:fld>
            <a:endParaRPr lang="en-US"/>
          </a:p>
        </p:txBody>
      </p:sp>
    </p:spTree>
    <p:extLst>
      <p:ext uri="{BB962C8B-B14F-4D97-AF65-F5344CB8AC3E}">
        <p14:creationId xmlns:p14="http://schemas.microsoft.com/office/powerpoint/2010/main" val="242022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25</a:t>
            </a:fld>
            <a:endParaRPr lang="en-US"/>
          </a:p>
        </p:txBody>
      </p:sp>
    </p:spTree>
    <p:extLst>
      <p:ext uri="{BB962C8B-B14F-4D97-AF65-F5344CB8AC3E}">
        <p14:creationId xmlns:p14="http://schemas.microsoft.com/office/powerpoint/2010/main" val="127624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26</a:t>
            </a:fld>
            <a:endParaRPr lang="en-US"/>
          </a:p>
        </p:txBody>
      </p:sp>
    </p:spTree>
    <p:extLst>
      <p:ext uri="{BB962C8B-B14F-4D97-AF65-F5344CB8AC3E}">
        <p14:creationId xmlns:p14="http://schemas.microsoft.com/office/powerpoint/2010/main" val="81240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27</a:t>
            </a:fld>
            <a:endParaRPr lang="en-US"/>
          </a:p>
        </p:txBody>
      </p:sp>
    </p:spTree>
    <p:extLst>
      <p:ext uri="{BB962C8B-B14F-4D97-AF65-F5344CB8AC3E}">
        <p14:creationId xmlns:p14="http://schemas.microsoft.com/office/powerpoint/2010/main" val="1461878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76680FD-6806-4030-AC89-477E5423E168}" type="slidenum">
              <a:rPr lang="en-US" smtClean="0"/>
              <a:t>28</a:t>
            </a:fld>
            <a:endParaRPr lang="en-US"/>
          </a:p>
        </p:txBody>
      </p:sp>
    </p:spTree>
    <p:extLst>
      <p:ext uri="{BB962C8B-B14F-4D97-AF65-F5344CB8AC3E}">
        <p14:creationId xmlns:p14="http://schemas.microsoft.com/office/powerpoint/2010/main" val="2817599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29</a:t>
            </a:fld>
            <a:endParaRPr lang="en-US"/>
          </a:p>
        </p:txBody>
      </p:sp>
    </p:spTree>
    <p:extLst>
      <p:ext uri="{BB962C8B-B14F-4D97-AF65-F5344CB8AC3E}">
        <p14:creationId xmlns:p14="http://schemas.microsoft.com/office/powerpoint/2010/main" val="15524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a:t>
            </a:fld>
            <a:endParaRPr lang="en-US"/>
          </a:p>
        </p:txBody>
      </p:sp>
    </p:spTree>
    <p:extLst>
      <p:ext uri="{BB962C8B-B14F-4D97-AF65-F5344CB8AC3E}">
        <p14:creationId xmlns:p14="http://schemas.microsoft.com/office/powerpoint/2010/main" val="3250544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30</a:t>
            </a:fld>
            <a:endParaRPr lang="en-US"/>
          </a:p>
        </p:txBody>
      </p:sp>
    </p:spTree>
    <p:extLst>
      <p:ext uri="{BB962C8B-B14F-4D97-AF65-F5344CB8AC3E}">
        <p14:creationId xmlns:p14="http://schemas.microsoft.com/office/powerpoint/2010/main" val="29005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31</a:t>
            </a:fld>
            <a:endParaRPr lang="en-US"/>
          </a:p>
        </p:txBody>
      </p:sp>
    </p:spTree>
    <p:extLst>
      <p:ext uri="{BB962C8B-B14F-4D97-AF65-F5344CB8AC3E}">
        <p14:creationId xmlns:p14="http://schemas.microsoft.com/office/powerpoint/2010/main" val="14779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32</a:t>
            </a:fld>
            <a:endParaRPr lang="en-US"/>
          </a:p>
        </p:txBody>
      </p:sp>
    </p:spTree>
    <p:extLst>
      <p:ext uri="{BB962C8B-B14F-4D97-AF65-F5344CB8AC3E}">
        <p14:creationId xmlns:p14="http://schemas.microsoft.com/office/powerpoint/2010/main" val="346798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33</a:t>
            </a:fld>
            <a:endParaRPr lang="en-US"/>
          </a:p>
        </p:txBody>
      </p:sp>
    </p:spTree>
    <p:extLst>
      <p:ext uri="{BB962C8B-B14F-4D97-AF65-F5344CB8AC3E}">
        <p14:creationId xmlns:p14="http://schemas.microsoft.com/office/powerpoint/2010/main" val="2799059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34</a:t>
            </a:fld>
            <a:endParaRPr lang="en-US"/>
          </a:p>
        </p:txBody>
      </p:sp>
    </p:spTree>
    <p:extLst>
      <p:ext uri="{BB962C8B-B14F-4D97-AF65-F5344CB8AC3E}">
        <p14:creationId xmlns:p14="http://schemas.microsoft.com/office/powerpoint/2010/main" val="1544463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35</a:t>
            </a:fld>
            <a:endParaRPr lang="en-US"/>
          </a:p>
        </p:txBody>
      </p:sp>
    </p:spTree>
    <p:extLst>
      <p:ext uri="{BB962C8B-B14F-4D97-AF65-F5344CB8AC3E}">
        <p14:creationId xmlns:p14="http://schemas.microsoft.com/office/powerpoint/2010/main" val="4075270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36</a:t>
            </a:fld>
            <a:endParaRPr lang="en-US"/>
          </a:p>
        </p:txBody>
      </p:sp>
    </p:spTree>
    <p:extLst>
      <p:ext uri="{BB962C8B-B14F-4D97-AF65-F5344CB8AC3E}">
        <p14:creationId xmlns:p14="http://schemas.microsoft.com/office/powerpoint/2010/main" val="3895436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37</a:t>
            </a:fld>
            <a:endParaRPr lang="en-US"/>
          </a:p>
        </p:txBody>
      </p:sp>
    </p:spTree>
    <p:extLst>
      <p:ext uri="{BB962C8B-B14F-4D97-AF65-F5344CB8AC3E}">
        <p14:creationId xmlns:p14="http://schemas.microsoft.com/office/powerpoint/2010/main" val="2919704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38</a:t>
            </a:fld>
            <a:endParaRPr lang="en-US"/>
          </a:p>
        </p:txBody>
      </p:sp>
    </p:spTree>
    <p:extLst>
      <p:ext uri="{BB962C8B-B14F-4D97-AF65-F5344CB8AC3E}">
        <p14:creationId xmlns:p14="http://schemas.microsoft.com/office/powerpoint/2010/main" val="3630122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39</a:t>
            </a:fld>
            <a:endParaRPr lang="en-US"/>
          </a:p>
        </p:txBody>
      </p:sp>
    </p:spTree>
    <p:extLst>
      <p:ext uri="{BB962C8B-B14F-4D97-AF65-F5344CB8AC3E}">
        <p14:creationId xmlns:p14="http://schemas.microsoft.com/office/powerpoint/2010/main" val="144941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4</a:t>
            </a:fld>
            <a:endParaRPr lang="en-US"/>
          </a:p>
        </p:txBody>
      </p:sp>
    </p:spTree>
    <p:extLst>
      <p:ext uri="{BB962C8B-B14F-4D97-AF65-F5344CB8AC3E}">
        <p14:creationId xmlns:p14="http://schemas.microsoft.com/office/powerpoint/2010/main" val="31648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6680FD-6806-4030-AC89-477E5423E168}" type="slidenum">
              <a:rPr lang="en-US" smtClean="0"/>
              <a:t>5</a:t>
            </a:fld>
            <a:endParaRPr lang="en-US"/>
          </a:p>
        </p:txBody>
      </p:sp>
    </p:spTree>
    <p:extLst>
      <p:ext uri="{BB962C8B-B14F-4D97-AF65-F5344CB8AC3E}">
        <p14:creationId xmlns:p14="http://schemas.microsoft.com/office/powerpoint/2010/main" val="51943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6</a:t>
            </a:fld>
            <a:endParaRPr lang="en-US"/>
          </a:p>
        </p:txBody>
      </p:sp>
    </p:spTree>
    <p:extLst>
      <p:ext uri="{BB962C8B-B14F-4D97-AF65-F5344CB8AC3E}">
        <p14:creationId xmlns:p14="http://schemas.microsoft.com/office/powerpoint/2010/main" val="37605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p:txBody>
      </p:sp>
      <p:sp>
        <p:nvSpPr>
          <p:cNvPr id="4" name="Slide Number Placeholder 3"/>
          <p:cNvSpPr>
            <a:spLocks noGrp="1"/>
          </p:cNvSpPr>
          <p:nvPr>
            <p:ph type="sldNum" sz="quarter" idx="10"/>
          </p:nvPr>
        </p:nvSpPr>
        <p:spPr/>
        <p:txBody>
          <a:bodyPr/>
          <a:lstStyle/>
          <a:p>
            <a:fld id="{776680FD-6806-4030-AC89-477E5423E168}" type="slidenum">
              <a:rPr lang="en-US" smtClean="0"/>
              <a:t>7</a:t>
            </a:fld>
            <a:endParaRPr lang="en-US"/>
          </a:p>
        </p:txBody>
      </p:sp>
    </p:spTree>
    <p:extLst>
      <p:ext uri="{BB962C8B-B14F-4D97-AF65-F5344CB8AC3E}">
        <p14:creationId xmlns:p14="http://schemas.microsoft.com/office/powerpoint/2010/main" val="77028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8</a:t>
            </a:fld>
            <a:endParaRPr lang="en-US"/>
          </a:p>
        </p:txBody>
      </p:sp>
    </p:spTree>
    <p:extLst>
      <p:ext uri="{BB962C8B-B14F-4D97-AF65-F5344CB8AC3E}">
        <p14:creationId xmlns:p14="http://schemas.microsoft.com/office/powerpoint/2010/main" val="24656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680FD-6806-4030-AC89-477E5423E168}" type="slidenum">
              <a:rPr lang="en-US" smtClean="0"/>
              <a:t>9</a:t>
            </a:fld>
            <a:endParaRPr lang="en-US"/>
          </a:p>
        </p:txBody>
      </p:sp>
    </p:spTree>
    <p:extLst>
      <p:ext uri="{BB962C8B-B14F-4D97-AF65-F5344CB8AC3E}">
        <p14:creationId xmlns:p14="http://schemas.microsoft.com/office/powerpoint/2010/main" val="67391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80B3B8-F4BC-43B9-B322-3FD66FC10894}"/>
              </a:ext>
            </a:extLst>
          </p:cNvPr>
          <p:cNvSpPr/>
          <p:nvPr userDrawn="1"/>
        </p:nvSpPr>
        <p:spPr>
          <a:xfrm>
            <a:off x="0" y="603340"/>
            <a:ext cx="9144000" cy="2407105"/>
          </a:xfrm>
          <a:prstGeom prst="rect">
            <a:avLst/>
          </a:prstGeom>
          <a:solidFill>
            <a:srgbClr val="D4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762000" y="3887740"/>
            <a:ext cx="8229600" cy="1371600"/>
          </a:xfrm>
        </p:spPr>
        <p:txBody>
          <a:bodyPr>
            <a:noAutofit/>
          </a:bodyPr>
          <a:lstStyle>
            <a:lvl1pPr marL="0" indent="0">
              <a:buNone/>
              <a:defRPr>
                <a:solidFill>
                  <a:schemeClr val="bg1">
                    <a:lumMod val="50000"/>
                  </a:schemeClr>
                </a:solidFill>
              </a:defRPr>
            </a:lvl1pPr>
          </a:lstStyle>
          <a:p>
            <a:r>
              <a:rPr lang="en-US" sz="2000" b="1" dirty="0">
                <a:latin typeface="Arial Narrow" pitchFamily="34" charset="0"/>
                <a:cs typeface="Mangal" pitchFamily="18" charset="0"/>
              </a:rPr>
              <a:t>Name, Title</a:t>
            </a:r>
          </a:p>
          <a:p>
            <a:r>
              <a:rPr lang="en-US" sz="2000" b="1" dirty="0">
                <a:latin typeface="Arial Narrow" pitchFamily="34" charset="0"/>
                <a:cs typeface="Mangal" pitchFamily="18" charset="0"/>
              </a:rPr>
              <a:t>Event Name</a:t>
            </a:r>
          </a:p>
          <a:p>
            <a:r>
              <a:rPr lang="en-US" sz="2000" b="1" dirty="0">
                <a:latin typeface="Arial Narrow" pitchFamily="34" charset="0"/>
                <a:cs typeface="Mangal" pitchFamily="18" charset="0"/>
              </a:rPr>
              <a:t>Day, Month Date, Year</a:t>
            </a:r>
            <a:br>
              <a:rPr lang="en-US" sz="2000" b="1" dirty="0">
                <a:latin typeface="Arial Narrow" pitchFamily="34" charset="0"/>
                <a:cs typeface="Mangal" pitchFamily="18" charset="0"/>
              </a:rPr>
            </a:br>
            <a:r>
              <a:rPr lang="en-US" sz="2000" b="1" dirty="0">
                <a:latin typeface="Arial Narrow" pitchFamily="34" charset="0"/>
                <a:cs typeface="Mangal" pitchFamily="18" charset="0"/>
              </a:rPr>
              <a:t>Location</a:t>
            </a:r>
          </a:p>
          <a:p>
            <a:endParaRPr lang="en-US" sz="2000" dirty="0">
              <a:latin typeface="Arial Narrow" pitchFamily="34" charset="0"/>
            </a:endParaRPr>
          </a:p>
        </p:txBody>
      </p:sp>
      <p:sp>
        <p:nvSpPr>
          <p:cNvPr id="7" name="Rectangle 6">
            <a:extLst>
              <a:ext uri="{FF2B5EF4-FFF2-40B4-BE49-F238E27FC236}">
                <a16:creationId xmlns:a16="http://schemas.microsoft.com/office/drawing/2014/main" id="{D2E1037E-4466-44ED-B88D-4A8F41F118A6}"/>
              </a:ext>
            </a:extLst>
          </p:cNvPr>
          <p:cNvSpPr/>
          <p:nvPr userDrawn="1"/>
        </p:nvSpPr>
        <p:spPr>
          <a:xfrm>
            <a:off x="0" y="-3511"/>
            <a:ext cx="9144000" cy="617805"/>
          </a:xfrm>
          <a:prstGeom prst="rect">
            <a:avLst/>
          </a:prstGeom>
          <a:solidFill>
            <a:srgbClr val="23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1056602-97E8-4490-AE4D-93F9E493EFD2}"/>
              </a:ext>
            </a:extLst>
          </p:cNvPr>
          <p:cNvSpPr/>
          <p:nvPr userDrawn="1"/>
        </p:nvSpPr>
        <p:spPr>
          <a:xfrm>
            <a:off x="0" y="3021399"/>
            <a:ext cx="9144000" cy="617805"/>
          </a:xfrm>
          <a:prstGeom prst="rect">
            <a:avLst/>
          </a:prstGeom>
          <a:solidFill>
            <a:srgbClr val="23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a:extLst>
              <a:ext uri="{FF2B5EF4-FFF2-40B4-BE49-F238E27FC236}">
                <a16:creationId xmlns:a16="http://schemas.microsoft.com/office/drawing/2014/main" id="{71DF4A2D-10C3-4CD5-AC44-5363E6563801}"/>
              </a:ext>
            </a:extLst>
          </p:cNvPr>
          <p:cNvSpPr txBox="1">
            <a:spLocks/>
          </p:cNvSpPr>
          <p:nvPr userDrawn="1"/>
        </p:nvSpPr>
        <p:spPr>
          <a:xfrm>
            <a:off x="638037" y="1373140"/>
            <a:ext cx="8505963" cy="795929"/>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900" b="1" kern="1200" cap="all" baseline="0">
                <a:solidFill>
                  <a:srgbClr val="FCD41B"/>
                </a:solidFill>
                <a:effectLst/>
                <a:latin typeface="Arial Narrow" pitchFamily="34" charset="0"/>
                <a:ea typeface="+mj-ea"/>
                <a:cs typeface="+mj-cs"/>
              </a:defRPr>
            </a:lvl1pPr>
          </a:lstStyle>
          <a:p>
            <a:endParaRPr lang="en-US" sz="4050" dirty="0">
              <a:solidFill>
                <a:srgbClr val="23417F"/>
              </a:solidFill>
            </a:endParaRPr>
          </a:p>
        </p:txBody>
      </p:sp>
      <p:sp>
        <p:nvSpPr>
          <p:cNvPr id="6" name="Title 5">
            <a:extLst>
              <a:ext uri="{FF2B5EF4-FFF2-40B4-BE49-F238E27FC236}">
                <a16:creationId xmlns:a16="http://schemas.microsoft.com/office/drawing/2014/main" id="{2ADAE7F3-0C00-4DB1-B06E-336176F4560A}"/>
              </a:ext>
            </a:extLst>
          </p:cNvPr>
          <p:cNvSpPr>
            <a:spLocks noGrp="1"/>
          </p:cNvSpPr>
          <p:nvPr>
            <p:ph type="title"/>
          </p:nvPr>
        </p:nvSpPr>
        <p:spPr>
          <a:xfrm>
            <a:off x="533400" y="1363931"/>
            <a:ext cx="7886700" cy="1325563"/>
          </a:xfrm>
          <a:prstGeom prst="rect">
            <a:avLst/>
          </a:prstGeom>
        </p:spPr>
        <p:txBody>
          <a:bodyPr/>
          <a:lstStyle>
            <a:lvl1pPr>
              <a:defRPr sz="4000">
                <a:solidFill>
                  <a:srgbClr val="23417F"/>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2B306449-4A48-4CCD-834D-A7948D55BD1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196360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wo Content Slide Double Title/Body Title">
    <p:spTree>
      <p:nvGrpSpPr>
        <p:cNvPr id="1" name=""/>
        <p:cNvGrpSpPr/>
        <p:nvPr/>
      </p:nvGrpSpPr>
      <p:grpSpPr>
        <a:xfrm>
          <a:off x="0" y="0"/>
          <a:ext cx="0" cy="0"/>
          <a:chOff x="0" y="0"/>
          <a:chExt cx="0" cy="0"/>
        </a:xfrm>
      </p:grpSpPr>
      <p:cxnSp>
        <p:nvCxnSpPr>
          <p:cNvPr id="8" name="Straight Connector 7"/>
          <p:cNvCxnSpPr/>
          <p:nvPr userDrawn="1"/>
        </p:nvCxnSpPr>
        <p:spPr>
          <a:xfrm>
            <a:off x="457200" y="10668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2"/>
          </p:nvPr>
        </p:nvSpPr>
        <p:spPr>
          <a:xfrm>
            <a:off x="381000" y="1143000"/>
            <a:ext cx="403860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3"/>
          </p:nvPr>
        </p:nvSpPr>
        <p:spPr>
          <a:xfrm>
            <a:off x="381000" y="1828800"/>
            <a:ext cx="4038600" cy="4297363"/>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3"/>
          </p:nvPr>
        </p:nvSpPr>
        <p:spPr>
          <a:xfrm>
            <a:off x="4724400" y="1143000"/>
            <a:ext cx="403860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p:cNvSpPr>
            <a:spLocks noGrp="1"/>
          </p:cNvSpPr>
          <p:nvPr>
            <p:ph sz="quarter" idx="4"/>
          </p:nvPr>
        </p:nvSpPr>
        <p:spPr>
          <a:xfrm>
            <a:off x="4724400" y="1828800"/>
            <a:ext cx="4038600" cy="4297363"/>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67E502C9-D2DD-4205-B616-5560698511BC}"/>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C7F32821-DFA7-4BAD-9C01-974479524CA2}"/>
              </a:ext>
            </a:extLst>
          </p:cNvPr>
          <p:cNvSpPr>
            <a:spLocks noGrp="1"/>
          </p:cNvSpPr>
          <p:nvPr>
            <p:ph type="ftr" sz="quarter" idx="14"/>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225820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Credi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14FDA4-13B6-44F1-A16D-B179BBC7D80E}"/>
              </a:ext>
            </a:extLst>
          </p:cNvPr>
          <p:cNvSpPr/>
          <p:nvPr userDrawn="1"/>
        </p:nvSpPr>
        <p:spPr>
          <a:xfrm>
            <a:off x="0" y="4343399"/>
            <a:ext cx="9144000" cy="2498725"/>
          </a:xfrm>
          <a:prstGeom prst="rect">
            <a:avLst/>
          </a:prstGeom>
          <a:solidFill>
            <a:srgbClr val="23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3F4C3A5F-8526-4168-9AE3-8BAFAB80DBE7}"/>
              </a:ext>
            </a:extLst>
          </p:cNvPr>
          <p:cNvSpPr>
            <a:spLocks noGrp="1"/>
          </p:cNvSpPr>
          <p:nvPr>
            <p:ph idx="1"/>
          </p:nvPr>
        </p:nvSpPr>
        <p:spPr>
          <a:xfrm>
            <a:off x="342900" y="884237"/>
            <a:ext cx="8458200" cy="3840163"/>
          </a:xfrm>
        </p:spPr>
        <p:txBody>
          <a:bodyPr/>
          <a:lstStyle>
            <a:lvl1pPr marL="0" indent="0">
              <a:buNone/>
              <a:defRPr baseline="0">
                <a:solidFill>
                  <a:srgbClr val="23417F"/>
                </a:solidFill>
              </a:defRPr>
            </a:lvl1pPr>
          </a:lstStyle>
          <a:p>
            <a:pPr lvl="0"/>
            <a:r>
              <a:rPr lang="en-US">
                <a:solidFill>
                  <a:srgbClr val="FCD41B"/>
                </a:solidFill>
              </a:rPr>
              <a:t>Edit Master text styles</a:t>
            </a:r>
          </a:p>
          <a:p>
            <a:pPr lvl="1"/>
            <a:r>
              <a:rPr lang="en-US">
                <a:solidFill>
                  <a:srgbClr val="FCD41B"/>
                </a:solidFill>
              </a:rPr>
              <a:t>Second level</a:t>
            </a:r>
          </a:p>
          <a:p>
            <a:pPr lvl="2"/>
            <a:r>
              <a:rPr lang="en-US">
                <a:solidFill>
                  <a:srgbClr val="FCD41B"/>
                </a:solidFill>
              </a:rPr>
              <a:t>Third level</a:t>
            </a:r>
          </a:p>
        </p:txBody>
      </p:sp>
      <p:sp>
        <p:nvSpPr>
          <p:cNvPr id="14" name="Content Placeholder 2">
            <a:extLst>
              <a:ext uri="{FF2B5EF4-FFF2-40B4-BE49-F238E27FC236}">
                <a16:creationId xmlns:a16="http://schemas.microsoft.com/office/drawing/2014/main" id="{06A5E94C-D366-4574-B07F-94D4E7311971}"/>
              </a:ext>
            </a:extLst>
          </p:cNvPr>
          <p:cNvSpPr>
            <a:spLocks noGrp="1"/>
          </p:cNvSpPr>
          <p:nvPr>
            <p:ph idx="12" hasCustomPrompt="1"/>
          </p:nvPr>
        </p:nvSpPr>
        <p:spPr>
          <a:xfrm>
            <a:off x="381000" y="4876801"/>
            <a:ext cx="4038600" cy="1828800"/>
          </a:xfrm>
        </p:spPr>
        <p:txBody>
          <a:bodyPr/>
          <a:lstStyle>
            <a:lvl1pPr marL="0" indent="0">
              <a:buFont typeface="Arial" pitchFamily="34" charset="0"/>
              <a:buNone/>
              <a:defRPr sz="2400">
                <a:solidFill>
                  <a:schemeClr val="bg1"/>
                </a:solidFill>
              </a:defRPr>
            </a:lvl1pPr>
          </a:lstStyle>
          <a:p>
            <a:pPr marL="0" indent="0">
              <a:buFont typeface="Arial" pitchFamily="34" charset="0"/>
              <a:buNone/>
            </a:pPr>
            <a:r>
              <a:rPr lang="en-US" sz="2000" dirty="0">
                <a:solidFill>
                  <a:srgbClr val="0AAEFA"/>
                </a:solidFill>
              </a:rPr>
              <a:t>Headquarters</a:t>
            </a:r>
            <a:r>
              <a:rPr lang="en-US" sz="2000" b="0" dirty="0"/>
              <a:t/>
            </a:r>
            <a:br>
              <a:rPr lang="en-US" sz="2000" b="0" dirty="0"/>
            </a:br>
            <a:r>
              <a:rPr lang="en-US" sz="2000" b="0" dirty="0"/>
              <a:t>California High-Speed Rail Authority </a:t>
            </a:r>
            <a:br>
              <a:rPr lang="en-US" sz="2000" b="0" dirty="0"/>
            </a:br>
            <a:r>
              <a:rPr lang="en-US" sz="2000" b="0" dirty="0"/>
              <a:t>770 L Street, Suite 800</a:t>
            </a:r>
            <a:br>
              <a:rPr lang="en-US" sz="2000" b="0" dirty="0"/>
            </a:br>
            <a:r>
              <a:rPr lang="en-US" sz="2000" b="0" dirty="0"/>
              <a:t>Sacramento, CA 95814</a:t>
            </a:r>
            <a:br>
              <a:rPr lang="en-US" sz="2000" b="0" dirty="0"/>
            </a:br>
            <a:r>
              <a:rPr lang="en-US" sz="2000" b="0" i="1" dirty="0">
                <a:solidFill>
                  <a:srgbClr val="0AAEFA"/>
                </a:solidFill>
              </a:rPr>
              <a:t>www.hsr.ca.gov</a:t>
            </a:r>
          </a:p>
        </p:txBody>
      </p:sp>
      <p:sp>
        <p:nvSpPr>
          <p:cNvPr id="16" name="Content Placeholder 2">
            <a:extLst>
              <a:ext uri="{FF2B5EF4-FFF2-40B4-BE49-F238E27FC236}">
                <a16:creationId xmlns:a16="http://schemas.microsoft.com/office/drawing/2014/main" id="{6B8C4F03-D5C0-4140-9F5B-D76D9BFD7CC8}"/>
              </a:ext>
            </a:extLst>
          </p:cNvPr>
          <p:cNvSpPr>
            <a:spLocks noGrp="1"/>
          </p:cNvSpPr>
          <p:nvPr>
            <p:ph idx="13" hasCustomPrompt="1"/>
          </p:nvPr>
        </p:nvSpPr>
        <p:spPr>
          <a:xfrm>
            <a:off x="4720771" y="4876801"/>
            <a:ext cx="4118429" cy="1828800"/>
          </a:xfrm>
        </p:spPr>
        <p:txBody>
          <a:bodyPr/>
          <a:lstStyle>
            <a:lvl1pPr marL="0" indent="0">
              <a:buFont typeface="Arial" pitchFamily="34" charset="0"/>
              <a:buNone/>
              <a:defRPr sz="2400">
                <a:solidFill>
                  <a:schemeClr val="bg1"/>
                </a:solidFill>
              </a:defRPr>
            </a:lvl1pPr>
          </a:lstStyle>
          <a:p>
            <a:pPr marL="0" indent="0">
              <a:buFont typeface="Arial" pitchFamily="34" charset="0"/>
              <a:buNone/>
            </a:pPr>
            <a:r>
              <a:rPr lang="en-US" sz="2000" dirty="0">
                <a:solidFill>
                  <a:srgbClr val="0AAEFA"/>
                </a:solidFill>
              </a:rPr>
              <a:t>Central California Regional Office</a:t>
            </a:r>
            <a:r>
              <a:rPr lang="en-US" sz="2000" b="0" dirty="0"/>
              <a:t/>
            </a:r>
            <a:br>
              <a:rPr lang="en-US" sz="2000" b="0" dirty="0"/>
            </a:br>
            <a:r>
              <a:rPr lang="en-US" sz="2000" b="0" dirty="0"/>
              <a:t>California High-Speed Rail Authority</a:t>
            </a:r>
            <a:br>
              <a:rPr lang="en-US" sz="2000" b="0" dirty="0"/>
            </a:br>
            <a:r>
              <a:rPr lang="en-US" sz="2000" b="0" dirty="0"/>
              <a:t>2550 Mariposa Mall, Suite 3015</a:t>
            </a:r>
            <a:br>
              <a:rPr lang="en-US" sz="2000" b="0" dirty="0"/>
            </a:br>
            <a:r>
              <a:rPr lang="en-US" sz="2000" b="0" dirty="0"/>
              <a:t>Fresno, CA 93721</a:t>
            </a:r>
          </a:p>
        </p:txBody>
      </p:sp>
      <p:pic>
        <p:nvPicPr>
          <p:cNvPr id="17" name="Picture 16">
            <a:extLst>
              <a:ext uri="{FF2B5EF4-FFF2-40B4-BE49-F238E27FC236}">
                <a16:creationId xmlns:a16="http://schemas.microsoft.com/office/drawing/2014/main" id="{FBA58F54-88AB-43FE-BD26-32BCEC916E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1529550"/>
            <a:ext cx="2013752" cy="2013750"/>
          </a:xfrm>
          <a:prstGeom prst="rect">
            <a:avLst/>
          </a:prstGeom>
        </p:spPr>
      </p:pic>
      <p:sp>
        <p:nvSpPr>
          <p:cNvPr id="13" name="Rectangle 12">
            <a:extLst>
              <a:ext uri="{FF2B5EF4-FFF2-40B4-BE49-F238E27FC236}">
                <a16:creationId xmlns:a16="http://schemas.microsoft.com/office/drawing/2014/main" id="{69CF50D3-E31E-4DBB-B388-A5DF77140BC0}"/>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67E7FFA-E1DF-4631-90C5-0313D56D9523}"/>
              </a:ext>
            </a:extLst>
          </p:cNvPr>
          <p:cNvSpPr>
            <a:spLocks noGrp="1"/>
          </p:cNvSpPr>
          <p:nvPr>
            <p:ph type="body" sz="quarter" idx="14" hasCustomPrompt="1"/>
          </p:nvPr>
        </p:nvSpPr>
        <p:spPr>
          <a:xfrm>
            <a:off x="342900" y="77788"/>
            <a:ext cx="8458200" cy="760412"/>
          </a:xfrm>
        </p:spPr>
        <p:txBody>
          <a:bodyPr/>
          <a:lstStyle>
            <a:lvl1pPr marL="0" indent="0" algn="l">
              <a:buNone/>
              <a:defRPr>
                <a:solidFill>
                  <a:schemeClr val="bg1">
                    <a:lumMod val="50000"/>
                  </a:schemeClr>
                </a:solidFill>
              </a:defRPr>
            </a:lvl1pPr>
          </a:lstStyle>
          <a:p>
            <a:pPr algn="l"/>
            <a:r>
              <a:rPr lang="en-US" sz="2400" b="1" dirty="0">
                <a:latin typeface="Arial" panose="020B0604020202020204" pitchFamily="34" charset="0"/>
                <a:cs typeface="Arial" panose="020B0604020202020204" pitchFamily="34" charset="0"/>
              </a:rPr>
              <a:t>CALIFORNIA HIGH-SPEED RAIL AUTHORITY</a:t>
            </a:r>
            <a:r>
              <a:rPr lang="en-US" sz="3200" dirty="0"/>
              <a:t/>
            </a:r>
            <a:br>
              <a:rPr lang="en-US" sz="3200" dirty="0"/>
            </a:br>
            <a:r>
              <a:rPr lang="en-US" sz="1600" dirty="0">
                <a:latin typeface="Arial" panose="020B0604020202020204" pitchFamily="34" charset="0"/>
                <a:cs typeface="Arial" panose="020B0604020202020204" pitchFamily="34" charset="0"/>
              </a:rPr>
              <a:t>CONNECTING CALIFORNIA</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Tree>
    <p:extLst>
      <p:ext uri="{BB962C8B-B14F-4D97-AF65-F5344CB8AC3E}">
        <p14:creationId xmlns:p14="http://schemas.microsoft.com/office/powerpoint/2010/main" val="188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34772AD-6C78-41F2-BA6C-DE7E28B43261}" type="slidenum">
              <a:rPr lang="en-US" smtClean="0"/>
              <a:t>‹#›</a:t>
            </a:fld>
            <a:endParaRPr lang="en-US"/>
          </a:p>
        </p:txBody>
      </p:sp>
      <p:sp>
        <p:nvSpPr>
          <p:cNvPr id="7" name="Footer Placeholder 4">
            <a:extLst>
              <a:ext uri="{FF2B5EF4-FFF2-40B4-BE49-F238E27FC236}">
                <a16:creationId xmlns:a16="http://schemas.microsoft.com/office/drawing/2014/main" id="{AC849657-A49A-4091-8C16-774824AE800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369967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2. 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41731-C492-426D-83C1-C81641BB66B9}"/>
              </a:ext>
            </a:extLst>
          </p:cNvPr>
          <p:cNvSpPr/>
          <p:nvPr userDrawn="1"/>
        </p:nvSpPr>
        <p:spPr>
          <a:xfrm>
            <a:off x="8547158" y="78025"/>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9B6A22C-95D1-444F-A83C-B14246AE0C46}"/>
              </a:ext>
            </a:extLst>
          </p:cNvPr>
          <p:cNvSpPr>
            <a:spLocks noGrp="1"/>
          </p:cNvSpPr>
          <p:nvPr>
            <p:ph type="title" hasCustomPrompt="1"/>
          </p:nvPr>
        </p:nvSpPr>
        <p:spPr>
          <a:xfrm>
            <a:off x="660458" y="78026"/>
            <a:ext cx="7886700" cy="760176"/>
          </a:xfrm>
          <a:prstGeom prst="rect">
            <a:avLst/>
          </a:prstGeom>
        </p:spPr>
        <p:txBody>
          <a:bodyPr/>
          <a:lstStyle>
            <a:lvl1pPr algn="r">
              <a:defRPr b="0"/>
            </a:lvl1pPr>
          </a:lstStyle>
          <a:p>
            <a:pPr algn="r"/>
            <a:r>
              <a:rPr lang="en-US" sz="3200" b="1" dirty="0">
                <a:solidFill>
                  <a:schemeClr val="bg1">
                    <a:lumMod val="50000"/>
                  </a:schemeClr>
                </a:solidFill>
                <a:latin typeface="Myriad Pro" panose="020B0503030403020204" pitchFamily="34" charset="0"/>
              </a:rPr>
              <a:t>2018 Economic Impact Report</a:t>
            </a:r>
            <a:br>
              <a:rPr lang="en-US" sz="3200" b="1" dirty="0">
                <a:solidFill>
                  <a:schemeClr val="bg1">
                    <a:lumMod val="50000"/>
                  </a:schemeClr>
                </a:solidFill>
                <a:latin typeface="Myriad Pro" panose="020B0503030403020204" pitchFamily="34" charset="0"/>
              </a:rPr>
            </a:br>
            <a:r>
              <a:rPr lang="en-US" sz="1600" dirty="0">
                <a:solidFill>
                  <a:schemeClr val="bg1">
                    <a:lumMod val="50000"/>
                  </a:schemeClr>
                </a:solidFill>
                <a:latin typeface="Myriad Pro" panose="020B0503030403020204" pitchFamily="34" charset="0"/>
              </a:rPr>
              <a:t>CALIFORNIA HIGH-SPEED RAIL AUTHORITY</a:t>
            </a:r>
            <a:br>
              <a:rPr lang="en-US" sz="1600" dirty="0">
                <a:solidFill>
                  <a:schemeClr val="bg1">
                    <a:lumMod val="50000"/>
                  </a:schemeClr>
                </a:solidFill>
                <a:latin typeface="Myriad Pro" panose="020B0503030403020204" pitchFamily="34" charset="0"/>
              </a:rPr>
            </a:br>
            <a:endParaRPr lang="en-US" sz="1600" dirty="0">
              <a:solidFill>
                <a:schemeClr val="bg1">
                  <a:lumMod val="50000"/>
                </a:schemeClr>
              </a:solidFill>
              <a:latin typeface="+mj-lt"/>
            </a:endParaRPr>
          </a:p>
        </p:txBody>
      </p:sp>
      <p:sp>
        <p:nvSpPr>
          <p:cNvPr id="6" name="Footer Placeholder 4">
            <a:extLst>
              <a:ext uri="{FF2B5EF4-FFF2-40B4-BE49-F238E27FC236}">
                <a16:creationId xmlns:a16="http://schemas.microsoft.com/office/drawing/2014/main" id="{2B847EAB-8228-4B03-9C7A-EFECF50C476D}"/>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38525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2. 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41731-C492-426D-83C1-C81641BB66B9}"/>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70762F7-0BF6-4914-87B6-CE68358CA3E9}"/>
              </a:ext>
            </a:extLst>
          </p:cNvPr>
          <p:cNvSpPr>
            <a:spLocks noGrp="1"/>
          </p:cNvSpPr>
          <p:nvPr>
            <p:ph type="title" hasCustomPrompt="1"/>
          </p:nvPr>
        </p:nvSpPr>
        <p:spPr>
          <a:xfrm>
            <a:off x="272839" y="78025"/>
            <a:ext cx="7886700" cy="760176"/>
          </a:xfrm>
          <a:prstGeom prst="rect">
            <a:avLst/>
          </a:prstGeom>
        </p:spPr>
        <p:txBody>
          <a:bodyPr/>
          <a:lstStyle>
            <a:lvl1pPr algn="l">
              <a:defRPr b="0"/>
            </a:lvl1pPr>
          </a:lstStyle>
          <a:p>
            <a:pPr algn="r"/>
            <a:r>
              <a:rPr lang="en-US" sz="3200" b="1" dirty="0">
                <a:solidFill>
                  <a:schemeClr val="bg1">
                    <a:lumMod val="50000"/>
                  </a:schemeClr>
                </a:solidFill>
                <a:latin typeface="Myriad Pro" panose="020B0503030403020204" pitchFamily="34" charset="0"/>
              </a:rPr>
              <a:t>2018 Economic Impact Report</a:t>
            </a:r>
            <a:br>
              <a:rPr lang="en-US" sz="3200" b="1" dirty="0">
                <a:solidFill>
                  <a:schemeClr val="bg1">
                    <a:lumMod val="50000"/>
                  </a:schemeClr>
                </a:solidFill>
                <a:latin typeface="Myriad Pro" panose="020B0503030403020204" pitchFamily="34" charset="0"/>
              </a:rPr>
            </a:br>
            <a:r>
              <a:rPr lang="en-US" sz="1600" dirty="0">
                <a:solidFill>
                  <a:schemeClr val="bg1">
                    <a:lumMod val="50000"/>
                  </a:schemeClr>
                </a:solidFill>
                <a:latin typeface="Myriad Pro" panose="020B0503030403020204" pitchFamily="34" charset="0"/>
              </a:rPr>
              <a:t>CALIFORNIA HIGH-SPEED RAIL AUTHORITY</a:t>
            </a:r>
            <a:br>
              <a:rPr lang="en-US" sz="1600" dirty="0">
                <a:solidFill>
                  <a:schemeClr val="bg1">
                    <a:lumMod val="50000"/>
                  </a:schemeClr>
                </a:solidFill>
                <a:latin typeface="Myriad Pro" panose="020B0503030403020204" pitchFamily="34" charset="0"/>
              </a:rPr>
            </a:br>
            <a:endParaRPr lang="en-US" sz="1600" dirty="0">
              <a:solidFill>
                <a:schemeClr val="bg1">
                  <a:lumMod val="50000"/>
                </a:schemeClr>
              </a:solidFill>
              <a:latin typeface="+mj-lt"/>
            </a:endParaRPr>
          </a:p>
        </p:txBody>
      </p:sp>
      <p:sp>
        <p:nvSpPr>
          <p:cNvPr id="6" name="Footer Placeholder 4">
            <a:extLst>
              <a:ext uri="{FF2B5EF4-FFF2-40B4-BE49-F238E27FC236}">
                <a16:creationId xmlns:a16="http://schemas.microsoft.com/office/drawing/2014/main" id="{928A4CE1-CAD7-4D6D-8029-2822CA5A66E2}"/>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279633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5. Main Slide: Double Titl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208F46-41F7-4C06-B027-2FA2EB0A34F7}"/>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6D15D109-7139-4DC3-B7F2-799F3097C72C}"/>
              </a:ext>
            </a:extLst>
          </p:cNvPr>
          <p:cNvSpPr>
            <a:spLocks noGrp="1"/>
          </p:cNvSpPr>
          <p:nvPr>
            <p:ph type="title" hasCustomPrompt="1"/>
          </p:nvPr>
        </p:nvSpPr>
        <p:spPr>
          <a:xfrm>
            <a:off x="272839" y="78025"/>
            <a:ext cx="7886700" cy="760176"/>
          </a:xfrm>
          <a:prstGeom prst="rect">
            <a:avLst/>
          </a:prstGeom>
        </p:spPr>
        <p:txBody>
          <a:bodyPr/>
          <a:lstStyle>
            <a:lvl1pPr algn="l">
              <a:defRPr b="0"/>
            </a:lvl1pPr>
          </a:lstStyle>
          <a:p>
            <a:pPr algn="l"/>
            <a:r>
              <a:rPr lang="en-US" sz="2800" b="1" dirty="0">
                <a:solidFill>
                  <a:schemeClr val="bg1">
                    <a:lumMod val="50000"/>
                  </a:schemeClr>
                </a:solidFill>
                <a:latin typeface="+mj-lt"/>
              </a:rPr>
              <a:t>California High Speed Rail</a:t>
            </a:r>
            <a:br>
              <a:rPr lang="en-US" sz="2800" b="1" dirty="0">
                <a:solidFill>
                  <a:schemeClr val="bg1">
                    <a:lumMod val="50000"/>
                  </a:schemeClr>
                </a:solidFill>
                <a:latin typeface="+mj-lt"/>
              </a:rPr>
            </a:br>
            <a:r>
              <a:rPr lang="en-US" sz="1600" dirty="0">
                <a:solidFill>
                  <a:schemeClr val="bg1">
                    <a:lumMod val="50000"/>
                  </a:schemeClr>
                </a:solidFill>
                <a:latin typeface="+mj-lt"/>
              </a:rPr>
              <a:t>CONNECTING CALIFORNIA</a:t>
            </a:r>
          </a:p>
        </p:txBody>
      </p:sp>
      <p:sp>
        <p:nvSpPr>
          <p:cNvPr id="6" name="Rectangle 5">
            <a:extLst>
              <a:ext uri="{FF2B5EF4-FFF2-40B4-BE49-F238E27FC236}">
                <a16:creationId xmlns:a16="http://schemas.microsoft.com/office/drawing/2014/main" id="{125F1314-CD4C-4524-A9B6-64906D552038}"/>
              </a:ext>
            </a:extLst>
          </p:cNvPr>
          <p:cNvSpPr/>
          <p:nvPr userDrawn="1"/>
        </p:nvSpPr>
        <p:spPr>
          <a:xfrm>
            <a:off x="226118" y="912777"/>
            <a:ext cx="8691763" cy="5366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ooter Placeholder 4">
            <a:extLst>
              <a:ext uri="{FF2B5EF4-FFF2-40B4-BE49-F238E27FC236}">
                <a16:creationId xmlns:a16="http://schemas.microsoft.com/office/drawing/2014/main" id="{293D9EBC-B340-4437-82C9-73794C7B3940}"/>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375826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723A3-0649-4636-9DD8-CBF0002F6769}"/>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B198D3A4-AB0C-4A88-9078-7CAE9917A6C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386816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41731-C492-426D-83C1-C81641BB66B9}"/>
              </a:ext>
            </a:extLst>
          </p:cNvPr>
          <p:cNvSpPr/>
          <p:nvPr userDrawn="1"/>
        </p:nvSpPr>
        <p:spPr>
          <a:xfrm>
            <a:off x="8547158" y="78025"/>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113A61E-6674-4954-B18F-6771F0454DD6}"/>
              </a:ext>
            </a:extLst>
          </p:cNvPr>
          <p:cNvSpPr txBox="1">
            <a:spLocks/>
          </p:cNvSpPr>
          <p:nvPr userDrawn="1"/>
        </p:nvSpPr>
        <p:spPr>
          <a:xfrm>
            <a:off x="660458" y="98807"/>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r"/>
            <a:r>
              <a:rPr lang="en-US" sz="2400" b="1" dirty="0">
                <a:latin typeface="Arial" panose="020B0604020202020204" pitchFamily="34" charset="0"/>
                <a:cs typeface="Arial" panose="020B0604020202020204" pitchFamily="34" charset="0"/>
              </a:rPr>
              <a:t>Senate democratic caucus briefing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4" name="Footer Placeholder 4">
            <a:extLst>
              <a:ext uri="{FF2B5EF4-FFF2-40B4-BE49-F238E27FC236}">
                <a16:creationId xmlns:a16="http://schemas.microsoft.com/office/drawing/2014/main" id="{FDFB7F0D-217E-4E8A-9E33-321DDEEAE53C}"/>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186567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Quot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9B0D4D-67C6-4DA1-B816-6DF5FAFC430D}"/>
              </a:ext>
            </a:extLst>
          </p:cNvPr>
          <p:cNvSpPr/>
          <p:nvPr userDrawn="1"/>
        </p:nvSpPr>
        <p:spPr>
          <a:xfrm>
            <a:off x="0" y="1753156"/>
            <a:ext cx="9144000" cy="2666444"/>
          </a:xfrm>
          <a:prstGeom prst="rect">
            <a:avLst/>
          </a:prstGeom>
          <a:solidFill>
            <a:srgbClr val="23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A9E0AA11-ED76-4B2E-BCC8-CFA842196BD7}"/>
              </a:ext>
            </a:extLst>
          </p:cNvPr>
          <p:cNvSpPr>
            <a:spLocks noGrp="1"/>
          </p:cNvSpPr>
          <p:nvPr>
            <p:ph type="pic" sz="quarter" idx="10"/>
          </p:nvPr>
        </p:nvSpPr>
        <p:spPr>
          <a:xfrm>
            <a:off x="386626" y="2014615"/>
            <a:ext cx="2508974" cy="2057400"/>
          </a:xfrm>
          <a:solidFill>
            <a:schemeClr val="accent2"/>
          </a:solidFill>
        </p:spPr>
        <p:txBody>
          <a:bodyPr/>
          <a:lstStyle/>
          <a:p>
            <a:r>
              <a:rPr lang="en-US"/>
              <a:t>Click icon to add picture</a:t>
            </a:r>
          </a:p>
        </p:txBody>
      </p:sp>
      <p:sp>
        <p:nvSpPr>
          <p:cNvPr id="14" name="Rectangle 13">
            <a:extLst>
              <a:ext uri="{FF2B5EF4-FFF2-40B4-BE49-F238E27FC236}">
                <a16:creationId xmlns:a16="http://schemas.microsoft.com/office/drawing/2014/main" id="{325943B5-42B7-42AD-A631-93AB54D83AB7}"/>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D8A33C1-C281-4D60-8F32-6A9B7F93ED0F}"/>
              </a:ext>
            </a:extLst>
          </p:cNvPr>
          <p:cNvSpPr>
            <a:spLocks noGrp="1"/>
          </p:cNvSpPr>
          <p:nvPr>
            <p:ph sz="quarter" idx="11" hasCustomPrompt="1"/>
          </p:nvPr>
        </p:nvSpPr>
        <p:spPr>
          <a:xfrm>
            <a:off x="3282226" y="2225485"/>
            <a:ext cx="5448300" cy="1439862"/>
          </a:xfrm>
        </p:spPr>
        <p:txBody>
          <a:bodyPr/>
          <a:lstStyle>
            <a:lvl1pPr marL="0" indent="0">
              <a:buNone/>
              <a:defRPr b="0">
                <a:solidFill>
                  <a:schemeClr val="bg1"/>
                </a:solidFill>
              </a:defRPr>
            </a:lvl1pPr>
          </a:lstStyle>
          <a:p>
            <a:pPr lvl="0"/>
            <a:r>
              <a:rPr lang="en-US" dirty="0"/>
              <a:t>Quote text goes here</a:t>
            </a:r>
          </a:p>
        </p:txBody>
      </p:sp>
      <p:sp>
        <p:nvSpPr>
          <p:cNvPr id="18" name="Content Placeholder 5">
            <a:extLst>
              <a:ext uri="{FF2B5EF4-FFF2-40B4-BE49-F238E27FC236}">
                <a16:creationId xmlns:a16="http://schemas.microsoft.com/office/drawing/2014/main" id="{2A781224-3F76-4A5A-87C3-4783C14AAA70}"/>
              </a:ext>
            </a:extLst>
          </p:cNvPr>
          <p:cNvSpPr>
            <a:spLocks noGrp="1"/>
          </p:cNvSpPr>
          <p:nvPr>
            <p:ph sz="quarter" idx="12" hasCustomPrompt="1"/>
          </p:nvPr>
        </p:nvSpPr>
        <p:spPr>
          <a:xfrm>
            <a:off x="3200400" y="3912584"/>
            <a:ext cx="5638799" cy="369332"/>
          </a:xfrm>
        </p:spPr>
        <p:txBody>
          <a:bodyPr>
            <a:noAutofit/>
          </a:bodyPr>
          <a:lstStyle>
            <a:lvl1pPr marL="0" indent="0" algn="r">
              <a:buNone/>
              <a:defRPr sz="1800" b="0">
                <a:solidFill>
                  <a:schemeClr val="accent2"/>
                </a:solidFill>
                <a:latin typeface="Arial" panose="020B0604020202020204" pitchFamily="34" charset="0"/>
                <a:cs typeface="Arial" panose="020B0604020202020204" pitchFamily="34" charset="0"/>
              </a:defRPr>
            </a:lvl1pPr>
          </a:lstStyle>
          <a:p>
            <a:pPr lvl="0"/>
            <a:r>
              <a:rPr lang="en-US" dirty="0"/>
              <a:t>- Name of person</a:t>
            </a:r>
          </a:p>
        </p:txBody>
      </p:sp>
      <p:sp>
        <p:nvSpPr>
          <p:cNvPr id="3" name="Text Placeholder 2">
            <a:extLst>
              <a:ext uri="{FF2B5EF4-FFF2-40B4-BE49-F238E27FC236}">
                <a16:creationId xmlns:a16="http://schemas.microsoft.com/office/drawing/2014/main" id="{6F8961A5-7E7C-48CD-81BB-E4E51181C424}"/>
              </a:ext>
            </a:extLst>
          </p:cNvPr>
          <p:cNvSpPr>
            <a:spLocks noGrp="1"/>
          </p:cNvSpPr>
          <p:nvPr>
            <p:ph type="body" sz="quarter" idx="13" hasCustomPrompt="1"/>
          </p:nvPr>
        </p:nvSpPr>
        <p:spPr>
          <a:xfrm>
            <a:off x="387350" y="77788"/>
            <a:ext cx="7908925" cy="760412"/>
          </a:xfrm>
        </p:spPr>
        <p:txBody>
          <a:bodyPr/>
          <a:lstStyle>
            <a:lvl1pPr marL="0" indent="0" algn="l">
              <a:buNone/>
              <a:defRPr>
                <a:solidFill>
                  <a:schemeClr val="bg1">
                    <a:lumMod val="50000"/>
                  </a:schemeClr>
                </a:solidFill>
              </a:defRPr>
            </a:lvl1pPr>
          </a:lstStyle>
          <a:p>
            <a:pPr algn="l"/>
            <a:r>
              <a:rPr lang="en-US" sz="2400" b="1" dirty="0">
                <a:latin typeface="Arial" panose="020B0604020202020204" pitchFamily="34" charset="0"/>
                <a:cs typeface="Arial" panose="020B0604020202020204" pitchFamily="34" charset="0"/>
              </a:rPr>
              <a:t>CALIFORNIA HIGH-SPEED RAIL AUTHORITY</a:t>
            </a:r>
            <a:r>
              <a:rPr lang="en-US" sz="3200" dirty="0"/>
              <a:t/>
            </a:r>
            <a:br>
              <a:rPr lang="en-US" sz="3200" dirty="0"/>
            </a:br>
            <a:r>
              <a:rPr lang="en-US" sz="1600" dirty="0">
                <a:latin typeface="Arial" panose="020B0604020202020204" pitchFamily="34" charset="0"/>
                <a:cs typeface="Arial" panose="020B0604020202020204" pitchFamily="34" charset="0"/>
              </a:rPr>
              <a:t>CONNECTING CALIFORNIA</a:t>
            </a:r>
            <a:endParaRPr lang="en-US" sz="1600" dirty="0"/>
          </a:p>
        </p:txBody>
      </p:sp>
      <p:sp>
        <p:nvSpPr>
          <p:cNvPr id="8" name="Footer Placeholder 4">
            <a:extLst>
              <a:ext uri="{FF2B5EF4-FFF2-40B4-BE49-F238E27FC236}">
                <a16:creationId xmlns:a16="http://schemas.microsoft.com/office/drawing/2014/main" id="{FC2B7A90-B3FE-4EB6-89C2-91EE968833C0}"/>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291442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Quote Slid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
        <p:nvSpPr>
          <p:cNvPr id="11" name="Rectangle 10">
            <a:extLst>
              <a:ext uri="{FF2B5EF4-FFF2-40B4-BE49-F238E27FC236}">
                <a16:creationId xmlns:a16="http://schemas.microsoft.com/office/drawing/2014/main" id="{BB9B0D4D-67C6-4DA1-B816-6DF5FAFC430D}"/>
              </a:ext>
            </a:extLst>
          </p:cNvPr>
          <p:cNvSpPr/>
          <p:nvPr userDrawn="1"/>
        </p:nvSpPr>
        <p:spPr>
          <a:xfrm>
            <a:off x="0" y="1753156"/>
            <a:ext cx="9144000" cy="2666444"/>
          </a:xfrm>
          <a:prstGeom prst="rect">
            <a:avLst/>
          </a:prstGeom>
          <a:solidFill>
            <a:srgbClr val="23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A9E0AA11-ED76-4B2E-BCC8-CFA842196BD7}"/>
              </a:ext>
            </a:extLst>
          </p:cNvPr>
          <p:cNvSpPr>
            <a:spLocks noGrp="1"/>
          </p:cNvSpPr>
          <p:nvPr>
            <p:ph type="pic" sz="quarter" idx="10"/>
          </p:nvPr>
        </p:nvSpPr>
        <p:spPr>
          <a:xfrm>
            <a:off x="0" y="1753156"/>
            <a:ext cx="9144000" cy="2666444"/>
          </a:xfrm>
          <a:solidFill>
            <a:srgbClr val="23417F"/>
          </a:solidFill>
        </p:spPr>
        <p:txBody>
          <a:bodyPr/>
          <a:lstStyle>
            <a:lvl1pPr>
              <a:defRPr>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7657F8CE-0CE8-46A4-BA05-1AAD127F7354}"/>
              </a:ext>
            </a:extLst>
          </p:cNvPr>
          <p:cNvSpPr>
            <a:spLocks noGrp="1"/>
          </p:cNvSpPr>
          <p:nvPr>
            <p:ph type="body" sz="quarter" idx="11" hasCustomPrompt="1"/>
          </p:nvPr>
        </p:nvSpPr>
        <p:spPr>
          <a:xfrm>
            <a:off x="609600" y="4724400"/>
            <a:ext cx="7663726" cy="914400"/>
          </a:xfrm>
        </p:spPr>
        <p:txBody>
          <a:bodyPr>
            <a:noAutofit/>
          </a:bodyPr>
          <a:lstStyle>
            <a:lvl1pPr marL="0" indent="0">
              <a:buNone/>
              <a:defRPr sz="2400" b="0"/>
            </a:lvl1pPr>
          </a:lstStyle>
          <a:p>
            <a:r>
              <a:rPr lang="en-US" dirty="0">
                <a:solidFill>
                  <a:schemeClr val="bg1">
                    <a:lumMod val="50000"/>
                  </a:schemeClr>
                </a:solidFill>
              </a:rPr>
              <a:t>In non </a:t>
            </a:r>
            <a:r>
              <a:rPr lang="en-US" dirty="0" err="1">
                <a:solidFill>
                  <a:schemeClr val="bg1">
                    <a:lumMod val="50000"/>
                  </a:schemeClr>
                </a:solidFill>
              </a:rPr>
              <a:t>placerat</a:t>
            </a:r>
            <a:r>
              <a:rPr lang="en-US" dirty="0">
                <a:solidFill>
                  <a:schemeClr val="bg1">
                    <a:lumMod val="50000"/>
                  </a:schemeClr>
                </a:solidFill>
              </a:rPr>
              <a:t> </a:t>
            </a:r>
            <a:r>
              <a:rPr lang="en-US" dirty="0" err="1">
                <a:solidFill>
                  <a:schemeClr val="bg1">
                    <a:lumMod val="50000"/>
                  </a:schemeClr>
                </a:solidFill>
              </a:rPr>
              <a:t>leo</a:t>
            </a:r>
            <a:r>
              <a:rPr lang="en-US" dirty="0">
                <a:solidFill>
                  <a:schemeClr val="bg1">
                    <a:lumMod val="50000"/>
                  </a:schemeClr>
                </a:solidFill>
              </a:rPr>
              <a:t>, id </a:t>
            </a:r>
            <a:r>
              <a:rPr lang="en-US" dirty="0" err="1">
                <a:solidFill>
                  <a:schemeClr val="bg1">
                    <a:lumMod val="50000"/>
                  </a:schemeClr>
                </a:solidFill>
              </a:rPr>
              <a:t>vestibulum</a:t>
            </a:r>
            <a:r>
              <a:rPr lang="en-US" dirty="0">
                <a:solidFill>
                  <a:schemeClr val="bg1">
                    <a:lumMod val="50000"/>
                  </a:schemeClr>
                </a:solidFill>
              </a:rPr>
              <a:t> est. </a:t>
            </a:r>
            <a:r>
              <a:rPr lang="en-US" dirty="0" err="1">
                <a:solidFill>
                  <a:schemeClr val="bg1">
                    <a:lumMod val="50000"/>
                  </a:schemeClr>
                </a:solidFill>
              </a:rPr>
              <a:t>Nulla</a:t>
            </a:r>
            <a:r>
              <a:rPr lang="en-US" dirty="0">
                <a:solidFill>
                  <a:schemeClr val="bg1">
                    <a:lumMod val="50000"/>
                  </a:schemeClr>
                </a:solidFill>
              </a:rPr>
              <a:t> </a:t>
            </a:r>
            <a:r>
              <a:rPr lang="en-US" dirty="0" err="1">
                <a:solidFill>
                  <a:schemeClr val="bg1">
                    <a:lumMod val="50000"/>
                  </a:schemeClr>
                </a:solidFill>
              </a:rPr>
              <a:t>justo</a:t>
            </a:r>
            <a:r>
              <a:rPr lang="en-US" dirty="0">
                <a:solidFill>
                  <a:schemeClr val="bg1">
                    <a:lumMod val="50000"/>
                  </a:schemeClr>
                </a:solidFill>
              </a:rPr>
              <a:t> </a:t>
            </a:r>
            <a:r>
              <a:rPr lang="en-US" dirty="0" err="1">
                <a:solidFill>
                  <a:schemeClr val="bg1">
                    <a:lumMod val="50000"/>
                  </a:schemeClr>
                </a:solidFill>
              </a:rPr>
              <a:t>elit</a:t>
            </a:r>
            <a:r>
              <a:rPr lang="en-US" dirty="0">
                <a:solidFill>
                  <a:schemeClr val="bg1">
                    <a:lumMod val="50000"/>
                  </a:schemeClr>
                </a:solidFill>
              </a:rPr>
              <a:t>, </a:t>
            </a:r>
            <a:r>
              <a:rPr lang="en-US" dirty="0" err="1">
                <a:solidFill>
                  <a:schemeClr val="bg1">
                    <a:lumMod val="50000"/>
                  </a:schemeClr>
                </a:solidFill>
              </a:rPr>
              <a:t>egestas</a:t>
            </a:r>
            <a:r>
              <a:rPr lang="en-US" dirty="0">
                <a:solidFill>
                  <a:schemeClr val="bg1">
                    <a:lumMod val="50000"/>
                  </a:schemeClr>
                </a:solidFill>
              </a:rPr>
              <a:t> </a:t>
            </a:r>
            <a:r>
              <a:rPr lang="en-US" dirty="0" err="1">
                <a:solidFill>
                  <a:schemeClr val="bg1">
                    <a:lumMod val="50000"/>
                  </a:schemeClr>
                </a:solidFill>
              </a:rPr>
              <a:t>iaculis</a:t>
            </a:r>
            <a:r>
              <a:rPr lang="en-US" dirty="0">
                <a:solidFill>
                  <a:schemeClr val="bg1">
                    <a:lumMod val="50000"/>
                  </a:schemeClr>
                </a:solidFill>
              </a:rPr>
              <a:t> </a:t>
            </a:r>
            <a:r>
              <a:rPr lang="en-US" dirty="0" err="1">
                <a:solidFill>
                  <a:schemeClr val="bg1">
                    <a:lumMod val="50000"/>
                  </a:schemeClr>
                </a:solidFill>
              </a:rPr>
              <a:t>erat</a:t>
            </a:r>
            <a:r>
              <a:rPr lang="en-US" dirty="0">
                <a:solidFill>
                  <a:schemeClr val="bg1">
                    <a:lumMod val="50000"/>
                  </a:schemeClr>
                </a:solidFill>
              </a:rPr>
              <a:t> sit </a:t>
            </a:r>
            <a:r>
              <a:rPr lang="en-US" dirty="0" err="1">
                <a:solidFill>
                  <a:schemeClr val="bg1">
                    <a:lumMod val="50000"/>
                  </a:schemeClr>
                </a:solidFill>
              </a:rPr>
              <a:t>amet</a:t>
            </a:r>
            <a:r>
              <a:rPr lang="en-US" dirty="0">
                <a:solidFill>
                  <a:schemeClr val="bg1">
                    <a:lumMod val="50000"/>
                  </a:schemeClr>
                </a:solidFill>
              </a:rPr>
              <a:t>, </a:t>
            </a:r>
            <a:r>
              <a:rPr lang="en-US" dirty="0" err="1">
                <a:solidFill>
                  <a:schemeClr val="bg1">
                    <a:lumMod val="50000"/>
                  </a:schemeClr>
                </a:solidFill>
              </a:rPr>
              <a:t>rutrum</a:t>
            </a:r>
            <a:r>
              <a:rPr lang="en-US" dirty="0">
                <a:solidFill>
                  <a:schemeClr val="bg1">
                    <a:lumMod val="50000"/>
                  </a:schemeClr>
                </a:solidFill>
              </a:rPr>
              <a:t> </a:t>
            </a:r>
            <a:r>
              <a:rPr lang="en-US" dirty="0" err="1">
                <a:solidFill>
                  <a:schemeClr val="bg1">
                    <a:lumMod val="50000"/>
                  </a:schemeClr>
                </a:solidFill>
              </a:rPr>
              <a:t>varius</a:t>
            </a:r>
            <a:r>
              <a:rPr lang="en-US" dirty="0">
                <a:solidFill>
                  <a:schemeClr val="bg1">
                    <a:lumMod val="50000"/>
                  </a:schemeClr>
                </a:solidFill>
              </a:rPr>
              <a:t> </a:t>
            </a:r>
            <a:r>
              <a:rPr lang="en-US" dirty="0" err="1">
                <a:solidFill>
                  <a:schemeClr val="bg1">
                    <a:lumMod val="50000"/>
                  </a:schemeClr>
                </a:solidFill>
              </a:rPr>
              <a:t>metus</a:t>
            </a:r>
            <a:r>
              <a:rPr lang="en-US" dirty="0">
                <a:solidFill>
                  <a:schemeClr val="bg1">
                    <a:lumMod val="50000"/>
                  </a:schemeClr>
                </a:solidFill>
              </a:rPr>
              <a:t>. </a:t>
            </a:r>
            <a:r>
              <a:rPr lang="en-US" dirty="0" err="1">
                <a:solidFill>
                  <a:schemeClr val="bg1">
                    <a:lumMod val="50000"/>
                  </a:schemeClr>
                </a:solidFill>
              </a:rPr>
              <a:t>Pellentesque</a:t>
            </a:r>
            <a:r>
              <a:rPr lang="en-US" dirty="0">
                <a:solidFill>
                  <a:schemeClr val="bg1">
                    <a:lumMod val="50000"/>
                  </a:schemeClr>
                </a:solidFill>
              </a:rPr>
              <a:t> habitant </a:t>
            </a:r>
            <a:r>
              <a:rPr lang="en-US" dirty="0" err="1">
                <a:solidFill>
                  <a:schemeClr val="bg1">
                    <a:lumMod val="50000"/>
                  </a:schemeClr>
                </a:solidFill>
              </a:rPr>
              <a:t>morbi</a:t>
            </a:r>
            <a:r>
              <a:rPr lang="en-US" dirty="0">
                <a:solidFill>
                  <a:schemeClr val="bg1">
                    <a:lumMod val="50000"/>
                  </a:schemeClr>
                </a:solidFill>
              </a:rPr>
              <a:t> </a:t>
            </a:r>
            <a:r>
              <a:rPr lang="en-US" dirty="0" err="1">
                <a:solidFill>
                  <a:schemeClr val="bg1">
                    <a:lumMod val="50000"/>
                  </a:schemeClr>
                </a:solidFill>
              </a:rPr>
              <a:t>tristique</a:t>
            </a:r>
            <a:r>
              <a:rPr lang="en-US" dirty="0">
                <a:solidFill>
                  <a:schemeClr val="bg1">
                    <a:lumMod val="50000"/>
                  </a:schemeClr>
                </a:solidFill>
              </a:rPr>
              <a:t> </a:t>
            </a:r>
            <a:r>
              <a:rPr lang="en-US" dirty="0" err="1">
                <a:solidFill>
                  <a:schemeClr val="bg1">
                    <a:lumMod val="50000"/>
                  </a:schemeClr>
                </a:solidFill>
              </a:rPr>
              <a:t>senectus</a:t>
            </a:r>
            <a:r>
              <a:rPr lang="en-US" dirty="0">
                <a:solidFill>
                  <a:schemeClr val="bg1">
                    <a:lumMod val="50000"/>
                  </a:schemeClr>
                </a:solidFill>
              </a:rPr>
              <a:t> et </a:t>
            </a:r>
            <a:r>
              <a:rPr lang="en-US" dirty="0" err="1">
                <a:solidFill>
                  <a:schemeClr val="bg1">
                    <a:lumMod val="50000"/>
                  </a:schemeClr>
                </a:solidFill>
              </a:rPr>
              <a:t>netus</a:t>
            </a:r>
            <a:r>
              <a:rPr lang="en-US" dirty="0">
                <a:solidFill>
                  <a:schemeClr val="bg1">
                    <a:lumMod val="50000"/>
                  </a:schemeClr>
                </a:solidFill>
              </a:rPr>
              <a:t> et </a:t>
            </a:r>
            <a:r>
              <a:rPr lang="en-US" dirty="0" err="1">
                <a:solidFill>
                  <a:schemeClr val="bg1">
                    <a:lumMod val="50000"/>
                  </a:schemeClr>
                </a:solidFill>
              </a:rPr>
              <a:t>malesuada</a:t>
            </a:r>
            <a:r>
              <a:rPr lang="en-US" dirty="0">
                <a:solidFill>
                  <a:schemeClr val="bg1">
                    <a:lumMod val="50000"/>
                  </a:schemeClr>
                </a:solidFill>
              </a:rPr>
              <a:t> fames.</a:t>
            </a:r>
          </a:p>
        </p:txBody>
      </p:sp>
      <p:sp>
        <p:nvSpPr>
          <p:cNvPr id="13" name="Rectangle 12">
            <a:extLst>
              <a:ext uri="{FF2B5EF4-FFF2-40B4-BE49-F238E27FC236}">
                <a16:creationId xmlns:a16="http://schemas.microsoft.com/office/drawing/2014/main" id="{386C4EA7-E8D4-4267-9AFC-1229084A4D76}"/>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1BA87C08-8537-4B5F-8593-73C7D3C32E42}"/>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7169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Main Slid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F346EA-50B9-496F-A82A-B81AE8C2F988}"/>
              </a:ext>
            </a:extLst>
          </p:cNvPr>
          <p:cNvSpPr>
            <a:spLocks noGrp="1"/>
          </p:cNvSpPr>
          <p:nvPr>
            <p:ph type="pic" sz="quarter" idx="10"/>
          </p:nvPr>
        </p:nvSpPr>
        <p:spPr>
          <a:xfrm>
            <a:off x="394364" y="2362200"/>
            <a:ext cx="2508250" cy="2397125"/>
          </a:xfrm>
        </p:spPr>
        <p:txBody>
          <a:bodyPr/>
          <a:lstStyle/>
          <a:p>
            <a:r>
              <a:rPr lang="en-US"/>
              <a:t>Click icon to add picture</a:t>
            </a:r>
            <a:endParaRPr lang="en-US" dirty="0"/>
          </a:p>
        </p:txBody>
      </p:sp>
      <p:sp>
        <p:nvSpPr>
          <p:cNvPr id="21" name="Picture Placeholder 3">
            <a:extLst>
              <a:ext uri="{FF2B5EF4-FFF2-40B4-BE49-F238E27FC236}">
                <a16:creationId xmlns:a16="http://schemas.microsoft.com/office/drawing/2014/main" id="{EF908C21-4895-4D1C-826C-AE494DE11C77}"/>
              </a:ext>
            </a:extLst>
          </p:cNvPr>
          <p:cNvSpPr>
            <a:spLocks noGrp="1"/>
          </p:cNvSpPr>
          <p:nvPr>
            <p:ph type="pic" sz="quarter" idx="11"/>
          </p:nvPr>
        </p:nvSpPr>
        <p:spPr>
          <a:xfrm>
            <a:off x="3282950" y="2362200"/>
            <a:ext cx="2508250" cy="2397125"/>
          </a:xfrm>
        </p:spPr>
        <p:txBody>
          <a:bodyPr/>
          <a:lstStyle/>
          <a:p>
            <a:r>
              <a:rPr lang="en-US"/>
              <a:t>Click icon to add picture</a:t>
            </a:r>
            <a:endParaRPr lang="en-US" dirty="0"/>
          </a:p>
        </p:txBody>
      </p:sp>
      <p:sp>
        <p:nvSpPr>
          <p:cNvPr id="22" name="Picture Placeholder 3">
            <a:extLst>
              <a:ext uri="{FF2B5EF4-FFF2-40B4-BE49-F238E27FC236}">
                <a16:creationId xmlns:a16="http://schemas.microsoft.com/office/drawing/2014/main" id="{7D1EE0FA-5836-4095-827E-6139B8121B33}"/>
              </a:ext>
            </a:extLst>
          </p:cNvPr>
          <p:cNvSpPr>
            <a:spLocks noGrp="1"/>
          </p:cNvSpPr>
          <p:nvPr>
            <p:ph type="pic" sz="quarter" idx="12"/>
          </p:nvPr>
        </p:nvSpPr>
        <p:spPr>
          <a:xfrm>
            <a:off x="6177944" y="2362200"/>
            <a:ext cx="2508250" cy="2397125"/>
          </a:xfrm>
        </p:spPr>
        <p:txBody>
          <a:bodyPr/>
          <a:lstStyle/>
          <a:p>
            <a:r>
              <a:rPr lang="en-US"/>
              <a:t>Click icon to add picture</a:t>
            </a:r>
          </a:p>
        </p:txBody>
      </p:sp>
      <p:sp>
        <p:nvSpPr>
          <p:cNvPr id="23" name="Text Placeholder 22">
            <a:extLst>
              <a:ext uri="{FF2B5EF4-FFF2-40B4-BE49-F238E27FC236}">
                <a16:creationId xmlns:a16="http://schemas.microsoft.com/office/drawing/2014/main" id="{D3CE5BB0-D595-410E-B835-E9E59AE2A401}"/>
              </a:ext>
            </a:extLst>
          </p:cNvPr>
          <p:cNvSpPr>
            <a:spLocks noGrp="1"/>
          </p:cNvSpPr>
          <p:nvPr>
            <p:ph type="body" sz="quarter" idx="13"/>
          </p:nvPr>
        </p:nvSpPr>
        <p:spPr>
          <a:xfrm>
            <a:off x="215900" y="1333500"/>
            <a:ext cx="8642350" cy="533400"/>
          </a:xfrm>
        </p:spPr>
        <p:txBody>
          <a:bodyPr/>
          <a:lstStyle>
            <a:lvl1pPr marL="0" indent="0">
              <a:buFontTx/>
              <a:buNone/>
              <a:defRPr>
                <a:solidFill>
                  <a:schemeClr val="bg1">
                    <a:lumMod val="50000"/>
                  </a:schemeClr>
                </a:solidFill>
              </a:defRPr>
            </a:lvl1pPr>
            <a:lvl2pPr marL="114300" indent="0">
              <a:buFontTx/>
              <a:buNone/>
              <a:defRPr>
                <a:solidFill>
                  <a:schemeClr val="bg1">
                    <a:lumMod val="50000"/>
                  </a:schemeClr>
                </a:solidFill>
              </a:defRPr>
            </a:lvl2pPr>
            <a:lvl3pPr marL="228600" indent="0">
              <a:buFontTx/>
              <a:buNone/>
              <a:defRPr>
                <a:solidFill>
                  <a:schemeClr val="bg1">
                    <a:lumMod val="50000"/>
                  </a:schemeClr>
                </a:solidFill>
              </a:defRPr>
            </a:lvl3pPr>
            <a:lvl4pPr marL="342900" indent="0">
              <a:buFontTx/>
              <a:buNone/>
              <a:defRPr>
                <a:solidFill>
                  <a:schemeClr val="bg1">
                    <a:lumMod val="50000"/>
                  </a:schemeClr>
                </a:solidFill>
              </a:defRPr>
            </a:lvl4pPr>
            <a:lvl5pPr marL="457200" indent="0">
              <a:buFontTx/>
              <a:buNone/>
              <a:defRPr>
                <a:solidFill>
                  <a:schemeClr val="bg1">
                    <a:lumMod val="50000"/>
                  </a:schemeClr>
                </a:solidFill>
              </a:defRPr>
            </a:lvl5pPr>
          </a:lstStyle>
          <a:p>
            <a:pPr lvl="0"/>
            <a:r>
              <a:rPr lang="en-US"/>
              <a:t>Edit Master text styles</a:t>
            </a:r>
          </a:p>
        </p:txBody>
      </p:sp>
      <p:sp>
        <p:nvSpPr>
          <p:cNvPr id="24" name="Text Placeholder 22">
            <a:extLst>
              <a:ext uri="{FF2B5EF4-FFF2-40B4-BE49-F238E27FC236}">
                <a16:creationId xmlns:a16="http://schemas.microsoft.com/office/drawing/2014/main" id="{118E4C79-7E7E-45D9-AAEE-3B0C88F6C1A9}"/>
              </a:ext>
            </a:extLst>
          </p:cNvPr>
          <p:cNvSpPr>
            <a:spLocks noGrp="1"/>
          </p:cNvSpPr>
          <p:nvPr>
            <p:ph type="body" sz="quarter" idx="14"/>
          </p:nvPr>
        </p:nvSpPr>
        <p:spPr>
          <a:xfrm>
            <a:off x="215900" y="5059680"/>
            <a:ext cx="8642350" cy="533400"/>
          </a:xfrm>
        </p:spPr>
        <p:txBody>
          <a:bodyPr>
            <a:normAutofit/>
          </a:bodyPr>
          <a:lstStyle>
            <a:lvl1pPr marL="0" indent="0">
              <a:buFontTx/>
              <a:buNone/>
              <a:defRPr sz="2000" b="0">
                <a:solidFill>
                  <a:schemeClr val="bg1">
                    <a:lumMod val="50000"/>
                  </a:schemeClr>
                </a:solidFill>
              </a:defRPr>
            </a:lvl1pPr>
            <a:lvl2pPr marL="114300" indent="0">
              <a:buFontTx/>
              <a:buNone/>
              <a:defRPr>
                <a:solidFill>
                  <a:schemeClr val="bg1">
                    <a:lumMod val="50000"/>
                  </a:schemeClr>
                </a:solidFill>
              </a:defRPr>
            </a:lvl2pPr>
            <a:lvl3pPr marL="228600" indent="0">
              <a:buFontTx/>
              <a:buNone/>
              <a:defRPr>
                <a:solidFill>
                  <a:schemeClr val="bg1">
                    <a:lumMod val="50000"/>
                  </a:schemeClr>
                </a:solidFill>
              </a:defRPr>
            </a:lvl3pPr>
            <a:lvl4pPr marL="342900" indent="0">
              <a:buFontTx/>
              <a:buNone/>
              <a:defRPr>
                <a:solidFill>
                  <a:schemeClr val="bg1">
                    <a:lumMod val="50000"/>
                  </a:schemeClr>
                </a:solidFill>
              </a:defRPr>
            </a:lvl4pPr>
            <a:lvl5pPr marL="457200" indent="0">
              <a:buFontTx/>
              <a:buNone/>
              <a:defRPr>
                <a:solidFill>
                  <a:schemeClr val="bg1">
                    <a:lumMod val="50000"/>
                  </a:schemeClr>
                </a:solidFill>
              </a:defRPr>
            </a:lvl5pPr>
          </a:lstStyle>
          <a:p>
            <a:pPr lvl="0"/>
            <a:r>
              <a:rPr lang="en-US"/>
              <a:t>Edit Master text styles</a:t>
            </a:r>
          </a:p>
        </p:txBody>
      </p:sp>
      <p:sp>
        <p:nvSpPr>
          <p:cNvPr id="12" name="Rectangle 11">
            <a:extLst>
              <a:ext uri="{FF2B5EF4-FFF2-40B4-BE49-F238E27FC236}">
                <a16:creationId xmlns:a16="http://schemas.microsoft.com/office/drawing/2014/main" id="{3E36904C-AFFA-4DEA-A220-BA5DA360764E}"/>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0025FC0-3276-40C2-9E6F-0C63B6DE29FB}"/>
              </a:ext>
            </a:extLst>
          </p:cNvPr>
          <p:cNvSpPr txBox="1">
            <a:spLocks/>
          </p:cNvSpPr>
          <p:nvPr userDrawn="1"/>
        </p:nvSpPr>
        <p:spPr>
          <a:xfrm>
            <a:off x="272839" y="36458"/>
            <a:ext cx="7886700" cy="760177"/>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3200" b="1" dirty="0"/>
              <a:t>Senate democratic caucus briefing</a:t>
            </a:r>
            <a:r>
              <a:rPr lang="en-US" sz="3200" dirty="0"/>
              <a:t/>
            </a:r>
            <a:br>
              <a:rPr lang="en-US" sz="3200" dirty="0"/>
            </a:br>
            <a:r>
              <a:rPr lang="en-US" sz="1800" dirty="0"/>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9" name="Footer Placeholder 4">
            <a:extLst>
              <a:ext uri="{FF2B5EF4-FFF2-40B4-BE49-F238E27FC236}">
                <a16:creationId xmlns:a16="http://schemas.microsoft.com/office/drawing/2014/main" id="{958BC31A-BFDA-490F-9127-10B0BA5768C0}"/>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247986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Main Slide: Double Titl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208F46-41F7-4C06-B027-2FA2EB0A34F7}"/>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5F1314-CD4C-4524-A9B6-64906D552038}"/>
              </a:ext>
            </a:extLst>
          </p:cNvPr>
          <p:cNvSpPr/>
          <p:nvPr userDrawn="1"/>
        </p:nvSpPr>
        <p:spPr>
          <a:xfrm>
            <a:off x="226118" y="912777"/>
            <a:ext cx="8691763" cy="5366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a:extLst>
              <a:ext uri="{FF2B5EF4-FFF2-40B4-BE49-F238E27FC236}">
                <a16:creationId xmlns:a16="http://schemas.microsoft.com/office/drawing/2014/main" id="{43030782-1B6F-42EC-8488-F2A5CB360633}"/>
              </a:ext>
            </a:extLst>
          </p:cNvPr>
          <p:cNvSpPr txBox="1">
            <a:spLocks/>
          </p:cNvSpPr>
          <p:nvPr userDrawn="1"/>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democratic caucus briefing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5" name="Footer Placeholder 4">
            <a:extLst>
              <a:ext uri="{FF2B5EF4-FFF2-40B4-BE49-F238E27FC236}">
                <a16:creationId xmlns:a16="http://schemas.microsoft.com/office/drawing/2014/main" id="{C77159A0-D894-4CB3-82EA-B7CE6696DC58}"/>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32779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Main Slide: Double Title/Body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5C51F2-826B-46DA-9578-85A7DCF07952}"/>
              </a:ext>
            </a:extLst>
          </p:cNvPr>
          <p:cNvSpPr/>
          <p:nvPr userDrawn="1"/>
        </p:nvSpPr>
        <p:spPr>
          <a:xfrm>
            <a:off x="6063739" y="0"/>
            <a:ext cx="3095501" cy="6858000"/>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A70EF6C9-D6A4-4B8D-951B-04C7CDFE30DD}"/>
              </a:ext>
            </a:extLst>
          </p:cNvPr>
          <p:cNvSpPr>
            <a:spLocks noGrp="1"/>
          </p:cNvSpPr>
          <p:nvPr>
            <p:ph type="pic" sz="quarter" idx="11"/>
          </p:nvPr>
        </p:nvSpPr>
        <p:spPr>
          <a:xfrm>
            <a:off x="6357364" y="275273"/>
            <a:ext cx="2508250" cy="2397125"/>
          </a:xfrm>
        </p:spPr>
        <p:txBody>
          <a:bodyPr/>
          <a:lstStyle/>
          <a:p>
            <a:r>
              <a:rPr lang="en-US"/>
              <a:t>Click icon to add picture</a:t>
            </a:r>
            <a:endParaRPr lang="en-US" dirty="0"/>
          </a:p>
        </p:txBody>
      </p:sp>
      <p:sp>
        <p:nvSpPr>
          <p:cNvPr id="10" name="TextBox 9">
            <a:extLst>
              <a:ext uri="{FF2B5EF4-FFF2-40B4-BE49-F238E27FC236}">
                <a16:creationId xmlns:a16="http://schemas.microsoft.com/office/drawing/2014/main" id="{590D5FFF-FF10-4BE9-9637-7FB4E1F7B5C9}"/>
              </a:ext>
            </a:extLst>
          </p:cNvPr>
          <p:cNvSpPr txBox="1"/>
          <p:nvPr userDrawn="1"/>
        </p:nvSpPr>
        <p:spPr>
          <a:xfrm>
            <a:off x="384727" y="2583012"/>
            <a:ext cx="2409477" cy="646331"/>
          </a:xfrm>
          <a:prstGeom prst="rect">
            <a:avLst/>
          </a:prstGeom>
          <a:noFill/>
        </p:spPr>
        <p:txBody>
          <a:bodyPr wrap="square" rtlCol="0">
            <a:spAutoFit/>
          </a:bodyPr>
          <a:lstStyle/>
          <a:p>
            <a:r>
              <a:rPr lang="en-US" b="1" dirty="0">
                <a:solidFill>
                  <a:schemeClr val="bg1"/>
                </a:solidFill>
              </a:rPr>
              <a:t>Norm Peterson</a:t>
            </a:r>
          </a:p>
          <a:p>
            <a:r>
              <a:rPr lang="en-US" b="1" dirty="0">
                <a:solidFill>
                  <a:schemeClr val="bg1"/>
                </a:solidFill>
              </a:rPr>
              <a:t>ABC Concrete, LLC.</a:t>
            </a:r>
          </a:p>
        </p:txBody>
      </p:sp>
      <p:pic>
        <p:nvPicPr>
          <p:cNvPr id="13" name="Picture 9">
            <a:extLst>
              <a:ext uri="{FF2B5EF4-FFF2-40B4-BE49-F238E27FC236}">
                <a16:creationId xmlns:a16="http://schemas.microsoft.com/office/drawing/2014/main" id="{BA3EFA12-69F3-4743-BEA2-BDF7783E3B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20977" y="6248399"/>
            <a:ext cx="1912623" cy="59769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4DB188B-5243-4AE5-946A-D5A0C4E145B4}"/>
              </a:ext>
            </a:extLst>
          </p:cNvPr>
          <p:cNvSpPr>
            <a:spLocks noGrp="1"/>
          </p:cNvSpPr>
          <p:nvPr>
            <p:ph type="body" sz="quarter" idx="12"/>
          </p:nvPr>
        </p:nvSpPr>
        <p:spPr>
          <a:xfrm>
            <a:off x="384175" y="1141413"/>
            <a:ext cx="5411788" cy="4979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58D5294-2F2E-48D6-A0FA-EE78BD4B4EA2}"/>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ACF938E-BCA5-4526-9E0F-7CCD64852F6B}"/>
              </a:ext>
            </a:extLst>
          </p:cNvPr>
          <p:cNvSpPr txBox="1">
            <a:spLocks/>
          </p:cNvSpPr>
          <p:nvPr userDrawn="1"/>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democratic caucus briefing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12" name="Footer Placeholder 4">
            <a:extLst>
              <a:ext uri="{FF2B5EF4-FFF2-40B4-BE49-F238E27FC236}">
                <a16:creationId xmlns:a16="http://schemas.microsoft.com/office/drawing/2014/main" id="{8FA9DFCB-0729-4DDC-AF14-92B1A88CECDC}"/>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35081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wo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838200"/>
            <a:ext cx="4038600" cy="4983163"/>
          </a:xfrm>
        </p:spPr>
        <p:txBody>
          <a:bodyPr>
            <a:normAutofit/>
          </a:bodyPr>
          <a:lstStyle>
            <a:lvl1pPr marL="177800" indent="-177800">
              <a:defRPr sz="2400">
                <a:solidFill>
                  <a:schemeClr val="bg1"/>
                </a:solidFill>
              </a:defRPr>
            </a:lvl1pPr>
            <a:lvl2pPr marL="292100" indent="-177800">
              <a:buSzPct val="100000"/>
              <a:defRPr sz="2200">
                <a:solidFill>
                  <a:schemeClr val="bg1"/>
                </a:solidFill>
              </a:defRPr>
            </a:lvl2pPr>
            <a:lvl3pPr marL="406400" indent="-177800">
              <a:defRPr sz="2200">
                <a:solidFill>
                  <a:schemeClr val="bg1"/>
                </a:solidFill>
              </a:defRPr>
            </a:lvl3pPr>
            <a:lvl4pPr marL="520700" indent="-177800">
              <a:buSzPct val="100000"/>
              <a:buFont typeface="Arial Narrow" panose="020B0606020202030204" pitchFamily="34" charset="0"/>
              <a:buChar char="»"/>
              <a:defRPr sz="2200">
                <a:solidFill>
                  <a:schemeClr val="bg1"/>
                </a:solidFill>
              </a:defRPr>
            </a:lvl4pPr>
            <a:lvl5pPr marL="635000" indent="-177800">
              <a:defRPr sz="2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838200"/>
            <a:ext cx="4038600" cy="4983163"/>
          </a:xfrm>
        </p:spPr>
        <p:txBody>
          <a:bodyPr>
            <a:normAutofit/>
          </a:bodyPr>
          <a:lstStyle>
            <a:lvl1pPr marL="177800" indent="-177800">
              <a:defRPr sz="2400">
                <a:solidFill>
                  <a:schemeClr val="bg1"/>
                </a:solidFill>
              </a:defRPr>
            </a:lvl1pPr>
            <a:lvl2pPr marL="292100" indent="-177800">
              <a:buSzPct val="100000"/>
              <a:defRPr sz="2200">
                <a:solidFill>
                  <a:schemeClr val="bg1"/>
                </a:solidFill>
              </a:defRPr>
            </a:lvl2pPr>
            <a:lvl3pPr marL="406400" indent="-177800">
              <a:defRPr sz="2200">
                <a:solidFill>
                  <a:schemeClr val="bg1"/>
                </a:solidFill>
              </a:defRPr>
            </a:lvl3pPr>
            <a:lvl4pPr marL="520700" indent="-177800">
              <a:buSzPct val="100000"/>
              <a:buFont typeface="Arial Narrow" panose="020B0606020202030204" pitchFamily="34" charset="0"/>
              <a:buChar char="»"/>
              <a:defRPr sz="2200">
                <a:solidFill>
                  <a:schemeClr val="bg1"/>
                </a:solidFill>
              </a:defRPr>
            </a:lvl4pPr>
            <a:lvl5pPr marL="635000" indent="-177800">
              <a:defRPr sz="2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D139004-C858-4DC6-B0AA-87AC8924DA6F}"/>
              </a:ext>
            </a:extLst>
          </p:cNvPr>
          <p:cNvSpPr/>
          <p:nvPr userDrawn="1"/>
        </p:nvSpPr>
        <p:spPr>
          <a:xfrm>
            <a:off x="226118" y="78024"/>
            <a:ext cx="46721" cy="760177"/>
          </a:xfrm>
          <a:prstGeom prst="rect">
            <a:avLst/>
          </a:prstGeom>
          <a:solidFill>
            <a:srgbClr val="FBD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E5254B9-BABC-43D3-B066-5482C64DF733}"/>
              </a:ext>
            </a:extLst>
          </p:cNvPr>
          <p:cNvSpPr>
            <a:spLocks noGrp="1"/>
          </p:cNvSpPr>
          <p:nvPr>
            <p:ph type="title" hasCustomPrompt="1"/>
          </p:nvPr>
        </p:nvSpPr>
        <p:spPr>
          <a:xfrm>
            <a:off x="272839" y="78025"/>
            <a:ext cx="7886700" cy="760176"/>
          </a:xfrm>
          <a:prstGeom prst="rect">
            <a:avLst/>
          </a:prstGeom>
        </p:spPr>
        <p:txBody>
          <a:bodyPr/>
          <a:lstStyle>
            <a:lvl1pPr algn="l">
              <a:defRPr b="0"/>
            </a:lvl1pPr>
          </a:lstStyle>
          <a:p>
            <a:pPr algn="l"/>
            <a:r>
              <a:rPr lang="en-US" sz="2800" b="1" dirty="0">
                <a:solidFill>
                  <a:schemeClr val="bg1">
                    <a:lumMod val="50000"/>
                  </a:schemeClr>
                </a:solidFill>
                <a:latin typeface="+mj-lt"/>
              </a:rPr>
              <a:t>California High Speed Rail</a:t>
            </a:r>
            <a:br>
              <a:rPr lang="en-US" sz="2800" b="1" dirty="0">
                <a:solidFill>
                  <a:schemeClr val="bg1">
                    <a:lumMod val="50000"/>
                  </a:schemeClr>
                </a:solidFill>
                <a:latin typeface="+mj-lt"/>
              </a:rPr>
            </a:br>
            <a:r>
              <a:rPr lang="en-US" sz="1600" dirty="0">
                <a:solidFill>
                  <a:schemeClr val="bg1">
                    <a:lumMod val="50000"/>
                  </a:schemeClr>
                </a:solidFill>
                <a:latin typeface="+mj-lt"/>
              </a:rPr>
              <a:t>CONNECTING CALIFORNIA</a:t>
            </a:r>
          </a:p>
        </p:txBody>
      </p:sp>
      <p:sp>
        <p:nvSpPr>
          <p:cNvPr id="6" name="Footer Placeholder 4">
            <a:extLst>
              <a:ext uri="{FF2B5EF4-FFF2-40B4-BE49-F238E27FC236}">
                <a16:creationId xmlns:a16="http://schemas.microsoft.com/office/drawing/2014/main" id="{90F81943-727B-4CC0-950D-B82D96B579F5}"/>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229577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884237"/>
            <a:ext cx="84582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B0645B57-C120-4786-BE1F-2EDCA5F70848}"/>
              </a:ext>
            </a:extLst>
          </p:cNvPr>
          <p:cNvSpPr/>
          <p:nvPr userDrawn="1"/>
        </p:nvSpPr>
        <p:spPr>
          <a:xfrm>
            <a:off x="0" y="6364091"/>
            <a:ext cx="9144000" cy="493909"/>
          </a:xfrm>
          <a:prstGeom prst="rect">
            <a:avLst/>
          </a:prstGeom>
          <a:solidFill>
            <a:srgbClr val="23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F673C8D-8FFE-44BB-AD94-9FEBE7BDD346}"/>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361317" y="6391153"/>
            <a:ext cx="439783" cy="439783"/>
          </a:xfrm>
          <a:prstGeom prst="rect">
            <a:avLst/>
          </a:prstGeom>
          <a:ln>
            <a:noFill/>
          </a:ln>
          <a:effectLst>
            <a:outerShdw blurRad="50800" dist="38100" dir="5400000" algn="t" rotWithShape="0">
              <a:prstClr val="black">
                <a:alpha val="40000"/>
              </a:prstClr>
            </a:outerShdw>
          </a:effectLst>
        </p:spPr>
      </p:pic>
      <p:sp>
        <p:nvSpPr>
          <p:cNvPr id="5" name="Footer Placeholder 4">
            <a:extLst>
              <a:ext uri="{FF2B5EF4-FFF2-40B4-BE49-F238E27FC236}">
                <a16:creationId xmlns:a16="http://schemas.microsoft.com/office/drawing/2014/main" id="{006D788A-60CD-4F3C-B159-DBBDE8BC812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a:t>
            </a:fld>
            <a:endParaRPr lang="en-US" dirty="0"/>
          </a:p>
        </p:txBody>
      </p:sp>
    </p:spTree>
    <p:extLst>
      <p:ext uri="{BB962C8B-B14F-4D97-AF65-F5344CB8AC3E}">
        <p14:creationId xmlns:p14="http://schemas.microsoft.com/office/powerpoint/2010/main" val="4267915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86" r:id="rId14"/>
    <p:sldLayoutId id="2147483687" r:id="rId15"/>
  </p:sldLayoutIdLst>
  <p:hf hdr="0" ftr="0" dt="0"/>
  <p:txStyles>
    <p:titleStyle>
      <a:lvl1pPr algn="l" defTabSz="914400" rtl="0" eaLnBrk="1" latinLnBrk="0" hangingPunct="1">
        <a:spcBef>
          <a:spcPct val="0"/>
        </a:spcBef>
        <a:buNone/>
        <a:defRPr sz="2800" b="1" kern="1200" cap="all" baseline="0">
          <a:solidFill>
            <a:schemeClr val="bg1">
              <a:lumMod val="50000"/>
            </a:schemeClr>
          </a:solidFill>
          <a:effectLst/>
          <a:latin typeface="+mj-lt"/>
          <a:ea typeface="+mj-ea"/>
          <a:cs typeface="+mj-cs"/>
        </a:defRPr>
      </a:lvl1pPr>
    </p:titleStyle>
    <p:body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gif"/><Relationship Id="rId7" Type="http://schemas.microsoft.com/office/2007/relationships/hdphoto" Target="../media/hdphoto3.wdp"/><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gif"/><Relationship Id="rId4" Type="http://schemas.openxmlformats.org/officeDocument/2006/relationships/image" Target="../media/image3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B88CDB9-6C3F-4485-BD4D-397EB52AFE70}"/>
              </a:ext>
            </a:extLst>
          </p:cNvPr>
          <p:cNvSpPr>
            <a:spLocks noGrp="1"/>
          </p:cNvSpPr>
          <p:nvPr>
            <p:ph type="subTitle" idx="1"/>
          </p:nvPr>
        </p:nvSpPr>
        <p:spPr>
          <a:xfrm>
            <a:off x="762000" y="3887740"/>
            <a:ext cx="8229600" cy="1518450"/>
          </a:xfrm>
        </p:spPr>
        <p:txBody>
          <a:bodyPr/>
          <a:lstStyle/>
          <a:p>
            <a:r>
              <a:rPr lang="en-US" dirty="0"/>
              <a:t>Lenny Mendonca, CHSRA Board Chairman</a:t>
            </a:r>
          </a:p>
          <a:p>
            <a:r>
              <a:rPr lang="en-US" dirty="0"/>
              <a:t>Brian Annis, Secretary, California Transportation Agency</a:t>
            </a:r>
          </a:p>
          <a:p>
            <a:r>
              <a:rPr lang="en-US" dirty="0"/>
              <a:t>March 26, 2019</a:t>
            </a:r>
          </a:p>
        </p:txBody>
      </p:sp>
      <p:sp>
        <p:nvSpPr>
          <p:cNvPr id="3" name="Title 2">
            <a:extLst>
              <a:ext uri="{FF2B5EF4-FFF2-40B4-BE49-F238E27FC236}">
                <a16:creationId xmlns:a16="http://schemas.microsoft.com/office/drawing/2014/main" id="{72C8D497-8A00-422A-AA8B-40C84DACAD4F}"/>
              </a:ext>
            </a:extLst>
          </p:cNvPr>
          <p:cNvSpPr>
            <a:spLocks noGrp="1"/>
          </p:cNvSpPr>
          <p:nvPr>
            <p:ph type="title"/>
          </p:nvPr>
        </p:nvSpPr>
        <p:spPr/>
        <p:txBody>
          <a:bodyPr/>
          <a:lstStyle/>
          <a:p>
            <a:r>
              <a:rPr lang="en-US" sz="2800" dirty="0"/>
              <a:t>Joint informational hearing </a:t>
            </a:r>
            <a:br>
              <a:rPr lang="en-US" sz="2800" dirty="0"/>
            </a:br>
            <a:r>
              <a:rPr lang="en-US" sz="2800" dirty="0"/>
              <a:t>Senate Transportation Committee &amp; </a:t>
            </a:r>
            <a:br>
              <a:rPr lang="en-US" sz="2800" dirty="0"/>
            </a:br>
            <a:r>
              <a:rPr lang="en-US" sz="2800" dirty="0"/>
              <a:t>Senate Budget Sub-committee #2</a:t>
            </a:r>
          </a:p>
        </p:txBody>
      </p:sp>
      <p:sp>
        <p:nvSpPr>
          <p:cNvPr id="4" name="Footer Placeholder 4">
            <a:extLst>
              <a:ext uri="{FF2B5EF4-FFF2-40B4-BE49-F238E27FC236}">
                <a16:creationId xmlns:a16="http://schemas.microsoft.com/office/drawing/2014/main" id="{9E14E395-9F42-46BD-90A6-DAF939AF3D2C}"/>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a:t>
            </a:fld>
            <a:endParaRPr lang="en-US" dirty="0"/>
          </a:p>
        </p:txBody>
      </p:sp>
    </p:spTree>
    <p:extLst>
      <p:ext uri="{BB962C8B-B14F-4D97-AF65-F5344CB8AC3E}">
        <p14:creationId xmlns:p14="http://schemas.microsoft.com/office/powerpoint/2010/main" val="89968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12"/>
          </p:nvPr>
        </p:nvSpPr>
        <p:spPr>
          <a:xfrm>
            <a:off x="380999" y="1143000"/>
            <a:ext cx="8158993" cy="639762"/>
          </a:xfrm>
        </p:spPr>
        <p:txBody>
          <a:bodyPr/>
          <a:lstStyle/>
          <a:p>
            <a:r>
              <a:rPr lang="en-US" sz="3200" dirty="0">
                <a:solidFill>
                  <a:schemeClr val="accent1"/>
                </a:solidFill>
              </a:rPr>
              <a:t>TRANSPARENCY – NEW MEASURES</a:t>
            </a:r>
          </a:p>
        </p:txBody>
      </p:sp>
      <p:sp>
        <p:nvSpPr>
          <p:cNvPr id="5" name="Content Placeholder 1">
            <a:extLst>
              <a:ext uri="{FF2B5EF4-FFF2-40B4-BE49-F238E27FC236}">
                <a16:creationId xmlns:a16="http://schemas.microsoft.com/office/drawing/2014/main" id="{93FA7BBD-4E8F-4C2B-A449-536C62F3D49B}"/>
              </a:ext>
            </a:extLst>
          </p:cNvPr>
          <p:cNvSpPr txBox="1">
            <a:spLocks/>
          </p:cNvSpPr>
          <p:nvPr/>
        </p:nvSpPr>
        <p:spPr>
          <a:xfrm>
            <a:off x="439546" y="1782762"/>
            <a:ext cx="8041897" cy="4525963"/>
          </a:xfrm>
          <a:prstGeom prst="rect">
            <a:avLst/>
          </a:prstGeom>
        </p:spPr>
        <p:txBody>
          <a:bodyPr>
            <a:normAutofit fontScale="92500"/>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dirty="0">
                <a:latin typeface="Arial" panose="020B0604020202020204" pitchFamily="34" charset="0"/>
              </a:rPr>
              <a:t>Governor Newsom: </a:t>
            </a:r>
            <a:r>
              <a:rPr lang="en-US" b="0" dirty="0">
                <a:latin typeface="Arial" panose="020B0604020202020204" pitchFamily="34" charset="0"/>
              </a:rPr>
              <a:t>Make project change orders</a:t>
            </a:r>
            <a:br>
              <a:rPr lang="en-US" b="0" dirty="0">
                <a:latin typeface="Arial" panose="020B0604020202020204" pitchFamily="34" charset="0"/>
              </a:rPr>
            </a:br>
            <a:r>
              <a:rPr lang="en-US" b="0" dirty="0">
                <a:latin typeface="Arial" panose="020B0604020202020204" pitchFamily="34" charset="0"/>
              </a:rPr>
              <a:t>available to the public online.</a:t>
            </a:r>
          </a:p>
          <a:p>
            <a:pPr marL="914400" lvl="3" indent="-914400">
              <a:spcBef>
                <a:spcPts val="0"/>
              </a:spcBef>
              <a:spcAft>
                <a:spcPts val="1200"/>
              </a:spcAft>
              <a:buClr>
                <a:srgbClr val="FFFF00"/>
              </a:buClr>
              <a:buFont typeface="Arial Narrow" panose="020B0606020202030204" pitchFamily="34" charset="0"/>
              <a:buNone/>
            </a:pPr>
            <a:r>
              <a:rPr lang="en-US" sz="2400" i="1" dirty="0">
                <a:latin typeface="Arial" panose="020B0604020202020204" pitchFamily="34" charset="0"/>
              </a:rPr>
              <a:t>Status</a:t>
            </a:r>
            <a:r>
              <a:rPr lang="en-US" sz="2400" dirty="0">
                <a:latin typeface="Arial" panose="020B0604020202020204" pitchFamily="34" charset="0"/>
              </a:rPr>
              <a:t>: 338 change orders now available on our “Transparency and Accountability” page at the Authority’s website.</a:t>
            </a:r>
          </a:p>
          <a:p>
            <a:pPr marL="0" indent="0">
              <a:buFont typeface="Arial" pitchFamily="34" charset="0"/>
              <a:buNone/>
            </a:pPr>
            <a:endParaRPr lang="en-US" dirty="0">
              <a:latin typeface="Arial" panose="020B0604020202020204" pitchFamily="34" charset="0"/>
            </a:endParaRPr>
          </a:p>
          <a:p>
            <a:pPr marL="0" indent="0">
              <a:spcBef>
                <a:spcPts val="0"/>
              </a:spcBef>
              <a:spcAft>
                <a:spcPts val="1200"/>
              </a:spcAft>
              <a:buFont typeface="Arial" pitchFamily="34" charset="0"/>
              <a:buNone/>
            </a:pPr>
            <a:r>
              <a:rPr lang="en-US" dirty="0">
                <a:latin typeface="Arial" panose="020B0604020202020204" pitchFamily="34" charset="0"/>
              </a:rPr>
              <a:t>State Auditor: </a:t>
            </a:r>
            <a:r>
              <a:rPr lang="en-US" b="0" dirty="0">
                <a:latin typeface="Arial" panose="020B0604020202020204" pitchFamily="34" charset="0"/>
              </a:rPr>
              <a:t>Provide quarterly reporting to the Legislature</a:t>
            </a:r>
            <a:br>
              <a:rPr lang="en-US" b="0" dirty="0">
                <a:latin typeface="Arial" panose="020B0604020202020204" pitchFamily="34" charset="0"/>
              </a:rPr>
            </a:br>
            <a:r>
              <a:rPr lang="en-US" b="0" dirty="0">
                <a:latin typeface="Arial" panose="020B0604020202020204" pitchFamily="34" charset="0"/>
              </a:rPr>
              <a:t>on our progress toward meeting our federal Funding</a:t>
            </a:r>
            <a:br>
              <a:rPr lang="en-US" b="0" dirty="0">
                <a:latin typeface="Arial" panose="020B0604020202020204" pitchFamily="34" charset="0"/>
              </a:rPr>
            </a:br>
            <a:r>
              <a:rPr lang="en-US" b="0" dirty="0">
                <a:latin typeface="Arial" panose="020B0604020202020204" pitchFamily="34" charset="0"/>
              </a:rPr>
              <a:t>Agreement requirements.</a:t>
            </a:r>
          </a:p>
          <a:p>
            <a:pPr marL="857250" lvl="3" indent="-857250">
              <a:spcBef>
                <a:spcPts val="0"/>
              </a:spcBef>
              <a:spcAft>
                <a:spcPts val="1200"/>
              </a:spcAft>
              <a:buFont typeface="Arial Narrow" panose="020B0606020202030204" pitchFamily="34" charset="0"/>
              <a:buNone/>
            </a:pPr>
            <a:r>
              <a:rPr lang="en-US" sz="2400" i="1" dirty="0">
                <a:latin typeface="Arial" panose="020B0604020202020204" pitchFamily="34" charset="0"/>
              </a:rPr>
              <a:t>Status:</a:t>
            </a:r>
            <a:r>
              <a:rPr lang="en-US" sz="2400" dirty="0">
                <a:latin typeface="Arial" panose="020B0604020202020204" pitchFamily="34" charset="0"/>
              </a:rPr>
              <a:t> First report provided January 30, 2019, the next one due on April 30, 2019.</a:t>
            </a:r>
          </a:p>
        </p:txBody>
      </p:sp>
      <p:sp>
        <p:nvSpPr>
          <p:cNvPr id="4" name="Title 1">
            <a:extLst>
              <a:ext uri="{FF2B5EF4-FFF2-40B4-BE49-F238E27FC236}">
                <a16:creationId xmlns:a16="http://schemas.microsoft.com/office/drawing/2014/main" id="{FE16AA71-6FA3-4C54-89BE-95BC06ED880C}"/>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83EB1E64-942F-4718-8BFB-5D68B03DC99B}"/>
              </a:ext>
            </a:extLst>
          </p:cNvPr>
          <p:cNvSpPr txBox="1">
            <a:spLocks/>
          </p:cNvSpPr>
          <p:nvPr/>
        </p:nvSpPr>
        <p:spPr>
          <a:xfrm>
            <a:off x="0" y="6317569"/>
            <a:ext cx="638037" cy="58695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rgbClr val="0AAEFA"/>
              </a:buClr>
              <a:buFont typeface="Arial" pitchFamily="34" charset="0"/>
              <a:buNone/>
              <a:defRPr sz="1200" b="1" i="0" kern="1200" cap="all" baseline="0">
                <a:solidFill>
                  <a:schemeClr val="bg1"/>
                </a:solidFill>
                <a:latin typeface="Arial Narrow" pitchFamily="34" charset="0"/>
                <a:ea typeface="+mn-ea"/>
                <a:cs typeface="Arial" pitchFamily="34" charset="0"/>
              </a:defRPr>
            </a:lvl1pPr>
            <a:lvl2pPr marL="457200" indent="0" algn="l" defTabSz="914400" rtl="0" eaLnBrk="1" latinLnBrk="0" hangingPunct="1">
              <a:spcBef>
                <a:spcPct val="20000"/>
              </a:spcBef>
              <a:buClr>
                <a:srgbClr val="FCD41B"/>
              </a:buClr>
              <a:buSzPct val="100000"/>
              <a:buFont typeface="Arial Narrow" panose="020B0606020202030204" pitchFamily="34" charset="0"/>
              <a:buNone/>
              <a:defRPr sz="2000" b="1" i="0" kern="1200">
                <a:solidFill>
                  <a:schemeClr val="tx1"/>
                </a:solidFill>
                <a:latin typeface="Arial Narrow" pitchFamily="34" charset="0"/>
                <a:ea typeface="+mn-ea"/>
                <a:cs typeface="Arial" pitchFamily="34" charset="0"/>
              </a:defRPr>
            </a:lvl2pPr>
            <a:lvl3pPr marL="914400" indent="0" algn="l" defTabSz="914400" rtl="0" eaLnBrk="1" latinLnBrk="0" hangingPunct="1">
              <a:spcBef>
                <a:spcPct val="20000"/>
              </a:spcBef>
              <a:buClr>
                <a:schemeClr val="bg1"/>
              </a:buClr>
              <a:buSzPct val="100000"/>
              <a:buFont typeface="Arial" panose="020B0604020202020204" pitchFamily="34" charset="0"/>
              <a:buNone/>
              <a:defRPr sz="1800" b="1" i="0" kern="1200">
                <a:solidFill>
                  <a:schemeClr val="tx1"/>
                </a:solidFill>
                <a:latin typeface="Arial Narrow" pitchFamily="34" charset="0"/>
                <a:ea typeface="+mn-ea"/>
                <a:cs typeface="Arial" pitchFamily="34" charset="0"/>
              </a:defRPr>
            </a:lvl3pPr>
            <a:lvl4pPr marL="1371600" indent="0" algn="l" defTabSz="914400" rtl="0" eaLnBrk="1" latinLnBrk="0" hangingPunct="1">
              <a:spcBef>
                <a:spcPct val="20000"/>
              </a:spcBef>
              <a:buClr>
                <a:srgbClr val="0AAEFA"/>
              </a:buClr>
              <a:buSzPct val="100000"/>
              <a:buFont typeface="Arial Narrow" panose="020B0606020202030204" pitchFamily="34" charset="0"/>
              <a:buNone/>
              <a:defRPr sz="1600" b="1" i="0" kern="1200">
                <a:solidFill>
                  <a:schemeClr val="tx1"/>
                </a:solidFill>
                <a:latin typeface="Arial Narrow" pitchFamily="34" charset="0"/>
                <a:ea typeface="+mn-ea"/>
                <a:cs typeface="Arial" pitchFamily="34" charset="0"/>
              </a:defRPr>
            </a:lvl4pPr>
            <a:lvl5pPr marL="1828800" indent="0" algn="l" defTabSz="914400" rtl="0" eaLnBrk="1" latinLnBrk="0" hangingPunct="1">
              <a:spcBef>
                <a:spcPct val="20000"/>
              </a:spcBef>
              <a:buClr>
                <a:srgbClr val="FCD41B"/>
              </a:buClr>
              <a:buFont typeface="Arial" pitchFamily="34" charset="0"/>
              <a:buNone/>
              <a:defRPr sz="1600" b="1" i="0" kern="1200">
                <a:solidFill>
                  <a:schemeClr val="bg1"/>
                </a:solidFill>
                <a:latin typeface="Arial Narrow"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fld id="{BC868828-0BF4-4C8E-B1FD-922FEC177A61}" type="slidenum">
              <a:rPr lang="en-US" smtClean="0"/>
              <a:pPr/>
              <a:t>10</a:t>
            </a:fld>
            <a:endParaRPr lang="en-US" dirty="0"/>
          </a:p>
        </p:txBody>
      </p:sp>
    </p:spTree>
    <p:extLst>
      <p:ext uri="{BB962C8B-B14F-4D97-AF65-F5344CB8AC3E}">
        <p14:creationId xmlns:p14="http://schemas.microsoft.com/office/powerpoint/2010/main" val="211142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24F8141-8AE9-4E25-957B-E718F7553CAE}"/>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9349" r="9349"/>
          <a:stretch>
            <a:fillRect/>
          </a:stretch>
        </p:blipFill>
        <p:spPr/>
      </p:pic>
      <p:sp>
        <p:nvSpPr>
          <p:cNvPr id="5" name="Content Placeholder 4">
            <a:extLst>
              <a:ext uri="{FF2B5EF4-FFF2-40B4-BE49-F238E27FC236}">
                <a16:creationId xmlns:a16="http://schemas.microsoft.com/office/drawing/2014/main" id="{4EA55193-37BD-425B-BFF0-4B74D811853D}"/>
              </a:ext>
            </a:extLst>
          </p:cNvPr>
          <p:cNvSpPr>
            <a:spLocks noGrp="1"/>
          </p:cNvSpPr>
          <p:nvPr>
            <p:ph sz="quarter" idx="11"/>
          </p:nvPr>
        </p:nvSpPr>
        <p:spPr>
          <a:xfrm>
            <a:off x="3186976" y="1922948"/>
            <a:ext cx="5448300" cy="1927065"/>
          </a:xfrm>
        </p:spPr>
        <p:txBody>
          <a:bodyPr>
            <a:normAutofit/>
          </a:bodyPr>
          <a:lstStyle/>
          <a:p>
            <a:r>
              <a:rPr lang="en-US" sz="4000" dirty="0"/>
              <a:t>“We will continue our regional projects in the north and south.”</a:t>
            </a:r>
          </a:p>
        </p:txBody>
      </p:sp>
      <p:sp>
        <p:nvSpPr>
          <p:cNvPr id="6" name="Content Placeholder 5">
            <a:extLst>
              <a:ext uri="{FF2B5EF4-FFF2-40B4-BE49-F238E27FC236}">
                <a16:creationId xmlns:a16="http://schemas.microsoft.com/office/drawing/2014/main" id="{054D3915-4C72-4D03-AE93-DD082CEF9F12}"/>
              </a:ext>
            </a:extLst>
          </p:cNvPr>
          <p:cNvSpPr>
            <a:spLocks noGrp="1"/>
          </p:cNvSpPr>
          <p:nvPr>
            <p:ph sz="quarter" idx="12"/>
          </p:nvPr>
        </p:nvSpPr>
        <p:spPr>
          <a:xfrm>
            <a:off x="3245699" y="3850013"/>
            <a:ext cx="5638799" cy="369332"/>
          </a:xfrm>
        </p:spPr>
        <p:txBody>
          <a:bodyPr/>
          <a:lstStyle/>
          <a:p>
            <a:r>
              <a:rPr lang="en-US" sz="2800" i="1" dirty="0"/>
              <a:t>- Governor Newsom</a:t>
            </a:r>
          </a:p>
        </p:txBody>
      </p:sp>
      <p:sp>
        <p:nvSpPr>
          <p:cNvPr id="8" name="Title 1">
            <a:extLst>
              <a:ext uri="{FF2B5EF4-FFF2-40B4-BE49-F238E27FC236}">
                <a16:creationId xmlns:a16="http://schemas.microsoft.com/office/drawing/2014/main" id="{5CBFD417-0530-4220-8B2C-CA52C8FEB6AC}"/>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7" name="Footer Placeholder 4">
            <a:extLst>
              <a:ext uri="{FF2B5EF4-FFF2-40B4-BE49-F238E27FC236}">
                <a16:creationId xmlns:a16="http://schemas.microsoft.com/office/drawing/2014/main" id="{BE221188-888B-4F95-82EC-2C278932AD36}"/>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11</a:t>
            </a:fld>
            <a:endParaRPr lang="en-US" dirty="0"/>
          </a:p>
        </p:txBody>
      </p:sp>
    </p:spTree>
    <p:extLst>
      <p:ext uri="{BB962C8B-B14F-4D97-AF65-F5344CB8AC3E}">
        <p14:creationId xmlns:p14="http://schemas.microsoft.com/office/powerpoint/2010/main" val="169267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7062073-B1F1-4CEF-B001-93DABB335472}"/>
              </a:ext>
            </a:extLst>
          </p:cNvPr>
          <p:cNvSpPr txBox="1">
            <a:spLocks/>
          </p:cNvSpPr>
          <p:nvPr/>
        </p:nvSpPr>
        <p:spPr>
          <a:xfrm>
            <a:off x="380999" y="1929705"/>
            <a:ext cx="4274891" cy="3414082"/>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0" dirty="0"/>
              <a:t> </a:t>
            </a:r>
            <a:r>
              <a:rPr lang="en-US" sz="3000" b="0" dirty="0">
                <a:latin typeface="Arial" panose="020B0604020202020204" pitchFamily="34" charset="0"/>
              </a:rPr>
              <a:t>Northern California: </a:t>
            </a:r>
          </a:p>
          <a:p>
            <a:pPr lvl="1">
              <a:buClr>
                <a:schemeClr val="accent2"/>
              </a:buClr>
              <a:buFont typeface="Wingdings" panose="05000000000000000000" pitchFamily="2" charset="2"/>
              <a:buChar char="§"/>
            </a:pPr>
            <a:r>
              <a:rPr lang="en-US" sz="3000" dirty="0">
                <a:latin typeface="Arial" panose="020B0604020202020204" pitchFamily="34" charset="0"/>
              </a:rPr>
              <a:t> Caltrain Electrification - $600m bond funds</a:t>
            </a:r>
            <a:br>
              <a:rPr lang="en-US" sz="3000" dirty="0">
                <a:latin typeface="Arial" panose="020B0604020202020204" pitchFamily="34" charset="0"/>
              </a:rPr>
            </a:br>
            <a:r>
              <a:rPr lang="en-US" sz="3000" dirty="0">
                <a:latin typeface="Arial" panose="020B0604020202020204" pitchFamily="34" charset="0"/>
              </a:rPr>
              <a:t>plus $113m in</a:t>
            </a:r>
            <a:br>
              <a:rPr lang="en-US" sz="3000" dirty="0">
                <a:latin typeface="Arial" panose="020B0604020202020204" pitchFamily="34" charset="0"/>
              </a:rPr>
            </a:br>
            <a:r>
              <a:rPr lang="en-US" sz="3000" dirty="0">
                <a:latin typeface="Arial" panose="020B0604020202020204" pitchFamily="34" charset="0"/>
              </a:rPr>
              <a:t>Cap and Trade funds</a:t>
            </a:r>
          </a:p>
          <a:p>
            <a:pPr marL="114300" lvl="1" indent="0">
              <a:buFont typeface="Arial Narrow" panose="020B0606020202030204" pitchFamily="34" charset="0"/>
              <a:buNone/>
            </a:pPr>
            <a:endParaRPr lang="en-US" sz="2400" dirty="0"/>
          </a:p>
        </p:txBody>
      </p:sp>
      <p:pic>
        <p:nvPicPr>
          <p:cNvPr id="3" name="Picture 2">
            <a:extLst>
              <a:ext uri="{FF2B5EF4-FFF2-40B4-BE49-F238E27FC236}">
                <a16:creationId xmlns:a16="http://schemas.microsoft.com/office/drawing/2014/main" id="{25BFEBCE-C00D-4621-9479-1A62D4F563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06892" y="1889957"/>
            <a:ext cx="3596081" cy="2697061"/>
          </a:xfrm>
          <a:prstGeom prst="rect">
            <a:avLst/>
          </a:prstGeom>
        </p:spPr>
      </p:pic>
      <p:sp>
        <p:nvSpPr>
          <p:cNvPr id="5" name="Title 1">
            <a:extLst>
              <a:ext uri="{FF2B5EF4-FFF2-40B4-BE49-F238E27FC236}">
                <a16:creationId xmlns:a16="http://schemas.microsoft.com/office/drawing/2014/main" id="{A1499905-E2E9-4C63-99A1-966F34F749D2}"/>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Text Placeholder 7">
            <a:extLst>
              <a:ext uri="{FF2B5EF4-FFF2-40B4-BE49-F238E27FC236}">
                <a16:creationId xmlns:a16="http://schemas.microsoft.com/office/drawing/2014/main" id="{47979674-819C-4EA1-9088-6371B4E3A0E6}"/>
              </a:ext>
            </a:extLst>
          </p:cNvPr>
          <p:cNvSpPr txBox="1">
            <a:spLocks/>
          </p:cNvSpPr>
          <p:nvPr/>
        </p:nvSpPr>
        <p:spPr>
          <a:xfrm>
            <a:off x="530224" y="1143000"/>
            <a:ext cx="8159750" cy="639763"/>
          </a:xfrm>
          <a:prstGeom prst="rect">
            <a:avLst/>
          </a:prstGeom>
        </p:spPr>
        <p:txBody>
          <a:bodyPr vert="horz" lIns="91440" tIns="45720" rIns="91440" bIns="45720" rtlCol="0">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a:solidFill>
                  <a:schemeClr val="accent1"/>
                </a:solidFill>
              </a:rPr>
              <a:t>KEEPING OUR COMMITMENTS</a:t>
            </a:r>
            <a:endParaRPr lang="en-US" sz="3200" dirty="0">
              <a:solidFill>
                <a:schemeClr val="accent1"/>
              </a:solidFill>
            </a:endParaRPr>
          </a:p>
        </p:txBody>
      </p:sp>
      <p:sp>
        <p:nvSpPr>
          <p:cNvPr id="7" name="Footer Placeholder 4">
            <a:extLst>
              <a:ext uri="{FF2B5EF4-FFF2-40B4-BE49-F238E27FC236}">
                <a16:creationId xmlns:a16="http://schemas.microsoft.com/office/drawing/2014/main" id="{717E1DFF-F525-4774-910D-3CAB0483886E}"/>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12</a:t>
            </a:fld>
            <a:endParaRPr lang="en-US" dirty="0"/>
          </a:p>
        </p:txBody>
      </p:sp>
    </p:spTree>
    <p:extLst>
      <p:ext uri="{BB962C8B-B14F-4D97-AF65-F5344CB8AC3E}">
        <p14:creationId xmlns:p14="http://schemas.microsoft.com/office/powerpoint/2010/main" val="391039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582ECFE5-0F67-45FB-995B-FD09AC327288}"/>
              </a:ext>
            </a:extLst>
          </p:cNvPr>
          <p:cNvSpPr txBox="1">
            <a:spLocks/>
          </p:cNvSpPr>
          <p:nvPr/>
        </p:nvSpPr>
        <p:spPr>
          <a:xfrm>
            <a:off x="380999" y="1776470"/>
            <a:ext cx="4526561" cy="663193"/>
          </a:xfrm>
          <a:prstGeom prst="rect">
            <a:avLst/>
          </a:prstGeom>
        </p:spPr>
        <p:txBody>
          <a:bodyPr vert="horz" lIns="91440" tIns="45720" rIns="91440" bIns="45720" rtlCol="0">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bg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bg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anose="020B0604020202020204"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spcBef>
                <a:spcPts val="0"/>
              </a:spcBef>
              <a:spcAft>
                <a:spcPts val="1200"/>
              </a:spcAft>
              <a:buFont typeface="Arial Narrow" panose="020B0606020202030204" pitchFamily="34" charset="0"/>
              <a:buNone/>
            </a:pPr>
            <a:r>
              <a:rPr lang="en-US" sz="3200" dirty="0">
                <a:solidFill>
                  <a:schemeClr val="tx1"/>
                </a:solidFill>
                <a:latin typeface="Arial" panose="020B0604020202020204" pitchFamily="34" charset="0"/>
              </a:rPr>
              <a:t>Southern California:</a:t>
            </a:r>
          </a:p>
        </p:txBody>
      </p:sp>
      <p:pic>
        <p:nvPicPr>
          <p:cNvPr id="3" name="Picture 2">
            <a:extLst>
              <a:ext uri="{FF2B5EF4-FFF2-40B4-BE49-F238E27FC236}">
                <a16:creationId xmlns:a16="http://schemas.microsoft.com/office/drawing/2014/main" id="{4FB5EBF1-AF59-410E-A4F8-AC18B12DC6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77343" y="1776470"/>
            <a:ext cx="2978092" cy="1985395"/>
          </a:xfrm>
          <a:prstGeom prst="rect">
            <a:avLst/>
          </a:prstGeom>
        </p:spPr>
      </p:pic>
      <p:sp>
        <p:nvSpPr>
          <p:cNvPr id="7" name="Rectangle 6">
            <a:extLst>
              <a:ext uri="{FF2B5EF4-FFF2-40B4-BE49-F238E27FC236}">
                <a16:creationId xmlns:a16="http://schemas.microsoft.com/office/drawing/2014/main" id="{BEADF19F-56C2-435F-A9EF-90FE7FFC551A}"/>
              </a:ext>
            </a:extLst>
          </p:cNvPr>
          <p:cNvSpPr/>
          <p:nvPr/>
        </p:nvSpPr>
        <p:spPr>
          <a:xfrm>
            <a:off x="473279" y="4282020"/>
            <a:ext cx="4669173" cy="1569660"/>
          </a:xfrm>
          <a:prstGeom prst="rect">
            <a:avLst/>
          </a:prstGeom>
        </p:spPr>
        <p:txBody>
          <a:bodyPr wrap="square">
            <a:spAutoFit/>
          </a:bodyPr>
          <a:lstStyle/>
          <a:p>
            <a:pPr marL="571500" lvl="1" indent="-285750">
              <a:spcBef>
                <a:spcPts val="0"/>
              </a:spcBef>
              <a:spcAft>
                <a:spcPts val="1200"/>
              </a:spcAft>
              <a:buClr>
                <a:schemeClr val="accent2"/>
              </a:buClr>
              <a:buFont typeface="Wingdings" panose="05000000000000000000" pitchFamily="2" charset="2"/>
              <a:buChar char="§"/>
            </a:pPr>
            <a:r>
              <a:rPr lang="en-US" sz="3200" dirty="0">
                <a:latin typeface="Arial" panose="020B0604020202020204" pitchFamily="34" charset="0"/>
              </a:rPr>
              <a:t>Rosecrans/Marquardt Grade Separation ($77m)</a:t>
            </a:r>
          </a:p>
        </p:txBody>
      </p:sp>
      <p:pic>
        <p:nvPicPr>
          <p:cNvPr id="10" name="Picture 9">
            <a:extLst>
              <a:ext uri="{FF2B5EF4-FFF2-40B4-BE49-F238E27FC236}">
                <a16:creationId xmlns:a16="http://schemas.microsoft.com/office/drawing/2014/main" id="{FC39F2BD-75A5-4738-AE25-23C7F9509D9A}"/>
              </a:ext>
            </a:extLst>
          </p:cNvPr>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5377343" y="4002602"/>
            <a:ext cx="2978092" cy="1985395"/>
          </a:xfrm>
          <a:prstGeom prst="rect">
            <a:avLst/>
          </a:prstGeom>
        </p:spPr>
      </p:pic>
      <p:sp>
        <p:nvSpPr>
          <p:cNvPr id="11" name="TextBox 10">
            <a:extLst>
              <a:ext uri="{FF2B5EF4-FFF2-40B4-BE49-F238E27FC236}">
                <a16:creationId xmlns:a16="http://schemas.microsoft.com/office/drawing/2014/main" id="{455E8EAE-5CC9-44F8-9A74-D8D826011331}"/>
              </a:ext>
            </a:extLst>
          </p:cNvPr>
          <p:cNvSpPr txBox="1"/>
          <p:nvPr/>
        </p:nvSpPr>
        <p:spPr>
          <a:xfrm>
            <a:off x="788565" y="2325998"/>
            <a:ext cx="4353887" cy="1846659"/>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3200" dirty="0">
                <a:latin typeface="Arial" panose="020B0604020202020204" pitchFamily="34" charset="0"/>
              </a:rPr>
              <a:t>LA Union Station improvements ($423m)</a:t>
            </a:r>
          </a:p>
          <a:p>
            <a:pPr marL="285750" indent="-285750">
              <a:buClr>
                <a:schemeClr val="accent2"/>
              </a:buClr>
              <a:buFont typeface="Wingdings" panose="05000000000000000000" pitchFamily="2" charset="2"/>
              <a:buChar char="§"/>
            </a:pPr>
            <a:endParaRPr lang="en-US" dirty="0"/>
          </a:p>
        </p:txBody>
      </p:sp>
      <p:sp>
        <p:nvSpPr>
          <p:cNvPr id="9" name="Title 1">
            <a:extLst>
              <a:ext uri="{FF2B5EF4-FFF2-40B4-BE49-F238E27FC236}">
                <a16:creationId xmlns:a16="http://schemas.microsoft.com/office/drawing/2014/main" id="{1B04CBBC-47FE-439A-B089-5D079EF795DF}"/>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12" name="Text Placeholder 7">
            <a:extLst>
              <a:ext uri="{FF2B5EF4-FFF2-40B4-BE49-F238E27FC236}">
                <a16:creationId xmlns:a16="http://schemas.microsoft.com/office/drawing/2014/main" id="{59F07D21-AEDB-4CDF-974C-509802CAAAEB}"/>
              </a:ext>
            </a:extLst>
          </p:cNvPr>
          <p:cNvSpPr txBox="1">
            <a:spLocks/>
          </p:cNvSpPr>
          <p:nvPr/>
        </p:nvSpPr>
        <p:spPr>
          <a:xfrm>
            <a:off x="530224" y="1143000"/>
            <a:ext cx="8159750" cy="639763"/>
          </a:xfrm>
          <a:prstGeom prst="rect">
            <a:avLst/>
          </a:prstGeom>
        </p:spPr>
        <p:txBody>
          <a:bodyPr vert="horz" lIns="91440" tIns="45720" rIns="91440" bIns="45720" rtlCol="0">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a:solidFill>
                  <a:schemeClr val="accent1"/>
                </a:solidFill>
              </a:rPr>
              <a:t>KEEPING OUR COMMITMENTS</a:t>
            </a:r>
            <a:endParaRPr lang="en-US" sz="3200" dirty="0">
              <a:solidFill>
                <a:schemeClr val="accent1"/>
              </a:solidFill>
            </a:endParaRPr>
          </a:p>
        </p:txBody>
      </p:sp>
      <p:sp>
        <p:nvSpPr>
          <p:cNvPr id="13" name="Footer Placeholder 4">
            <a:extLst>
              <a:ext uri="{FF2B5EF4-FFF2-40B4-BE49-F238E27FC236}">
                <a16:creationId xmlns:a16="http://schemas.microsoft.com/office/drawing/2014/main" id="{FEDD4682-46D0-4E5C-A518-CEF2DF975AD0}"/>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13</a:t>
            </a:fld>
            <a:endParaRPr lang="en-US" dirty="0"/>
          </a:p>
        </p:txBody>
      </p:sp>
    </p:spTree>
    <p:extLst>
      <p:ext uri="{BB962C8B-B14F-4D97-AF65-F5344CB8AC3E}">
        <p14:creationId xmlns:p14="http://schemas.microsoft.com/office/powerpoint/2010/main" val="5223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5D3BC0A9-DDD0-47E7-9B0A-84E54889B05F}"/>
              </a:ext>
            </a:extLst>
          </p:cNvPr>
          <p:cNvSpPr txBox="1">
            <a:spLocks/>
          </p:cNvSpPr>
          <p:nvPr/>
        </p:nvSpPr>
        <p:spPr>
          <a:xfrm>
            <a:off x="514350" y="1903412"/>
            <a:ext cx="8115300" cy="4373563"/>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itchFamily="34" charset="0"/>
              <a:buNone/>
            </a:pPr>
            <a:r>
              <a:rPr lang="en-US" sz="2600" b="0" dirty="0">
                <a:latin typeface="+mn-lt"/>
              </a:rPr>
              <a:t>“We will finish Phase 1 (San Francisco – Los Angeles</a:t>
            </a:r>
            <a:br>
              <a:rPr lang="en-US" sz="2600" b="0" dirty="0">
                <a:latin typeface="+mn-lt"/>
              </a:rPr>
            </a:br>
            <a:r>
              <a:rPr lang="en-US" sz="2600" b="0" dirty="0">
                <a:latin typeface="+mn-lt"/>
              </a:rPr>
              <a:t>/Anaheim) environmental work.”  – </a:t>
            </a:r>
            <a:r>
              <a:rPr lang="en-US" sz="2600" b="0" i="1" dirty="0">
                <a:latin typeface="+mn-lt"/>
              </a:rPr>
              <a:t>Governor Newsom</a:t>
            </a:r>
            <a:endParaRPr lang="en-US" sz="2600" dirty="0">
              <a:latin typeface="+mn-lt"/>
            </a:endParaRPr>
          </a:p>
          <a:p>
            <a:pPr marL="571500" indent="-342900">
              <a:spcBef>
                <a:spcPts val="0"/>
              </a:spcBef>
              <a:spcAft>
                <a:spcPts val="2400"/>
              </a:spcAft>
              <a:buClr>
                <a:schemeClr val="accent2"/>
              </a:buClr>
              <a:buFont typeface="Wingdings" panose="05000000000000000000" pitchFamily="2" charset="2"/>
              <a:buChar char="§"/>
            </a:pPr>
            <a:r>
              <a:rPr lang="en-US" b="0" dirty="0">
                <a:latin typeface="Arial" panose="020B0604020202020204" pitchFamily="34" charset="0"/>
              </a:rPr>
              <a:t>Progressing all environmental work</a:t>
            </a:r>
          </a:p>
          <a:p>
            <a:pPr marL="571500" indent="-342900">
              <a:spcBef>
                <a:spcPts val="0"/>
              </a:spcBef>
              <a:spcAft>
                <a:spcPts val="2400"/>
              </a:spcAft>
              <a:buClr>
                <a:schemeClr val="accent2"/>
              </a:buClr>
              <a:buFont typeface="Wingdings" panose="05000000000000000000" pitchFamily="2" charset="2"/>
              <a:buChar char="§"/>
            </a:pPr>
            <a:r>
              <a:rPr lang="en-US" b="0" dirty="0">
                <a:latin typeface="Arial" panose="020B0604020202020204" pitchFamily="34" charset="0"/>
              </a:rPr>
              <a:t>Requested streamlining authority from federal government</a:t>
            </a:r>
          </a:p>
          <a:p>
            <a:pPr marL="571500" indent="-342900">
              <a:spcBef>
                <a:spcPts val="0"/>
              </a:spcBef>
              <a:spcAft>
                <a:spcPts val="2400"/>
              </a:spcAft>
              <a:buClr>
                <a:schemeClr val="accent2"/>
              </a:buClr>
              <a:buFont typeface="Wingdings" panose="05000000000000000000" pitchFamily="2" charset="2"/>
              <a:buChar char="§"/>
            </a:pPr>
            <a:r>
              <a:rPr lang="en-US" b="0" dirty="0">
                <a:latin typeface="Arial" panose="020B0604020202020204" pitchFamily="34" charset="0"/>
              </a:rPr>
              <a:t>Environmental work is on schedule to be completed by the required date in the federal funding agreement (2022)</a:t>
            </a:r>
          </a:p>
          <a:p>
            <a:endParaRPr lang="en-US" dirty="0"/>
          </a:p>
        </p:txBody>
      </p:sp>
      <p:sp>
        <p:nvSpPr>
          <p:cNvPr id="4" name="Title 1">
            <a:extLst>
              <a:ext uri="{FF2B5EF4-FFF2-40B4-BE49-F238E27FC236}">
                <a16:creationId xmlns:a16="http://schemas.microsoft.com/office/drawing/2014/main" id="{BAE0CB73-04D1-45C8-B40F-3ABDF8397321}"/>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Text Placeholder 7">
            <a:extLst>
              <a:ext uri="{FF2B5EF4-FFF2-40B4-BE49-F238E27FC236}">
                <a16:creationId xmlns:a16="http://schemas.microsoft.com/office/drawing/2014/main" id="{481C7F04-E3D3-46C5-9E78-B8D7ECA49676}"/>
              </a:ext>
            </a:extLst>
          </p:cNvPr>
          <p:cNvSpPr txBox="1">
            <a:spLocks/>
          </p:cNvSpPr>
          <p:nvPr/>
        </p:nvSpPr>
        <p:spPr>
          <a:xfrm>
            <a:off x="530224" y="1143000"/>
            <a:ext cx="8159750" cy="639763"/>
          </a:xfrm>
          <a:prstGeom prst="rect">
            <a:avLst/>
          </a:prstGeom>
        </p:spPr>
        <p:txBody>
          <a:bodyPr vert="horz" lIns="91440" tIns="45720" rIns="91440" bIns="45720" rtlCol="0">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a:solidFill>
                  <a:schemeClr val="accent1"/>
                </a:solidFill>
              </a:rPr>
              <a:t>KEEPING OUR COMMITMENTS</a:t>
            </a:r>
            <a:endParaRPr lang="en-US" sz="3200" dirty="0">
              <a:solidFill>
                <a:schemeClr val="accent1"/>
              </a:solidFill>
            </a:endParaRPr>
          </a:p>
        </p:txBody>
      </p:sp>
      <p:sp>
        <p:nvSpPr>
          <p:cNvPr id="7" name="Footer Placeholder 4">
            <a:extLst>
              <a:ext uri="{FF2B5EF4-FFF2-40B4-BE49-F238E27FC236}">
                <a16:creationId xmlns:a16="http://schemas.microsoft.com/office/drawing/2014/main" id="{0B807784-794C-4DDD-93AA-72F13F37064D}"/>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14</a:t>
            </a:fld>
            <a:endParaRPr lang="en-US" dirty="0"/>
          </a:p>
        </p:txBody>
      </p:sp>
    </p:spTree>
    <p:extLst>
      <p:ext uri="{BB962C8B-B14F-4D97-AF65-F5344CB8AC3E}">
        <p14:creationId xmlns:p14="http://schemas.microsoft.com/office/powerpoint/2010/main" val="187487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530224" y="1143000"/>
            <a:ext cx="8159750" cy="639763"/>
          </a:xfrm>
        </p:spPr>
        <p:txBody>
          <a:bodyPr/>
          <a:lstStyle/>
          <a:p>
            <a:pPr marL="0" indent="0">
              <a:buNone/>
            </a:pPr>
            <a:r>
              <a:rPr lang="en-US" sz="3200" dirty="0">
                <a:solidFill>
                  <a:schemeClr val="accent1"/>
                </a:solidFill>
              </a:rPr>
              <a:t>KEEPING OUR COMMITMENTS</a:t>
            </a:r>
          </a:p>
        </p:txBody>
      </p:sp>
      <p:sp>
        <p:nvSpPr>
          <p:cNvPr id="4" name="Content Placeholder 1">
            <a:extLst>
              <a:ext uri="{FF2B5EF4-FFF2-40B4-BE49-F238E27FC236}">
                <a16:creationId xmlns:a16="http://schemas.microsoft.com/office/drawing/2014/main" id="{028F8D8A-6C59-42CF-BBE9-56066FCF73EE}"/>
              </a:ext>
            </a:extLst>
          </p:cNvPr>
          <p:cNvSpPr txBox="1">
            <a:spLocks/>
          </p:cNvSpPr>
          <p:nvPr/>
        </p:nvSpPr>
        <p:spPr>
          <a:xfrm>
            <a:off x="380999" y="1874939"/>
            <a:ext cx="8458200" cy="4419600"/>
          </a:xfrm>
          <a:prstGeom prst="rect">
            <a:avLst/>
          </a:prstGeom>
        </p:spPr>
        <p:txBody>
          <a:bodyPr>
            <a:normAutofit lnSpcReduction="10000"/>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spcAft>
                <a:spcPts val="1200"/>
              </a:spcAft>
              <a:buClr>
                <a:schemeClr val="bg1">
                  <a:lumMod val="95000"/>
                </a:schemeClr>
              </a:buClr>
              <a:buNone/>
            </a:pPr>
            <a:r>
              <a:rPr lang="en-US" b="0" dirty="0">
                <a:latin typeface="Arial" panose="020B0604020202020204" pitchFamily="34" charset="0"/>
              </a:rPr>
              <a:t>Completing environmental work is necessary in front of future construction contracts – necessary to:</a:t>
            </a:r>
          </a:p>
          <a:p>
            <a:pPr marL="914400" lvl="3" indent="-342900">
              <a:spcBef>
                <a:spcPts val="0"/>
              </a:spcBef>
              <a:spcAft>
                <a:spcPts val="1800"/>
              </a:spcAft>
              <a:buClr>
                <a:schemeClr val="accent2"/>
              </a:buClr>
              <a:buFont typeface="Wingdings" panose="05000000000000000000" pitchFamily="2" charset="2"/>
              <a:buChar char="§"/>
            </a:pPr>
            <a:r>
              <a:rPr lang="en-US" dirty="0">
                <a:latin typeface="Arial" panose="020B0604020202020204" pitchFamily="34" charset="0"/>
              </a:rPr>
              <a:t>Refine cost estimates</a:t>
            </a:r>
          </a:p>
          <a:p>
            <a:pPr marL="914400" lvl="3" indent="-342900">
              <a:spcBef>
                <a:spcPts val="0"/>
              </a:spcBef>
              <a:spcAft>
                <a:spcPts val="1800"/>
              </a:spcAft>
              <a:buClr>
                <a:schemeClr val="accent2"/>
              </a:buClr>
              <a:buFont typeface="Wingdings" panose="05000000000000000000" pitchFamily="2" charset="2"/>
              <a:buChar char="§"/>
            </a:pPr>
            <a:r>
              <a:rPr lang="en-US" dirty="0">
                <a:latin typeface="Arial" panose="020B0604020202020204" pitchFamily="34" charset="0"/>
              </a:rPr>
              <a:t>Advance design</a:t>
            </a:r>
          </a:p>
          <a:p>
            <a:pPr marL="914400" lvl="3" indent="-342900">
              <a:spcBef>
                <a:spcPts val="0"/>
              </a:spcBef>
              <a:spcAft>
                <a:spcPts val="1800"/>
              </a:spcAft>
              <a:buClr>
                <a:schemeClr val="accent2"/>
              </a:buClr>
              <a:buFont typeface="Wingdings" panose="05000000000000000000" pitchFamily="2" charset="2"/>
              <a:buChar char="§"/>
            </a:pPr>
            <a:r>
              <a:rPr lang="en-US" dirty="0">
                <a:latin typeface="Arial" panose="020B0604020202020204" pitchFamily="34" charset="0"/>
              </a:rPr>
              <a:t>Identify and mitigate risk</a:t>
            </a:r>
          </a:p>
          <a:p>
            <a:pPr marL="914400" lvl="3" indent="-342900">
              <a:spcBef>
                <a:spcPts val="0"/>
              </a:spcBef>
              <a:spcAft>
                <a:spcPts val="1800"/>
              </a:spcAft>
              <a:buClr>
                <a:schemeClr val="accent2"/>
              </a:buClr>
              <a:buFont typeface="Wingdings" panose="05000000000000000000" pitchFamily="2" charset="2"/>
              <a:buChar char="§"/>
            </a:pPr>
            <a:r>
              <a:rPr lang="en-US" dirty="0">
                <a:latin typeface="Arial" panose="020B0604020202020204" pitchFamily="34" charset="0"/>
              </a:rPr>
              <a:t>Develop strategies for project development work</a:t>
            </a:r>
            <a:br>
              <a:rPr lang="en-US" dirty="0">
                <a:latin typeface="Arial" panose="020B0604020202020204" pitchFamily="34" charset="0"/>
              </a:rPr>
            </a:br>
            <a:r>
              <a:rPr lang="en-US" dirty="0">
                <a:latin typeface="Arial" panose="020B0604020202020204" pitchFamily="34" charset="0"/>
              </a:rPr>
              <a:t>(i.e., ROW acquisition, utility relocations, etc.)</a:t>
            </a:r>
          </a:p>
          <a:p>
            <a:pPr marL="914400" lvl="3" indent="-342900">
              <a:spcBef>
                <a:spcPts val="0"/>
              </a:spcBef>
              <a:spcAft>
                <a:spcPts val="1800"/>
              </a:spcAft>
              <a:buClr>
                <a:schemeClr val="accent2"/>
              </a:buClr>
              <a:buFont typeface="Wingdings" panose="05000000000000000000" pitchFamily="2" charset="2"/>
              <a:buChar char="§"/>
            </a:pPr>
            <a:r>
              <a:rPr lang="en-US" dirty="0">
                <a:latin typeface="Arial" panose="020B0604020202020204" pitchFamily="34" charset="0"/>
              </a:rPr>
              <a:t>Ready shared corridors for investments as funding opportunities become available</a:t>
            </a:r>
          </a:p>
          <a:p>
            <a:endParaRPr lang="en-US" dirty="0"/>
          </a:p>
        </p:txBody>
      </p:sp>
      <p:sp>
        <p:nvSpPr>
          <p:cNvPr id="5" name="Title 1">
            <a:extLst>
              <a:ext uri="{FF2B5EF4-FFF2-40B4-BE49-F238E27FC236}">
                <a16:creationId xmlns:a16="http://schemas.microsoft.com/office/drawing/2014/main" id="{8D7BF580-1F46-4645-8682-43E9B98AFB9C}"/>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D12EC2BE-E1B2-423E-9EB0-B06D08DB0907}"/>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15</a:t>
            </a:fld>
            <a:endParaRPr lang="en-US" dirty="0"/>
          </a:p>
        </p:txBody>
      </p:sp>
    </p:spTree>
    <p:extLst>
      <p:ext uri="{BB962C8B-B14F-4D97-AF65-F5344CB8AC3E}">
        <p14:creationId xmlns:p14="http://schemas.microsoft.com/office/powerpoint/2010/main" val="346288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380999" y="1143000"/>
            <a:ext cx="8159750" cy="639763"/>
          </a:xfrm>
        </p:spPr>
        <p:txBody>
          <a:bodyPr/>
          <a:lstStyle/>
          <a:p>
            <a:pPr marL="0" indent="0">
              <a:buNone/>
            </a:pPr>
            <a:r>
              <a:rPr lang="en-US" sz="2800" dirty="0">
                <a:solidFill>
                  <a:schemeClr val="accent1"/>
                </a:solidFill>
              </a:rPr>
              <a:t>DELIVERING HSR WHILE LIVING WITHIN OUR MEANS</a:t>
            </a:r>
          </a:p>
        </p:txBody>
      </p:sp>
      <p:sp>
        <p:nvSpPr>
          <p:cNvPr id="5" name="Content Placeholder 1">
            <a:extLst>
              <a:ext uri="{FF2B5EF4-FFF2-40B4-BE49-F238E27FC236}">
                <a16:creationId xmlns:a16="http://schemas.microsoft.com/office/drawing/2014/main" id="{2F3CA8BF-3FC7-4179-B940-3D1971537A27}"/>
              </a:ext>
            </a:extLst>
          </p:cNvPr>
          <p:cNvSpPr txBox="1">
            <a:spLocks/>
          </p:cNvSpPr>
          <p:nvPr/>
        </p:nvSpPr>
        <p:spPr>
          <a:xfrm>
            <a:off x="380999" y="1782762"/>
            <a:ext cx="8458200" cy="4525963"/>
          </a:xfrm>
          <a:prstGeom prst="rect">
            <a:avLst/>
          </a:prstGeom>
        </p:spPr>
        <p:txBody>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0" dirty="0"/>
              <a:t>Project does not have all the funding needed to complete</a:t>
            </a:r>
            <a:br>
              <a:rPr lang="en-US" sz="2800" b="0" dirty="0"/>
            </a:br>
            <a:r>
              <a:rPr lang="en-US" sz="2800" b="0" dirty="0"/>
              <a:t>the entire project statewide……</a:t>
            </a:r>
            <a:r>
              <a:rPr lang="en-US" sz="2800" b="0" i="1" dirty="0"/>
              <a:t>and it </a:t>
            </a:r>
            <a:r>
              <a:rPr lang="en-US" sz="2800" b="0" i="1" u="sng" dirty="0"/>
              <a:t>never</a:t>
            </a:r>
            <a:r>
              <a:rPr lang="en-US" sz="2800" b="0" i="1" dirty="0"/>
              <a:t> has</a:t>
            </a:r>
            <a:r>
              <a:rPr lang="en-US" sz="2800" b="0" dirty="0"/>
              <a:t>:</a:t>
            </a:r>
          </a:p>
          <a:p>
            <a:pPr marL="0" indent="0">
              <a:buFont typeface="Arial" pitchFamily="34" charset="0"/>
              <a:buNone/>
            </a:pPr>
            <a:endParaRPr lang="en-US" dirty="0"/>
          </a:p>
          <a:p>
            <a:pPr marL="628650" lvl="1" indent="-628650">
              <a:buFont typeface="Arial Narrow" panose="020B0606020202030204" pitchFamily="34" charset="0"/>
              <a:buNone/>
            </a:pPr>
            <a:r>
              <a:rPr lang="en-US" b="1" dirty="0"/>
              <a:t>2008</a:t>
            </a:r>
            <a:r>
              <a:rPr lang="en-US" dirty="0"/>
              <a:t>: 	Bond Measure (Proposition 1A) passes and provides 20% of the 	project’s then estimated costs.</a:t>
            </a:r>
          </a:p>
          <a:p>
            <a:pPr marL="628650" lvl="1" indent="-628650">
              <a:buFont typeface="Arial Narrow" panose="020B0606020202030204" pitchFamily="34" charset="0"/>
              <a:buNone/>
            </a:pPr>
            <a:endParaRPr lang="en-US" dirty="0"/>
          </a:p>
          <a:p>
            <a:pPr marL="628650" lvl="1" indent="-628650">
              <a:buFont typeface="Arial Narrow" panose="020B0606020202030204" pitchFamily="34" charset="0"/>
              <a:buNone/>
            </a:pPr>
            <a:r>
              <a:rPr lang="en-US" b="1" dirty="0"/>
              <a:t>2018</a:t>
            </a:r>
            <a:r>
              <a:rPr lang="en-US" dirty="0"/>
              <a:t>: 	With a stable Cap and Trade program through 2030, federal funds and 	Proposition 1A funding, the Authority has access to just under 30% of 	today’s estimated project costs</a:t>
            </a:r>
          </a:p>
          <a:p>
            <a:endParaRPr lang="en-US" dirty="0"/>
          </a:p>
        </p:txBody>
      </p:sp>
      <p:sp>
        <p:nvSpPr>
          <p:cNvPr id="4" name="Title 1">
            <a:extLst>
              <a:ext uri="{FF2B5EF4-FFF2-40B4-BE49-F238E27FC236}">
                <a16:creationId xmlns:a16="http://schemas.microsoft.com/office/drawing/2014/main" id="{173F36C9-A8E1-47E8-B50C-6AE6F5EE8345}"/>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2957ECD6-AA5F-4990-9D3C-996D0066D008}"/>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16</a:t>
            </a:fld>
            <a:endParaRPr lang="en-US" dirty="0"/>
          </a:p>
        </p:txBody>
      </p:sp>
    </p:spTree>
    <p:extLst>
      <p:ext uri="{BB962C8B-B14F-4D97-AF65-F5344CB8AC3E}">
        <p14:creationId xmlns:p14="http://schemas.microsoft.com/office/powerpoint/2010/main" val="78711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380999" y="1143000"/>
            <a:ext cx="8159750" cy="639763"/>
          </a:xfrm>
        </p:spPr>
        <p:txBody>
          <a:bodyPr/>
          <a:lstStyle/>
          <a:p>
            <a:pPr marL="0" indent="0">
              <a:buNone/>
            </a:pPr>
            <a:r>
              <a:rPr lang="en-US" sz="2800" dirty="0">
                <a:solidFill>
                  <a:schemeClr val="accent1"/>
                </a:solidFill>
              </a:rPr>
              <a:t>DELIVERING HSR WHILE LIVING WITHIN OUR MEANS</a:t>
            </a:r>
          </a:p>
        </p:txBody>
      </p:sp>
      <p:sp>
        <p:nvSpPr>
          <p:cNvPr id="4" name="Content Placeholder 1">
            <a:extLst>
              <a:ext uri="{FF2B5EF4-FFF2-40B4-BE49-F238E27FC236}">
                <a16:creationId xmlns:a16="http://schemas.microsoft.com/office/drawing/2014/main" id="{776A655A-5BA8-4D38-B3CE-9BA1FFB8801B}"/>
              </a:ext>
            </a:extLst>
          </p:cNvPr>
          <p:cNvSpPr txBox="1">
            <a:spLocks/>
          </p:cNvSpPr>
          <p:nvPr/>
        </p:nvSpPr>
        <p:spPr>
          <a:xfrm>
            <a:off x="380999" y="1722349"/>
            <a:ext cx="8382002" cy="4527449"/>
          </a:xfrm>
          <a:prstGeom prst="rect">
            <a:avLst/>
          </a:prstGeom>
        </p:spPr>
        <p:txBody>
          <a:bodyPr>
            <a:normAutofit fontScale="92500" lnSpcReduction="10000"/>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0" dirty="0">
                <a:latin typeface="Arial" panose="020B0604020202020204" pitchFamily="34" charset="0"/>
              </a:rPr>
              <a:t>How do we make high-speed rail real in California within the reasonable estimate of funding available to the project today?</a:t>
            </a:r>
            <a:endParaRPr lang="en-US" sz="1800" b="0" dirty="0">
              <a:latin typeface="Arial" panose="020B0604020202020204" pitchFamily="34" charset="0"/>
            </a:endParaRPr>
          </a:p>
          <a:p>
            <a:pPr marL="0" indent="0">
              <a:buFont typeface="Arial" pitchFamily="34" charset="0"/>
              <a:buNone/>
            </a:pPr>
            <a:r>
              <a:rPr lang="en-US" sz="1800" dirty="0">
                <a:latin typeface="Arial" panose="020B0604020202020204" pitchFamily="34" charset="0"/>
              </a:rPr>
              <a:t> </a:t>
            </a:r>
            <a:endParaRPr lang="en-US" dirty="0">
              <a:latin typeface="Arial" panose="020B0604020202020204" pitchFamily="34" charset="0"/>
            </a:endParaRPr>
          </a:p>
          <a:p>
            <a:pPr marL="628650" lvl="1" indent="-628650">
              <a:spcBef>
                <a:spcPts val="0"/>
              </a:spcBef>
              <a:spcAft>
                <a:spcPts val="1800"/>
              </a:spcAft>
              <a:buFont typeface="Arial Narrow" panose="020B0606020202030204" pitchFamily="34" charset="0"/>
              <a:buNone/>
            </a:pPr>
            <a:r>
              <a:rPr lang="en-US" b="1" dirty="0">
                <a:latin typeface="Arial" panose="020B0604020202020204" pitchFamily="34" charset="0"/>
              </a:rPr>
              <a:t>2017</a:t>
            </a:r>
            <a:r>
              <a:rPr lang="en-US" dirty="0">
                <a:latin typeface="Arial" panose="020B0604020202020204" pitchFamily="34" charset="0"/>
              </a:rPr>
              <a:t>: 	The Authority contracted with an Early Train Operator (DB who 	operates high-speed rail in Germany) to advise on operational 	issues for service in California;</a:t>
            </a:r>
          </a:p>
          <a:p>
            <a:pPr marL="628650" lvl="1" indent="-628650">
              <a:spcBef>
                <a:spcPts val="0"/>
              </a:spcBef>
              <a:spcAft>
                <a:spcPts val="1800"/>
              </a:spcAft>
              <a:buFont typeface="Arial Narrow" panose="020B0606020202030204" pitchFamily="34" charset="0"/>
              <a:buNone/>
              <a:tabLst>
                <a:tab pos="742950" algn="l"/>
              </a:tabLst>
            </a:pPr>
            <a:r>
              <a:rPr lang="en-US" b="1" dirty="0">
                <a:latin typeface="Arial" panose="020B0604020202020204" pitchFamily="34" charset="0"/>
              </a:rPr>
              <a:t>2018</a:t>
            </a:r>
            <a:r>
              <a:rPr lang="en-US" dirty="0">
                <a:latin typeface="Arial" panose="020B0604020202020204" pitchFamily="34" charset="0"/>
              </a:rPr>
              <a:t>:		Business Plan directs the ETO to analyze and make 			recommendations for early interim service that make the most 		sense.</a:t>
            </a:r>
          </a:p>
          <a:p>
            <a:pPr marL="628650" lvl="1" indent="-628650">
              <a:spcBef>
                <a:spcPts val="0"/>
              </a:spcBef>
              <a:spcAft>
                <a:spcPts val="1800"/>
              </a:spcAft>
              <a:buFont typeface="Arial Narrow" panose="020B0606020202030204" pitchFamily="34" charset="0"/>
              <a:buNone/>
            </a:pPr>
            <a:r>
              <a:rPr lang="en-US" b="1" dirty="0">
                <a:latin typeface="Arial" panose="020B0604020202020204" pitchFamily="34" charset="0"/>
              </a:rPr>
              <a:t>2018:</a:t>
            </a:r>
            <a:r>
              <a:rPr lang="en-US" dirty="0">
                <a:latin typeface="Arial" panose="020B0604020202020204" pitchFamily="34" charset="0"/>
              </a:rPr>
              <a:t> 	Early indication is that Merced-Fresno-Bakersfield is the only 	early service line that makes sense in the Central Valley—the 	only place in the state the environmental work is complete or 	near completion and construction is underway.</a:t>
            </a:r>
          </a:p>
          <a:p>
            <a:endParaRPr lang="en-US" dirty="0"/>
          </a:p>
        </p:txBody>
      </p:sp>
      <p:sp>
        <p:nvSpPr>
          <p:cNvPr id="5" name="Title 1">
            <a:extLst>
              <a:ext uri="{FF2B5EF4-FFF2-40B4-BE49-F238E27FC236}">
                <a16:creationId xmlns:a16="http://schemas.microsoft.com/office/drawing/2014/main" id="{6454AF4E-C2C6-41EF-8F1C-6F291B59C316}"/>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C8B19598-BB62-494F-87C0-8CCD54E9EA0A}"/>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17</a:t>
            </a:fld>
            <a:endParaRPr lang="en-US" dirty="0"/>
          </a:p>
        </p:txBody>
      </p:sp>
    </p:spTree>
    <p:extLst>
      <p:ext uri="{BB962C8B-B14F-4D97-AF65-F5344CB8AC3E}">
        <p14:creationId xmlns:p14="http://schemas.microsoft.com/office/powerpoint/2010/main" val="116135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B48B79EC-942B-4532-9F89-A833CBD770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4384" t="44176" r="43808" b="36258"/>
          <a:stretch/>
        </p:blipFill>
        <p:spPr>
          <a:xfrm>
            <a:off x="4538660" y="1204641"/>
            <a:ext cx="4357689" cy="5059363"/>
          </a:xfrm>
          <a:prstGeom prst="rect">
            <a:avLst/>
          </a:prstGeom>
        </p:spPr>
      </p:pic>
      <p:sp>
        <p:nvSpPr>
          <p:cNvPr id="8" name="Text Placeholder 7">
            <a:extLst>
              <a:ext uri="{FF2B5EF4-FFF2-40B4-BE49-F238E27FC236}">
                <a16:creationId xmlns:a16="http://schemas.microsoft.com/office/drawing/2014/main" id="{4163D50A-169C-4287-88B5-F73E421C467B}"/>
              </a:ext>
            </a:extLst>
          </p:cNvPr>
          <p:cNvSpPr>
            <a:spLocks noGrp="1"/>
          </p:cNvSpPr>
          <p:nvPr>
            <p:ph type="body" idx="12"/>
          </p:nvPr>
        </p:nvSpPr>
        <p:spPr>
          <a:xfrm>
            <a:off x="247650" y="1478756"/>
            <a:ext cx="4357689" cy="639762"/>
          </a:xfrm>
        </p:spPr>
        <p:txBody>
          <a:bodyPr/>
          <a:lstStyle/>
          <a:p>
            <a:r>
              <a:rPr lang="en-US" sz="2800" dirty="0">
                <a:solidFill>
                  <a:schemeClr val="accent1"/>
                </a:solidFill>
              </a:rPr>
              <a:t>DELIVERING HSR WHILE LIVING WITHIN OUR MEANS</a:t>
            </a:r>
          </a:p>
        </p:txBody>
      </p:sp>
      <p:sp>
        <p:nvSpPr>
          <p:cNvPr id="5" name="Content Placeholder 1">
            <a:extLst>
              <a:ext uri="{FF2B5EF4-FFF2-40B4-BE49-F238E27FC236}">
                <a16:creationId xmlns:a16="http://schemas.microsoft.com/office/drawing/2014/main" id="{C8CC686C-7CCC-4D8E-BC13-D47848040255}"/>
              </a:ext>
            </a:extLst>
          </p:cNvPr>
          <p:cNvSpPr txBox="1">
            <a:spLocks/>
          </p:cNvSpPr>
          <p:nvPr/>
        </p:nvSpPr>
        <p:spPr>
          <a:xfrm>
            <a:off x="247651" y="2209801"/>
            <a:ext cx="3599388" cy="5059363"/>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spcAft>
                <a:spcPts val="2400"/>
              </a:spcAft>
              <a:buClr>
                <a:schemeClr val="accent2"/>
              </a:buClr>
              <a:buNone/>
            </a:pPr>
            <a:r>
              <a:rPr lang="en-US" sz="2000" b="0" dirty="0">
                <a:latin typeface="Arial" panose="020B0604020202020204" pitchFamily="34" charset="0"/>
              </a:rPr>
              <a:t>Merced-Fresno-Bakersfield line has the benefit of offering a 171-mile high-speed service connecting three of the fastest growing counties in California (Merced, Fresno, Kern).</a:t>
            </a:r>
            <a:endParaRPr lang="en-US" dirty="0"/>
          </a:p>
        </p:txBody>
      </p:sp>
      <p:grpSp>
        <p:nvGrpSpPr>
          <p:cNvPr id="46" name="Group 45">
            <a:extLst>
              <a:ext uri="{FF2B5EF4-FFF2-40B4-BE49-F238E27FC236}">
                <a16:creationId xmlns:a16="http://schemas.microsoft.com/office/drawing/2014/main" id="{3AA61381-E458-47CE-8B5B-3DE9C66857C9}"/>
              </a:ext>
            </a:extLst>
          </p:cNvPr>
          <p:cNvGrpSpPr/>
          <p:nvPr/>
        </p:nvGrpSpPr>
        <p:grpSpPr>
          <a:xfrm>
            <a:off x="3941774" y="1204641"/>
            <a:ext cx="5112033" cy="5008935"/>
            <a:chOff x="4277334" y="1204641"/>
            <a:chExt cx="5112033" cy="5008935"/>
          </a:xfrm>
        </p:grpSpPr>
        <p:sp>
          <p:nvSpPr>
            <p:cNvPr id="9" name="Freeform: Shape 8">
              <a:extLst>
                <a:ext uri="{FF2B5EF4-FFF2-40B4-BE49-F238E27FC236}">
                  <a16:creationId xmlns:a16="http://schemas.microsoft.com/office/drawing/2014/main" id="{84322EE3-D23B-4C44-997C-AE2042342678}"/>
                </a:ext>
              </a:extLst>
            </p:cNvPr>
            <p:cNvSpPr/>
            <p:nvPr/>
          </p:nvSpPr>
          <p:spPr>
            <a:xfrm>
              <a:off x="5245100" y="1454151"/>
              <a:ext cx="2971800" cy="4692650"/>
            </a:xfrm>
            <a:custGeom>
              <a:avLst/>
              <a:gdLst>
                <a:gd name="connsiteX0" fmla="*/ 0 w 1790700"/>
                <a:gd name="connsiteY0" fmla="*/ 0 h 2339975"/>
                <a:gd name="connsiteX1" fmla="*/ 254000 w 1790700"/>
                <a:gd name="connsiteY1" fmla="*/ 234950 h 2339975"/>
                <a:gd name="connsiteX2" fmla="*/ 285750 w 1790700"/>
                <a:gd name="connsiteY2" fmla="*/ 514350 h 2339975"/>
                <a:gd name="connsiteX3" fmla="*/ 638175 w 1790700"/>
                <a:gd name="connsiteY3" fmla="*/ 542925 h 2339975"/>
                <a:gd name="connsiteX4" fmla="*/ 990600 w 1790700"/>
                <a:gd name="connsiteY4" fmla="*/ 901700 h 2339975"/>
                <a:gd name="connsiteX5" fmla="*/ 1073150 w 1790700"/>
                <a:gd name="connsiteY5" fmla="*/ 1117600 h 2339975"/>
                <a:gd name="connsiteX6" fmla="*/ 1441450 w 1790700"/>
                <a:gd name="connsiteY6" fmla="*/ 1482725 h 2339975"/>
                <a:gd name="connsiteX7" fmla="*/ 1539875 w 1790700"/>
                <a:gd name="connsiteY7" fmla="*/ 1965325 h 2339975"/>
                <a:gd name="connsiteX8" fmla="*/ 1676400 w 1790700"/>
                <a:gd name="connsiteY8" fmla="*/ 2047875 h 2339975"/>
                <a:gd name="connsiteX9" fmla="*/ 1790700 w 1790700"/>
                <a:gd name="connsiteY9" fmla="*/ 2339975 h 2339975"/>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3025443 w 3025443"/>
                <a:gd name="connsiteY9"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834737 w 3025443"/>
                <a:gd name="connsiteY9" fmla="*/ 4398764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828272 w 3025443"/>
                <a:gd name="connsiteY9" fmla="*/ 4395533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828272 w 3025443"/>
                <a:gd name="connsiteY9" fmla="*/ 4398766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828272 w 3025443"/>
                <a:gd name="connsiteY9" fmla="*/ 4398766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514738 w 3025443"/>
                <a:gd name="connsiteY9" fmla="*/ 4114349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514738 w 3025443"/>
                <a:gd name="connsiteY9" fmla="*/ 4114349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414536 w 3025443"/>
                <a:gd name="connsiteY9" fmla="*/ 4427854 h 4831854"/>
                <a:gd name="connsiteX10" fmla="*/ 3025443 w 3025443"/>
                <a:gd name="connsiteY10" fmla="*/ 4831854 h 4831854"/>
                <a:gd name="connsiteX0" fmla="*/ 0 w 3025443"/>
                <a:gd name="connsiteY0" fmla="*/ 0 h 4831854"/>
                <a:gd name="connsiteX1" fmla="*/ 254000 w 3025443"/>
                <a:gd name="connsiteY1" fmla="*/ 234950 h 4831854"/>
                <a:gd name="connsiteX2" fmla="*/ 285750 w 3025443"/>
                <a:gd name="connsiteY2" fmla="*/ 514350 h 4831854"/>
                <a:gd name="connsiteX3" fmla="*/ 638175 w 3025443"/>
                <a:gd name="connsiteY3" fmla="*/ 542925 h 4831854"/>
                <a:gd name="connsiteX4" fmla="*/ 990600 w 3025443"/>
                <a:gd name="connsiteY4" fmla="*/ 901700 h 4831854"/>
                <a:gd name="connsiteX5" fmla="*/ 1073150 w 3025443"/>
                <a:gd name="connsiteY5" fmla="*/ 1117600 h 4831854"/>
                <a:gd name="connsiteX6" fmla="*/ 1441450 w 3025443"/>
                <a:gd name="connsiteY6" fmla="*/ 1482725 h 4831854"/>
                <a:gd name="connsiteX7" fmla="*/ 1539875 w 3025443"/>
                <a:gd name="connsiteY7" fmla="*/ 1965325 h 4831854"/>
                <a:gd name="connsiteX8" fmla="*/ 1676400 w 3025443"/>
                <a:gd name="connsiteY8" fmla="*/ 2047875 h 4831854"/>
                <a:gd name="connsiteX9" fmla="*/ 2414536 w 3025443"/>
                <a:gd name="connsiteY9" fmla="*/ 4427854 h 4831854"/>
                <a:gd name="connsiteX10" fmla="*/ 2779787 w 3025443"/>
                <a:gd name="connsiteY10" fmla="*/ 4566828 h 4831854"/>
                <a:gd name="connsiteX11" fmla="*/ 3025443 w 3025443"/>
                <a:gd name="connsiteY11" fmla="*/ 4831854 h 4831854"/>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414536 w 3025443"/>
                <a:gd name="connsiteY9" fmla="*/ 4427854 h 4776910"/>
                <a:gd name="connsiteX10" fmla="*/ 2779787 w 3025443"/>
                <a:gd name="connsiteY10" fmla="*/ 4566828 h 4776910"/>
                <a:gd name="connsiteX11" fmla="*/ 3025443 w 3025443"/>
                <a:gd name="connsiteY11"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414536 w 3025443"/>
                <a:gd name="connsiteY9" fmla="*/ 4427854 h 4776910"/>
                <a:gd name="connsiteX10" fmla="*/ 2585849 w 3025443"/>
                <a:gd name="connsiteY10" fmla="*/ 4557132 h 4776910"/>
                <a:gd name="connsiteX11" fmla="*/ 2779787 w 3025443"/>
                <a:gd name="connsiteY11" fmla="*/ 4566828 h 4776910"/>
                <a:gd name="connsiteX12" fmla="*/ 3025443 w 3025443"/>
                <a:gd name="connsiteY12"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214133 w 3025443"/>
                <a:gd name="connsiteY9" fmla="*/ 3804076 h 4776910"/>
                <a:gd name="connsiteX10" fmla="*/ 2585849 w 3025443"/>
                <a:gd name="connsiteY10" fmla="*/ 4557132 h 4776910"/>
                <a:gd name="connsiteX11" fmla="*/ 2779787 w 3025443"/>
                <a:gd name="connsiteY11" fmla="*/ 4566828 h 4776910"/>
                <a:gd name="connsiteX12" fmla="*/ 3025443 w 3025443"/>
                <a:gd name="connsiteY12"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214133 w 3025443"/>
                <a:gd name="connsiteY9" fmla="*/ 3804076 h 4776910"/>
                <a:gd name="connsiteX10" fmla="*/ 2385445 w 3025443"/>
                <a:gd name="connsiteY10" fmla="*/ 4379372 h 4776910"/>
                <a:gd name="connsiteX11" fmla="*/ 2585849 w 3025443"/>
                <a:gd name="connsiteY11" fmla="*/ 4557132 h 4776910"/>
                <a:gd name="connsiteX12" fmla="*/ 2779787 w 3025443"/>
                <a:gd name="connsiteY12" fmla="*/ 4566828 h 4776910"/>
                <a:gd name="connsiteX13" fmla="*/ 3025443 w 3025443"/>
                <a:gd name="connsiteY13"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214133 w 3025443"/>
                <a:gd name="connsiteY9" fmla="*/ 3804076 h 4776910"/>
                <a:gd name="connsiteX10" fmla="*/ 2353122 w 3025443"/>
                <a:gd name="connsiteY10" fmla="*/ 4069099 h 4776910"/>
                <a:gd name="connsiteX11" fmla="*/ 2385445 w 3025443"/>
                <a:gd name="connsiteY11" fmla="*/ 4379372 h 4776910"/>
                <a:gd name="connsiteX12" fmla="*/ 2585849 w 3025443"/>
                <a:gd name="connsiteY12" fmla="*/ 4557132 h 4776910"/>
                <a:gd name="connsiteX13" fmla="*/ 2779787 w 3025443"/>
                <a:gd name="connsiteY13" fmla="*/ 4566828 h 4776910"/>
                <a:gd name="connsiteX14" fmla="*/ 3025443 w 3025443"/>
                <a:gd name="connsiteY14"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181810 w 3025443"/>
                <a:gd name="connsiteY9" fmla="*/ 3506731 h 4776910"/>
                <a:gd name="connsiteX10" fmla="*/ 2353122 w 3025443"/>
                <a:gd name="connsiteY10" fmla="*/ 4069099 h 4776910"/>
                <a:gd name="connsiteX11" fmla="*/ 2385445 w 3025443"/>
                <a:gd name="connsiteY11" fmla="*/ 4379372 h 4776910"/>
                <a:gd name="connsiteX12" fmla="*/ 2585849 w 3025443"/>
                <a:gd name="connsiteY12" fmla="*/ 4557132 h 4776910"/>
                <a:gd name="connsiteX13" fmla="*/ 2779787 w 3025443"/>
                <a:gd name="connsiteY13" fmla="*/ 4566828 h 4776910"/>
                <a:gd name="connsiteX14" fmla="*/ 3025443 w 3025443"/>
                <a:gd name="connsiteY14"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181810 w 3025443"/>
                <a:gd name="connsiteY9" fmla="*/ 3506731 h 4776910"/>
                <a:gd name="connsiteX10" fmla="*/ 2217365 w 3025443"/>
                <a:gd name="connsiteY10" fmla="*/ 3810538 h 4776910"/>
                <a:gd name="connsiteX11" fmla="*/ 2353122 w 3025443"/>
                <a:gd name="connsiteY11" fmla="*/ 4069099 h 4776910"/>
                <a:gd name="connsiteX12" fmla="*/ 2385445 w 3025443"/>
                <a:gd name="connsiteY12" fmla="*/ 4379372 h 4776910"/>
                <a:gd name="connsiteX13" fmla="*/ 2585849 w 3025443"/>
                <a:gd name="connsiteY13" fmla="*/ 4557132 h 4776910"/>
                <a:gd name="connsiteX14" fmla="*/ 2779787 w 3025443"/>
                <a:gd name="connsiteY14" fmla="*/ 4566828 h 4776910"/>
                <a:gd name="connsiteX15" fmla="*/ 3025443 w 3025443"/>
                <a:gd name="connsiteY15"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185042 w 3025443"/>
                <a:gd name="connsiteY9" fmla="*/ 3516427 h 4776910"/>
                <a:gd name="connsiteX10" fmla="*/ 2217365 w 3025443"/>
                <a:gd name="connsiteY10" fmla="*/ 3810538 h 4776910"/>
                <a:gd name="connsiteX11" fmla="*/ 2353122 w 3025443"/>
                <a:gd name="connsiteY11" fmla="*/ 4069099 h 4776910"/>
                <a:gd name="connsiteX12" fmla="*/ 2385445 w 3025443"/>
                <a:gd name="connsiteY12" fmla="*/ 4379372 h 4776910"/>
                <a:gd name="connsiteX13" fmla="*/ 2585849 w 3025443"/>
                <a:gd name="connsiteY13" fmla="*/ 4557132 h 4776910"/>
                <a:gd name="connsiteX14" fmla="*/ 2779787 w 3025443"/>
                <a:gd name="connsiteY14" fmla="*/ 4566828 h 4776910"/>
                <a:gd name="connsiteX15" fmla="*/ 3025443 w 3025443"/>
                <a:gd name="connsiteY15"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2185042 w 3025443"/>
                <a:gd name="connsiteY9" fmla="*/ 3516427 h 4776910"/>
                <a:gd name="connsiteX10" fmla="*/ 2217365 w 3025443"/>
                <a:gd name="connsiteY10" fmla="*/ 3810538 h 4776910"/>
                <a:gd name="connsiteX11" fmla="*/ 2353122 w 3025443"/>
                <a:gd name="connsiteY11" fmla="*/ 4069099 h 4776910"/>
                <a:gd name="connsiteX12" fmla="*/ 2385445 w 3025443"/>
                <a:gd name="connsiteY12" fmla="*/ 4379372 h 4776910"/>
                <a:gd name="connsiteX13" fmla="*/ 2585849 w 3025443"/>
                <a:gd name="connsiteY13" fmla="*/ 4557132 h 4776910"/>
                <a:gd name="connsiteX14" fmla="*/ 2779787 w 3025443"/>
                <a:gd name="connsiteY14" fmla="*/ 4566828 h 4776910"/>
                <a:gd name="connsiteX15" fmla="*/ 3025443 w 3025443"/>
                <a:gd name="connsiteY15"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1916760 w 3025443"/>
                <a:gd name="connsiteY9" fmla="*/ 2999304 h 4776910"/>
                <a:gd name="connsiteX10" fmla="*/ 2185042 w 3025443"/>
                <a:gd name="connsiteY10" fmla="*/ 3516427 h 4776910"/>
                <a:gd name="connsiteX11" fmla="*/ 2217365 w 3025443"/>
                <a:gd name="connsiteY11" fmla="*/ 3810538 h 4776910"/>
                <a:gd name="connsiteX12" fmla="*/ 2353122 w 3025443"/>
                <a:gd name="connsiteY12" fmla="*/ 4069099 h 4776910"/>
                <a:gd name="connsiteX13" fmla="*/ 2385445 w 3025443"/>
                <a:gd name="connsiteY13" fmla="*/ 4379372 h 4776910"/>
                <a:gd name="connsiteX14" fmla="*/ 2585849 w 3025443"/>
                <a:gd name="connsiteY14" fmla="*/ 4557132 h 4776910"/>
                <a:gd name="connsiteX15" fmla="*/ 2779787 w 3025443"/>
                <a:gd name="connsiteY15" fmla="*/ 4566828 h 4776910"/>
                <a:gd name="connsiteX16" fmla="*/ 3025443 w 3025443"/>
                <a:gd name="connsiteY16"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1916760 w 3025443"/>
                <a:gd name="connsiteY9" fmla="*/ 2999304 h 4776910"/>
                <a:gd name="connsiteX10" fmla="*/ 2185042 w 3025443"/>
                <a:gd name="connsiteY10" fmla="*/ 3516427 h 4776910"/>
                <a:gd name="connsiteX11" fmla="*/ 2217365 w 3025443"/>
                <a:gd name="connsiteY11" fmla="*/ 3810538 h 4776910"/>
                <a:gd name="connsiteX12" fmla="*/ 2353122 w 3025443"/>
                <a:gd name="connsiteY12" fmla="*/ 4069099 h 4776910"/>
                <a:gd name="connsiteX13" fmla="*/ 2385445 w 3025443"/>
                <a:gd name="connsiteY13" fmla="*/ 4379372 h 4776910"/>
                <a:gd name="connsiteX14" fmla="*/ 2585849 w 3025443"/>
                <a:gd name="connsiteY14" fmla="*/ 4557132 h 4776910"/>
                <a:gd name="connsiteX15" fmla="*/ 2779787 w 3025443"/>
                <a:gd name="connsiteY15" fmla="*/ 4566828 h 4776910"/>
                <a:gd name="connsiteX16" fmla="*/ 3025443 w 3025443"/>
                <a:gd name="connsiteY16"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676400 w 3025443"/>
                <a:gd name="connsiteY8" fmla="*/ 2047875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821854 w 3025443"/>
                <a:gd name="connsiteY8" fmla="*/ 2348452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821854 w 3025443"/>
                <a:gd name="connsiteY8" fmla="*/ 2348452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812157 w 3025443"/>
                <a:gd name="connsiteY8" fmla="*/ 2435717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812157 w 3025443"/>
                <a:gd name="connsiteY8" fmla="*/ 2435717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812157 w 3025443"/>
                <a:gd name="connsiteY8" fmla="*/ 2435717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779834 w 3025443"/>
                <a:gd name="connsiteY8" fmla="*/ 2190084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779834 w 3025443"/>
                <a:gd name="connsiteY8" fmla="*/ 2190084 h 4776910"/>
                <a:gd name="connsiteX9" fmla="*/ 1774539 w 3025443"/>
                <a:gd name="connsiteY9" fmla="*/ 2776295 h 4776910"/>
                <a:gd name="connsiteX10" fmla="*/ 1916760 w 3025443"/>
                <a:gd name="connsiteY10" fmla="*/ 2999304 h 4776910"/>
                <a:gd name="connsiteX11" fmla="*/ 2185042 w 3025443"/>
                <a:gd name="connsiteY11" fmla="*/ 3516427 h 4776910"/>
                <a:gd name="connsiteX12" fmla="*/ 2217365 w 3025443"/>
                <a:gd name="connsiteY12" fmla="*/ 3810538 h 4776910"/>
                <a:gd name="connsiteX13" fmla="*/ 2353122 w 3025443"/>
                <a:gd name="connsiteY13" fmla="*/ 4069099 h 4776910"/>
                <a:gd name="connsiteX14" fmla="*/ 2385445 w 3025443"/>
                <a:gd name="connsiteY14" fmla="*/ 4379372 h 4776910"/>
                <a:gd name="connsiteX15" fmla="*/ 2585849 w 3025443"/>
                <a:gd name="connsiteY15" fmla="*/ 4557132 h 4776910"/>
                <a:gd name="connsiteX16" fmla="*/ 2779787 w 3025443"/>
                <a:gd name="connsiteY16" fmla="*/ 4566828 h 4776910"/>
                <a:gd name="connsiteX17" fmla="*/ 3025443 w 3025443"/>
                <a:gd name="connsiteY17"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41450 w 3025443"/>
                <a:gd name="connsiteY6" fmla="*/ 1482725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90600 w 3025443"/>
                <a:gd name="connsiteY4" fmla="*/ 901700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285750 w 3025443"/>
                <a:gd name="connsiteY2" fmla="*/ 514350 h 4776910"/>
                <a:gd name="connsiteX3" fmla="*/ 638175 w 3025443"/>
                <a:gd name="connsiteY3" fmla="*/ 542925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21305 w 3025443"/>
                <a:gd name="connsiteY2" fmla="*/ 530510 h 4776910"/>
                <a:gd name="connsiteX3" fmla="*/ 638175 w 3025443"/>
                <a:gd name="connsiteY3" fmla="*/ 542925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21305 w 3025443"/>
                <a:gd name="connsiteY2" fmla="*/ 530510 h 4776910"/>
                <a:gd name="connsiteX3" fmla="*/ 638175 w 3025443"/>
                <a:gd name="connsiteY3" fmla="*/ 542925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21305 w 3025443"/>
                <a:gd name="connsiteY2" fmla="*/ 530510 h 4776910"/>
                <a:gd name="connsiteX3" fmla="*/ 638175 w 3025443"/>
                <a:gd name="connsiteY3" fmla="*/ 542925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21305 w 3025443"/>
                <a:gd name="connsiteY2" fmla="*/ 530510 h 4776910"/>
                <a:gd name="connsiteX3" fmla="*/ 622014 w 3025443"/>
                <a:gd name="connsiteY3" fmla="*/ 552621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22014 w 3025443"/>
                <a:gd name="connsiteY3" fmla="*/ 552621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3150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 name="connsiteX0" fmla="*/ 0 w 3025443"/>
                <a:gd name="connsiteY0" fmla="*/ 0 h 4776910"/>
                <a:gd name="connsiteX1" fmla="*/ 254000 w 3025443"/>
                <a:gd name="connsiteY1" fmla="*/ 234950 h 4776910"/>
                <a:gd name="connsiteX2" fmla="*/ 305143 w 3025443"/>
                <a:gd name="connsiteY2" fmla="*/ 530510 h 4776910"/>
                <a:gd name="connsiteX3" fmla="*/ 641408 w 3025443"/>
                <a:gd name="connsiteY3" fmla="*/ 555853 h 4776910"/>
                <a:gd name="connsiteX4" fmla="*/ 984135 w 3025443"/>
                <a:gd name="connsiteY4" fmla="*/ 872612 h 4776910"/>
                <a:gd name="connsiteX5" fmla="*/ 1076382 w 3025443"/>
                <a:gd name="connsiteY5" fmla="*/ 1117600 h 4776910"/>
                <a:gd name="connsiteX6" fmla="*/ 1454379 w 3025443"/>
                <a:gd name="connsiteY6" fmla="*/ 1495653 h 4776910"/>
                <a:gd name="connsiteX7" fmla="*/ 1539875 w 3025443"/>
                <a:gd name="connsiteY7" fmla="*/ 1965325 h 4776910"/>
                <a:gd name="connsiteX8" fmla="*/ 1779834 w 3025443"/>
                <a:gd name="connsiteY8" fmla="*/ 2190084 h 4776910"/>
                <a:gd name="connsiteX9" fmla="*/ 1819791 w 3025443"/>
                <a:gd name="connsiteY9" fmla="*/ 2575911 h 4776910"/>
                <a:gd name="connsiteX10" fmla="*/ 1774539 w 3025443"/>
                <a:gd name="connsiteY10" fmla="*/ 2776295 h 4776910"/>
                <a:gd name="connsiteX11" fmla="*/ 1916760 w 3025443"/>
                <a:gd name="connsiteY11" fmla="*/ 2999304 h 4776910"/>
                <a:gd name="connsiteX12" fmla="*/ 2185042 w 3025443"/>
                <a:gd name="connsiteY12" fmla="*/ 3516427 h 4776910"/>
                <a:gd name="connsiteX13" fmla="*/ 2217365 w 3025443"/>
                <a:gd name="connsiteY13" fmla="*/ 3810538 h 4776910"/>
                <a:gd name="connsiteX14" fmla="*/ 2353122 w 3025443"/>
                <a:gd name="connsiteY14" fmla="*/ 4069099 h 4776910"/>
                <a:gd name="connsiteX15" fmla="*/ 2385445 w 3025443"/>
                <a:gd name="connsiteY15" fmla="*/ 4379372 h 4776910"/>
                <a:gd name="connsiteX16" fmla="*/ 2585849 w 3025443"/>
                <a:gd name="connsiteY16" fmla="*/ 4557132 h 4776910"/>
                <a:gd name="connsiteX17" fmla="*/ 2779787 w 3025443"/>
                <a:gd name="connsiteY17" fmla="*/ 4566828 h 4776910"/>
                <a:gd name="connsiteX18" fmla="*/ 3025443 w 3025443"/>
                <a:gd name="connsiteY18" fmla="*/ 4776910 h 477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5443" h="4776910">
                  <a:moveTo>
                    <a:pt x="0" y="0"/>
                  </a:moveTo>
                  <a:cubicBezTo>
                    <a:pt x="103187" y="74612"/>
                    <a:pt x="199911" y="165924"/>
                    <a:pt x="254000" y="234950"/>
                  </a:cubicBezTo>
                  <a:cubicBezTo>
                    <a:pt x="308089" y="303976"/>
                    <a:pt x="240575" y="477026"/>
                    <a:pt x="305143" y="530510"/>
                  </a:cubicBezTo>
                  <a:cubicBezTo>
                    <a:pt x="369711" y="583994"/>
                    <a:pt x="528243" y="508532"/>
                    <a:pt x="641408" y="555853"/>
                  </a:cubicBezTo>
                  <a:cubicBezTo>
                    <a:pt x="754573" y="603174"/>
                    <a:pt x="911639" y="778988"/>
                    <a:pt x="984135" y="872612"/>
                  </a:cubicBezTo>
                  <a:cubicBezTo>
                    <a:pt x="1056631" y="966237"/>
                    <a:pt x="1027099" y="1081632"/>
                    <a:pt x="1076382" y="1117600"/>
                  </a:cubicBezTo>
                  <a:cubicBezTo>
                    <a:pt x="1125665" y="1153568"/>
                    <a:pt x="1377130" y="1354366"/>
                    <a:pt x="1454379" y="1495653"/>
                  </a:cubicBezTo>
                  <a:cubicBezTo>
                    <a:pt x="1531628" y="1636940"/>
                    <a:pt x="1453309" y="1849586"/>
                    <a:pt x="1539875" y="1965325"/>
                  </a:cubicBezTo>
                  <a:cubicBezTo>
                    <a:pt x="1626441" y="2081064"/>
                    <a:pt x="1733181" y="2088320"/>
                    <a:pt x="1779834" y="2190084"/>
                  </a:cubicBezTo>
                  <a:cubicBezTo>
                    <a:pt x="1826487" y="2291848"/>
                    <a:pt x="1820673" y="2478209"/>
                    <a:pt x="1819791" y="2575911"/>
                  </a:cubicBezTo>
                  <a:cubicBezTo>
                    <a:pt x="1818909" y="2673613"/>
                    <a:pt x="1753529" y="2703036"/>
                    <a:pt x="1774539" y="2776295"/>
                  </a:cubicBezTo>
                  <a:cubicBezTo>
                    <a:pt x="1785508" y="2886386"/>
                    <a:pt x="1803629" y="2893725"/>
                    <a:pt x="1916760" y="2999304"/>
                  </a:cubicBezTo>
                  <a:cubicBezTo>
                    <a:pt x="2001534" y="3244063"/>
                    <a:pt x="2150025" y="3377989"/>
                    <a:pt x="2185042" y="3516427"/>
                  </a:cubicBezTo>
                  <a:cubicBezTo>
                    <a:pt x="2217021" y="3816668"/>
                    <a:pt x="2188813" y="3716810"/>
                    <a:pt x="2217365" y="3810538"/>
                  </a:cubicBezTo>
                  <a:cubicBezTo>
                    <a:pt x="2245917" y="3904266"/>
                    <a:pt x="2334806" y="3974293"/>
                    <a:pt x="2353122" y="4069099"/>
                  </a:cubicBezTo>
                  <a:cubicBezTo>
                    <a:pt x="2371438" y="4163905"/>
                    <a:pt x="2340731" y="4312039"/>
                    <a:pt x="2385445" y="4379372"/>
                  </a:cubicBezTo>
                  <a:cubicBezTo>
                    <a:pt x="2430159" y="4446705"/>
                    <a:pt x="2529822" y="4522657"/>
                    <a:pt x="2585849" y="4557132"/>
                  </a:cubicBezTo>
                  <a:cubicBezTo>
                    <a:pt x="2641876" y="4591607"/>
                    <a:pt x="2703289" y="4545281"/>
                    <a:pt x="2779787" y="4566828"/>
                  </a:cubicBezTo>
                  <a:cubicBezTo>
                    <a:pt x="2881605" y="4634161"/>
                    <a:pt x="2972649" y="4753747"/>
                    <a:pt x="3025443" y="477691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9" name="Oval 38">
              <a:extLst>
                <a:ext uri="{FF2B5EF4-FFF2-40B4-BE49-F238E27FC236}">
                  <a16:creationId xmlns:a16="http://schemas.microsoft.com/office/drawing/2014/main" id="{0095AF43-1B71-4BA5-AB55-84DDC32BF8F8}"/>
                </a:ext>
              </a:extLst>
            </p:cNvPr>
            <p:cNvSpPr/>
            <p:nvPr/>
          </p:nvSpPr>
          <p:spPr>
            <a:xfrm>
              <a:off x="8120700" y="6056362"/>
              <a:ext cx="142001" cy="157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0BB7DB5-A27C-42F7-9F00-9B81B5A62AA4}"/>
                </a:ext>
              </a:extLst>
            </p:cNvPr>
            <p:cNvSpPr/>
            <p:nvPr/>
          </p:nvSpPr>
          <p:spPr>
            <a:xfrm>
              <a:off x="6955457" y="3719461"/>
              <a:ext cx="142001" cy="157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1AB1D29-F092-42DF-8E8B-624F5DDC39F3}"/>
                </a:ext>
              </a:extLst>
            </p:cNvPr>
            <p:cNvSpPr/>
            <p:nvPr/>
          </p:nvSpPr>
          <p:spPr>
            <a:xfrm>
              <a:off x="6554196" y="2761067"/>
              <a:ext cx="142001" cy="157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395334E-C033-4D00-A20B-EB9E885B3C69}"/>
                </a:ext>
              </a:extLst>
            </p:cNvPr>
            <p:cNvSpPr/>
            <p:nvPr/>
          </p:nvSpPr>
          <p:spPr>
            <a:xfrm>
              <a:off x="6002896" y="2058131"/>
              <a:ext cx="142001" cy="157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AEE9E1-53C0-40B0-A1C9-FADFC14D3CEE}"/>
                </a:ext>
              </a:extLst>
            </p:cNvPr>
            <p:cNvSpPr/>
            <p:nvPr/>
          </p:nvSpPr>
          <p:spPr>
            <a:xfrm>
              <a:off x="5201785" y="1385603"/>
              <a:ext cx="142001" cy="157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CDA7227-5785-4E1F-A415-8750242C2C90}"/>
                </a:ext>
              </a:extLst>
            </p:cNvPr>
            <p:cNvSpPr txBox="1"/>
            <p:nvPr/>
          </p:nvSpPr>
          <p:spPr>
            <a:xfrm>
              <a:off x="8144767" y="5793108"/>
              <a:ext cx="1244600" cy="276999"/>
            </a:xfrm>
            <a:prstGeom prst="rect">
              <a:avLst/>
            </a:prstGeom>
            <a:noFill/>
          </p:spPr>
          <p:txBody>
            <a:bodyPr wrap="square" rtlCol="0">
              <a:spAutoFit/>
            </a:bodyPr>
            <a:lstStyle/>
            <a:p>
              <a:r>
                <a:rPr lang="en-US" sz="1200" dirty="0">
                  <a:solidFill>
                    <a:schemeClr val="tx1">
                      <a:lumMod val="50000"/>
                    </a:schemeClr>
                  </a:solidFill>
                  <a:latin typeface="Arial Black" panose="020B0A04020102020204" pitchFamily="34" charset="0"/>
                </a:rPr>
                <a:t>Bakersfield</a:t>
              </a:r>
            </a:p>
          </p:txBody>
        </p:sp>
        <p:sp>
          <p:nvSpPr>
            <p:cNvPr id="17" name="TextBox 16">
              <a:extLst>
                <a:ext uri="{FF2B5EF4-FFF2-40B4-BE49-F238E27FC236}">
                  <a16:creationId xmlns:a16="http://schemas.microsoft.com/office/drawing/2014/main" id="{1EDF6050-47E2-4D63-A31A-80135D1D2683}"/>
                </a:ext>
              </a:extLst>
            </p:cNvPr>
            <p:cNvSpPr txBox="1"/>
            <p:nvPr/>
          </p:nvSpPr>
          <p:spPr>
            <a:xfrm>
              <a:off x="7063902" y="3512788"/>
              <a:ext cx="1244600" cy="276999"/>
            </a:xfrm>
            <a:prstGeom prst="rect">
              <a:avLst/>
            </a:prstGeom>
            <a:noFill/>
          </p:spPr>
          <p:txBody>
            <a:bodyPr wrap="square" rtlCol="0">
              <a:spAutoFit/>
            </a:bodyPr>
            <a:lstStyle/>
            <a:p>
              <a:r>
                <a:rPr lang="en-US" sz="1200" dirty="0">
                  <a:solidFill>
                    <a:schemeClr val="tx1">
                      <a:lumMod val="50000"/>
                    </a:schemeClr>
                  </a:solidFill>
                  <a:latin typeface="Arial Black" panose="020B0A04020102020204" pitchFamily="34" charset="0"/>
                </a:rPr>
                <a:t>Kings/Tulare</a:t>
              </a:r>
            </a:p>
          </p:txBody>
        </p:sp>
        <p:sp>
          <p:nvSpPr>
            <p:cNvPr id="18" name="TextBox 17">
              <a:extLst>
                <a:ext uri="{FF2B5EF4-FFF2-40B4-BE49-F238E27FC236}">
                  <a16:creationId xmlns:a16="http://schemas.microsoft.com/office/drawing/2014/main" id="{B286494F-1500-493E-8740-25FF58CF4A96}"/>
                </a:ext>
              </a:extLst>
            </p:cNvPr>
            <p:cNvSpPr txBox="1"/>
            <p:nvPr/>
          </p:nvSpPr>
          <p:spPr>
            <a:xfrm>
              <a:off x="6608762" y="2622568"/>
              <a:ext cx="1244600" cy="276999"/>
            </a:xfrm>
            <a:prstGeom prst="rect">
              <a:avLst/>
            </a:prstGeom>
            <a:noFill/>
          </p:spPr>
          <p:txBody>
            <a:bodyPr wrap="square" rtlCol="0">
              <a:spAutoFit/>
            </a:bodyPr>
            <a:lstStyle/>
            <a:p>
              <a:r>
                <a:rPr lang="en-US" sz="1200" dirty="0">
                  <a:solidFill>
                    <a:schemeClr val="tx1">
                      <a:lumMod val="50000"/>
                    </a:schemeClr>
                  </a:solidFill>
                  <a:latin typeface="Arial Black" panose="020B0A04020102020204" pitchFamily="34" charset="0"/>
                </a:rPr>
                <a:t>Fresno</a:t>
              </a:r>
            </a:p>
          </p:txBody>
        </p:sp>
        <p:sp>
          <p:nvSpPr>
            <p:cNvPr id="19" name="TextBox 18">
              <a:extLst>
                <a:ext uri="{FF2B5EF4-FFF2-40B4-BE49-F238E27FC236}">
                  <a16:creationId xmlns:a16="http://schemas.microsoft.com/office/drawing/2014/main" id="{4960097F-323F-4353-A84A-0FE3BF06776D}"/>
                </a:ext>
              </a:extLst>
            </p:cNvPr>
            <p:cNvSpPr txBox="1"/>
            <p:nvPr/>
          </p:nvSpPr>
          <p:spPr>
            <a:xfrm>
              <a:off x="6073897" y="1904958"/>
              <a:ext cx="1244600" cy="276999"/>
            </a:xfrm>
            <a:prstGeom prst="rect">
              <a:avLst/>
            </a:prstGeom>
            <a:noFill/>
          </p:spPr>
          <p:txBody>
            <a:bodyPr wrap="square" rtlCol="0">
              <a:spAutoFit/>
            </a:bodyPr>
            <a:lstStyle/>
            <a:p>
              <a:r>
                <a:rPr lang="en-US" sz="1200" dirty="0">
                  <a:solidFill>
                    <a:schemeClr val="tx1">
                      <a:lumMod val="50000"/>
                    </a:schemeClr>
                  </a:solidFill>
                  <a:latin typeface="Arial Black" panose="020B0A04020102020204" pitchFamily="34" charset="0"/>
                </a:rPr>
                <a:t>Madera</a:t>
              </a:r>
            </a:p>
          </p:txBody>
        </p:sp>
        <p:sp>
          <p:nvSpPr>
            <p:cNvPr id="20" name="TextBox 19">
              <a:extLst>
                <a:ext uri="{FF2B5EF4-FFF2-40B4-BE49-F238E27FC236}">
                  <a16:creationId xmlns:a16="http://schemas.microsoft.com/office/drawing/2014/main" id="{B1865D39-B5A1-4FBA-BD03-3B6DEBDAFBA1}"/>
                </a:ext>
              </a:extLst>
            </p:cNvPr>
            <p:cNvSpPr txBox="1"/>
            <p:nvPr/>
          </p:nvSpPr>
          <p:spPr>
            <a:xfrm>
              <a:off x="5281611" y="1204641"/>
              <a:ext cx="1244600" cy="276999"/>
            </a:xfrm>
            <a:prstGeom prst="rect">
              <a:avLst/>
            </a:prstGeom>
            <a:noFill/>
          </p:spPr>
          <p:txBody>
            <a:bodyPr wrap="square" rtlCol="0">
              <a:spAutoFit/>
            </a:bodyPr>
            <a:lstStyle/>
            <a:p>
              <a:r>
                <a:rPr lang="en-US" sz="1200" dirty="0">
                  <a:solidFill>
                    <a:schemeClr val="tx1">
                      <a:lumMod val="50000"/>
                    </a:schemeClr>
                  </a:solidFill>
                  <a:latin typeface="Arial Black" panose="020B0A04020102020204" pitchFamily="34" charset="0"/>
                </a:rPr>
                <a:t>Merced</a:t>
              </a:r>
            </a:p>
          </p:txBody>
        </p:sp>
        <p:grpSp>
          <p:nvGrpSpPr>
            <p:cNvPr id="40" name="Group 39">
              <a:extLst>
                <a:ext uri="{FF2B5EF4-FFF2-40B4-BE49-F238E27FC236}">
                  <a16:creationId xmlns:a16="http://schemas.microsoft.com/office/drawing/2014/main" id="{B3CFCFCB-00CF-4B73-AF6F-E7CC3DFC6638}"/>
                </a:ext>
              </a:extLst>
            </p:cNvPr>
            <p:cNvGrpSpPr/>
            <p:nvPr/>
          </p:nvGrpSpPr>
          <p:grpSpPr>
            <a:xfrm>
              <a:off x="4277334" y="1481524"/>
              <a:ext cx="1749423" cy="4668044"/>
              <a:chOff x="4310890" y="1481524"/>
              <a:chExt cx="1749423" cy="4668044"/>
            </a:xfrm>
          </p:grpSpPr>
          <p:cxnSp>
            <p:nvCxnSpPr>
              <p:cNvPr id="22" name="Straight Arrow Connector 21">
                <a:extLst>
                  <a:ext uri="{FF2B5EF4-FFF2-40B4-BE49-F238E27FC236}">
                    <a16:creationId xmlns:a16="http://schemas.microsoft.com/office/drawing/2014/main" id="{989BC27C-0A3C-4942-BF7C-948308714643}"/>
                  </a:ext>
                </a:extLst>
              </p:cNvPr>
              <p:cNvCxnSpPr>
                <a:cxnSpLocks/>
              </p:cNvCxnSpPr>
              <p:nvPr/>
            </p:nvCxnSpPr>
            <p:spPr>
              <a:xfrm flipH="1" flipV="1">
                <a:off x="5164985" y="1481524"/>
                <a:ext cx="18936" cy="20260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BE43481-2721-499F-8171-A5503512F15C}"/>
                  </a:ext>
                </a:extLst>
              </p:cNvPr>
              <p:cNvCxnSpPr>
                <a:cxnSpLocks/>
                <a:stCxn id="31" idx="2"/>
              </p:cNvCxnSpPr>
              <p:nvPr/>
            </p:nvCxnSpPr>
            <p:spPr>
              <a:xfrm flipH="1">
                <a:off x="5166666" y="4061558"/>
                <a:ext cx="18936" cy="2088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E8B29C1-8ECD-4561-9995-F1DE3115E198}"/>
                  </a:ext>
                </a:extLst>
              </p:cNvPr>
              <p:cNvSpPr txBox="1"/>
              <p:nvPr/>
            </p:nvSpPr>
            <p:spPr>
              <a:xfrm>
                <a:off x="4310890" y="3507560"/>
                <a:ext cx="1749423" cy="553998"/>
              </a:xfrm>
              <a:prstGeom prst="rect">
                <a:avLst/>
              </a:prstGeom>
              <a:solidFill>
                <a:schemeClr val="bg1"/>
              </a:solidFill>
              <a:ln w="28575">
                <a:solidFill>
                  <a:schemeClr val="accent1"/>
                </a:solidFill>
              </a:ln>
            </p:spPr>
            <p:txBody>
              <a:bodyPr wrap="square" rtlCol="0">
                <a:spAutoFit/>
              </a:bodyPr>
              <a:lstStyle/>
              <a:p>
                <a:pPr algn="ctr"/>
                <a:r>
                  <a:rPr lang="en-US" dirty="0"/>
                  <a:t>171 Miles</a:t>
                </a:r>
              </a:p>
              <a:p>
                <a:pPr algn="ctr"/>
                <a:r>
                  <a:rPr lang="en-US" sz="1200" dirty="0"/>
                  <a:t>Merced to Bakersfield</a:t>
                </a:r>
              </a:p>
            </p:txBody>
          </p:sp>
        </p:grpSp>
        <p:cxnSp>
          <p:nvCxnSpPr>
            <p:cNvPr id="42" name="Straight Connector 41">
              <a:extLst>
                <a:ext uri="{FF2B5EF4-FFF2-40B4-BE49-F238E27FC236}">
                  <a16:creationId xmlns:a16="http://schemas.microsoft.com/office/drawing/2014/main" id="{52CC3B25-FDBE-421A-B568-43AC7CA79503}"/>
                </a:ext>
              </a:extLst>
            </p:cNvPr>
            <p:cNvCxnSpPr>
              <a:cxnSpLocks/>
            </p:cNvCxnSpPr>
            <p:nvPr/>
          </p:nvCxnSpPr>
          <p:spPr>
            <a:xfrm flipH="1">
              <a:off x="5272785" y="6142167"/>
              <a:ext cx="2754861"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itle 1">
            <a:extLst>
              <a:ext uri="{FF2B5EF4-FFF2-40B4-BE49-F238E27FC236}">
                <a16:creationId xmlns:a16="http://schemas.microsoft.com/office/drawing/2014/main" id="{6C53B3AD-D95C-4E31-A8A2-1B00A43EEC32}"/>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24" name="Footer Placeholder 4">
            <a:extLst>
              <a:ext uri="{FF2B5EF4-FFF2-40B4-BE49-F238E27FC236}">
                <a16:creationId xmlns:a16="http://schemas.microsoft.com/office/drawing/2014/main" id="{FA70CB21-E0EA-4C58-B5C1-7C31D3D383DF}"/>
              </a:ext>
            </a:extLst>
          </p:cNvPr>
          <p:cNvSpPr txBox="1">
            <a:spLocks/>
          </p:cNvSpPr>
          <p:nvPr/>
        </p:nvSpPr>
        <p:spPr>
          <a:xfrm>
            <a:off x="0" y="6317569"/>
            <a:ext cx="638037" cy="58695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rgbClr val="0AAEFA"/>
              </a:buClr>
              <a:buFont typeface="Arial" pitchFamily="34" charset="0"/>
              <a:buNone/>
              <a:defRPr sz="1200" b="1" i="0" kern="1200" cap="all" baseline="0">
                <a:solidFill>
                  <a:schemeClr val="bg1"/>
                </a:solidFill>
                <a:latin typeface="Arial Narrow" pitchFamily="34" charset="0"/>
                <a:ea typeface="+mn-ea"/>
                <a:cs typeface="Arial" pitchFamily="34" charset="0"/>
              </a:defRPr>
            </a:lvl1pPr>
            <a:lvl2pPr marL="457200" indent="0" algn="l" defTabSz="914400" rtl="0" eaLnBrk="1" latinLnBrk="0" hangingPunct="1">
              <a:spcBef>
                <a:spcPct val="20000"/>
              </a:spcBef>
              <a:buClr>
                <a:srgbClr val="FCD41B"/>
              </a:buClr>
              <a:buSzPct val="100000"/>
              <a:buFont typeface="Arial Narrow" panose="020B0606020202030204" pitchFamily="34" charset="0"/>
              <a:buNone/>
              <a:defRPr sz="2000" b="1" i="0" kern="1200">
                <a:solidFill>
                  <a:schemeClr val="tx1"/>
                </a:solidFill>
                <a:latin typeface="Arial Narrow" pitchFamily="34" charset="0"/>
                <a:ea typeface="+mn-ea"/>
                <a:cs typeface="Arial" pitchFamily="34" charset="0"/>
              </a:defRPr>
            </a:lvl2pPr>
            <a:lvl3pPr marL="914400" indent="0" algn="l" defTabSz="914400" rtl="0" eaLnBrk="1" latinLnBrk="0" hangingPunct="1">
              <a:spcBef>
                <a:spcPct val="20000"/>
              </a:spcBef>
              <a:buClr>
                <a:schemeClr val="bg1"/>
              </a:buClr>
              <a:buSzPct val="100000"/>
              <a:buFont typeface="Arial" panose="020B0604020202020204" pitchFamily="34" charset="0"/>
              <a:buNone/>
              <a:defRPr sz="1800" b="1" i="0" kern="1200">
                <a:solidFill>
                  <a:schemeClr val="tx1"/>
                </a:solidFill>
                <a:latin typeface="Arial Narrow" pitchFamily="34" charset="0"/>
                <a:ea typeface="+mn-ea"/>
                <a:cs typeface="Arial" pitchFamily="34" charset="0"/>
              </a:defRPr>
            </a:lvl3pPr>
            <a:lvl4pPr marL="1371600" indent="0" algn="l" defTabSz="914400" rtl="0" eaLnBrk="1" latinLnBrk="0" hangingPunct="1">
              <a:spcBef>
                <a:spcPct val="20000"/>
              </a:spcBef>
              <a:buClr>
                <a:srgbClr val="0AAEFA"/>
              </a:buClr>
              <a:buSzPct val="100000"/>
              <a:buFont typeface="Arial Narrow" panose="020B0606020202030204" pitchFamily="34" charset="0"/>
              <a:buNone/>
              <a:defRPr sz="1600" b="1" i="0" kern="1200">
                <a:solidFill>
                  <a:schemeClr val="tx1"/>
                </a:solidFill>
                <a:latin typeface="Arial Narrow" pitchFamily="34" charset="0"/>
                <a:ea typeface="+mn-ea"/>
                <a:cs typeface="Arial" pitchFamily="34" charset="0"/>
              </a:defRPr>
            </a:lvl4pPr>
            <a:lvl5pPr marL="1828800" indent="0" algn="l" defTabSz="914400" rtl="0" eaLnBrk="1" latinLnBrk="0" hangingPunct="1">
              <a:spcBef>
                <a:spcPct val="20000"/>
              </a:spcBef>
              <a:buClr>
                <a:srgbClr val="FCD41B"/>
              </a:buClr>
              <a:buFont typeface="Arial" pitchFamily="34" charset="0"/>
              <a:buNone/>
              <a:defRPr sz="1600" b="1" i="0" kern="1200">
                <a:solidFill>
                  <a:schemeClr val="bg1"/>
                </a:solidFill>
                <a:latin typeface="Arial Narrow"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fld id="{BC868828-0BF4-4C8E-B1FD-922FEC177A61}" type="slidenum">
              <a:rPr lang="en-US" smtClean="0"/>
              <a:pPr/>
              <a:t>18</a:t>
            </a:fld>
            <a:endParaRPr lang="en-US" dirty="0"/>
          </a:p>
        </p:txBody>
      </p:sp>
    </p:spTree>
    <p:extLst>
      <p:ext uri="{BB962C8B-B14F-4D97-AF65-F5344CB8AC3E}">
        <p14:creationId xmlns:p14="http://schemas.microsoft.com/office/powerpoint/2010/main" val="324920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430255E6-99D5-4C6D-94B4-392C8099E0E0}"/>
              </a:ext>
            </a:extLst>
          </p:cNvPr>
          <p:cNvSpPr/>
          <p:nvPr/>
        </p:nvSpPr>
        <p:spPr>
          <a:xfrm>
            <a:off x="2054903" y="3987472"/>
            <a:ext cx="1647618" cy="101534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4163D50A-169C-4287-88B5-F73E421C467B}"/>
              </a:ext>
            </a:extLst>
          </p:cNvPr>
          <p:cNvSpPr>
            <a:spLocks noGrp="1"/>
          </p:cNvSpPr>
          <p:nvPr>
            <p:ph type="body" idx="12"/>
          </p:nvPr>
        </p:nvSpPr>
        <p:spPr>
          <a:xfrm>
            <a:off x="380999" y="1143000"/>
            <a:ext cx="8158993" cy="639762"/>
          </a:xfrm>
        </p:spPr>
        <p:txBody>
          <a:bodyPr/>
          <a:lstStyle/>
          <a:p>
            <a:r>
              <a:rPr lang="en-US" sz="2800" dirty="0">
                <a:solidFill>
                  <a:schemeClr val="accent1"/>
                </a:solidFill>
              </a:rPr>
              <a:t>DELIVERING HSR WHILE LIVING WITHIN OUR MEANS</a:t>
            </a:r>
          </a:p>
        </p:txBody>
      </p:sp>
      <p:sp>
        <p:nvSpPr>
          <p:cNvPr id="5" name="Content Placeholder 1">
            <a:extLst>
              <a:ext uri="{FF2B5EF4-FFF2-40B4-BE49-F238E27FC236}">
                <a16:creationId xmlns:a16="http://schemas.microsoft.com/office/drawing/2014/main" id="{C8CC686C-7CCC-4D8E-BC13-D47848040255}"/>
              </a:ext>
            </a:extLst>
          </p:cNvPr>
          <p:cNvSpPr txBox="1">
            <a:spLocks/>
          </p:cNvSpPr>
          <p:nvPr/>
        </p:nvSpPr>
        <p:spPr>
          <a:xfrm>
            <a:off x="247650" y="1798637"/>
            <a:ext cx="8648700" cy="1350963"/>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spcAft>
                <a:spcPts val="2400"/>
              </a:spcAft>
              <a:buClr>
                <a:schemeClr val="accent2"/>
              </a:buClr>
              <a:buNone/>
            </a:pPr>
            <a:r>
              <a:rPr lang="en-US" sz="2000" b="0" dirty="0">
                <a:latin typeface="Arial" panose="020B0604020202020204" pitchFamily="34" charset="0"/>
              </a:rPr>
              <a:t>The service would provide important connections to ACE service traveling to San Jose and Amtrak service traveling to Sacramento and Oakland, while reducing travel times between 90 and 100 minutes through the Central Valley.</a:t>
            </a:r>
          </a:p>
        </p:txBody>
      </p:sp>
      <p:pic>
        <p:nvPicPr>
          <p:cNvPr id="3" name="Picture 2">
            <a:extLst>
              <a:ext uri="{FF2B5EF4-FFF2-40B4-BE49-F238E27FC236}">
                <a16:creationId xmlns:a16="http://schemas.microsoft.com/office/drawing/2014/main" id="{367BB8EB-97E8-4AFC-8925-A8E339CA5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841" y="4079166"/>
            <a:ext cx="4893874" cy="831958"/>
          </a:xfrm>
          <a:prstGeom prst="rect">
            <a:avLst/>
          </a:prstGeom>
        </p:spPr>
      </p:pic>
      <p:pic>
        <p:nvPicPr>
          <p:cNvPr id="6" name="Picture 5">
            <a:extLst>
              <a:ext uri="{FF2B5EF4-FFF2-40B4-BE49-F238E27FC236}">
                <a16:creationId xmlns:a16="http://schemas.microsoft.com/office/drawing/2014/main" id="{AF563295-9A82-4A8A-9F78-13BF19D347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7285" y="3429000"/>
            <a:ext cx="1647618" cy="2132292"/>
          </a:xfrm>
          <a:prstGeom prst="rect">
            <a:avLst/>
          </a:prstGeom>
        </p:spPr>
      </p:pic>
      <p:sp>
        <p:nvSpPr>
          <p:cNvPr id="9" name="Title 1">
            <a:extLst>
              <a:ext uri="{FF2B5EF4-FFF2-40B4-BE49-F238E27FC236}">
                <a16:creationId xmlns:a16="http://schemas.microsoft.com/office/drawing/2014/main" id="{E8E631A9-1CAD-4C07-B662-0B0DDBD7D5DB}"/>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pic>
        <p:nvPicPr>
          <p:cNvPr id="2" name="Picture 1">
            <a:extLst>
              <a:ext uri="{FF2B5EF4-FFF2-40B4-BE49-F238E27FC236}">
                <a16:creationId xmlns:a16="http://schemas.microsoft.com/office/drawing/2014/main" id="{D216F56F-152B-4AEF-80F5-0FE15C8C3297}"/>
              </a:ext>
            </a:extLst>
          </p:cNvPr>
          <p:cNvPicPr>
            <a:picLocks noChangeAspect="1"/>
          </p:cNvPicPr>
          <p:nvPr/>
        </p:nvPicPr>
        <p:blipFill>
          <a:blip r:embed="rId5"/>
          <a:stretch>
            <a:fillRect/>
          </a:stretch>
        </p:blipFill>
        <p:spPr>
          <a:xfrm>
            <a:off x="3842841" y="5535890"/>
            <a:ext cx="4316698" cy="460448"/>
          </a:xfrm>
          <a:prstGeom prst="rect">
            <a:avLst/>
          </a:prstGeom>
        </p:spPr>
      </p:pic>
      <p:sp>
        <p:nvSpPr>
          <p:cNvPr id="10" name="Footer Placeholder 4">
            <a:extLst>
              <a:ext uri="{FF2B5EF4-FFF2-40B4-BE49-F238E27FC236}">
                <a16:creationId xmlns:a16="http://schemas.microsoft.com/office/drawing/2014/main" id="{7569E8CB-E249-4C14-8C41-58A9566C14CD}"/>
              </a:ext>
            </a:extLst>
          </p:cNvPr>
          <p:cNvSpPr txBox="1">
            <a:spLocks/>
          </p:cNvSpPr>
          <p:nvPr/>
        </p:nvSpPr>
        <p:spPr>
          <a:xfrm>
            <a:off x="0" y="6317569"/>
            <a:ext cx="638037" cy="58695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rgbClr val="0AAEFA"/>
              </a:buClr>
              <a:buFont typeface="Arial" pitchFamily="34" charset="0"/>
              <a:buNone/>
              <a:defRPr sz="1200" b="1" i="0" kern="1200" cap="all" baseline="0">
                <a:solidFill>
                  <a:schemeClr val="bg1"/>
                </a:solidFill>
                <a:latin typeface="Arial Narrow" pitchFamily="34" charset="0"/>
                <a:ea typeface="+mn-ea"/>
                <a:cs typeface="Arial" pitchFamily="34" charset="0"/>
              </a:defRPr>
            </a:lvl1pPr>
            <a:lvl2pPr marL="457200" indent="0" algn="l" defTabSz="914400" rtl="0" eaLnBrk="1" latinLnBrk="0" hangingPunct="1">
              <a:spcBef>
                <a:spcPct val="20000"/>
              </a:spcBef>
              <a:buClr>
                <a:srgbClr val="FCD41B"/>
              </a:buClr>
              <a:buSzPct val="100000"/>
              <a:buFont typeface="Arial Narrow" panose="020B0606020202030204" pitchFamily="34" charset="0"/>
              <a:buNone/>
              <a:defRPr sz="2000" b="1" i="0" kern="1200">
                <a:solidFill>
                  <a:schemeClr val="tx1"/>
                </a:solidFill>
                <a:latin typeface="Arial Narrow" pitchFamily="34" charset="0"/>
                <a:ea typeface="+mn-ea"/>
                <a:cs typeface="Arial" pitchFamily="34" charset="0"/>
              </a:defRPr>
            </a:lvl2pPr>
            <a:lvl3pPr marL="914400" indent="0" algn="l" defTabSz="914400" rtl="0" eaLnBrk="1" latinLnBrk="0" hangingPunct="1">
              <a:spcBef>
                <a:spcPct val="20000"/>
              </a:spcBef>
              <a:buClr>
                <a:schemeClr val="bg1"/>
              </a:buClr>
              <a:buSzPct val="100000"/>
              <a:buFont typeface="Arial" panose="020B0604020202020204" pitchFamily="34" charset="0"/>
              <a:buNone/>
              <a:defRPr sz="1800" b="1" i="0" kern="1200">
                <a:solidFill>
                  <a:schemeClr val="tx1"/>
                </a:solidFill>
                <a:latin typeface="Arial Narrow" pitchFamily="34" charset="0"/>
                <a:ea typeface="+mn-ea"/>
                <a:cs typeface="Arial" pitchFamily="34" charset="0"/>
              </a:defRPr>
            </a:lvl3pPr>
            <a:lvl4pPr marL="1371600" indent="0" algn="l" defTabSz="914400" rtl="0" eaLnBrk="1" latinLnBrk="0" hangingPunct="1">
              <a:spcBef>
                <a:spcPct val="20000"/>
              </a:spcBef>
              <a:buClr>
                <a:srgbClr val="0AAEFA"/>
              </a:buClr>
              <a:buSzPct val="100000"/>
              <a:buFont typeface="Arial Narrow" panose="020B0606020202030204" pitchFamily="34" charset="0"/>
              <a:buNone/>
              <a:defRPr sz="1600" b="1" i="0" kern="1200">
                <a:solidFill>
                  <a:schemeClr val="tx1"/>
                </a:solidFill>
                <a:latin typeface="Arial Narrow" pitchFamily="34" charset="0"/>
                <a:ea typeface="+mn-ea"/>
                <a:cs typeface="Arial" pitchFamily="34" charset="0"/>
              </a:defRPr>
            </a:lvl4pPr>
            <a:lvl5pPr marL="1828800" indent="0" algn="l" defTabSz="914400" rtl="0" eaLnBrk="1" latinLnBrk="0" hangingPunct="1">
              <a:spcBef>
                <a:spcPct val="20000"/>
              </a:spcBef>
              <a:buClr>
                <a:srgbClr val="FCD41B"/>
              </a:buClr>
              <a:buFont typeface="Arial" pitchFamily="34" charset="0"/>
              <a:buNone/>
              <a:defRPr sz="1600" b="1" i="0" kern="1200">
                <a:solidFill>
                  <a:schemeClr val="bg1"/>
                </a:solidFill>
                <a:latin typeface="Arial Narrow"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fld id="{BC868828-0BF4-4C8E-B1FD-922FEC177A61}" type="slidenum">
              <a:rPr lang="en-US" smtClean="0"/>
              <a:pPr/>
              <a:t>19</a:t>
            </a:fld>
            <a:endParaRPr lang="en-US" dirty="0"/>
          </a:p>
        </p:txBody>
      </p:sp>
    </p:spTree>
    <p:extLst>
      <p:ext uri="{BB962C8B-B14F-4D97-AF65-F5344CB8AC3E}">
        <p14:creationId xmlns:p14="http://schemas.microsoft.com/office/powerpoint/2010/main" val="28069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0FE28DB8-71C0-4987-A723-B1E18BA1E332}"/>
              </a:ext>
            </a:extLst>
          </p:cNvPr>
          <p:cNvSpPr txBox="1">
            <a:spLocks/>
          </p:cNvSpPr>
          <p:nvPr/>
        </p:nvSpPr>
        <p:spPr>
          <a:xfrm>
            <a:off x="272839" y="1132514"/>
            <a:ext cx="8502045" cy="4368968"/>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4400" dirty="0"/>
          </a:p>
          <a:p>
            <a:pPr marL="0" indent="0">
              <a:buFont typeface="Arial" pitchFamily="34" charset="0"/>
              <a:buNone/>
            </a:pPr>
            <a:r>
              <a:rPr lang="en-US" sz="4400" b="0" i="1" dirty="0">
                <a:solidFill>
                  <a:schemeClr val="accent1"/>
                </a:solidFill>
                <a:latin typeface="Arial" panose="020B0604020202020204" pitchFamily="34" charset="0"/>
              </a:rPr>
              <a:t>Credibility: </a:t>
            </a:r>
          </a:p>
          <a:p>
            <a:pPr marL="573088" indent="-61913">
              <a:buFont typeface="Arial" pitchFamily="34" charset="0"/>
              <a:buNone/>
            </a:pPr>
            <a:r>
              <a:rPr lang="en-US" sz="4400" b="0" i="1" dirty="0">
                <a:latin typeface="Arial" panose="020B0604020202020204" pitchFamily="34" charset="0"/>
              </a:rPr>
              <a:t>The quality of being believable</a:t>
            </a:r>
            <a:br>
              <a:rPr lang="en-US" sz="4400" b="0" i="1" dirty="0">
                <a:latin typeface="Arial" panose="020B0604020202020204" pitchFamily="34" charset="0"/>
              </a:rPr>
            </a:br>
            <a:r>
              <a:rPr lang="en-US" sz="4400" b="0" i="1" dirty="0">
                <a:latin typeface="Arial" panose="020B0604020202020204" pitchFamily="34" charset="0"/>
              </a:rPr>
              <a:t>and worthy of trust.</a:t>
            </a:r>
          </a:p>
        </p:txBody>
      </p:sp>
      <p:sp>
        <p:nvSpPr>
          <p:cNvPr id="4" name="Title 1">
            <a:extLst>
              <a:ext uri="{FF2B5EF4-FFF2-40B4-BE49-F238E27FC236}">
                <a16:creationId xmlns:a16="http://schemas.microsoft.com/office/drawing/2014/main" id="{D3274CD5-958D-44A0-B405-BC169903AACD}"/>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 </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5" name="Footer Placeholder 4">
            <a:extLst>
              <a:ext uri="{FF2B5EF4-FFF2-40B4-BE49-F238E27FC236}">
                <a16:creationId xmlns:a16="http://schemas.microsoft.com/office/drawing/2014/main" id="{D9D46825-71A1-4053-94F1-5CD4AE04FEB6}"/>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a:t>
            </a:fld>
            <a:endParaRPr lang="en-US" dirty="0"/>
          </a:p>
        </p:txBody>
      </p:sp>
    </p:spTree>
    <p:extLst>
      <p:ext uri="{BB962C8B-B14F-4D97-AF65-F5344CB8AC3E}">
        <p14:creationId xmlns:p14="http://schemas.microsoft.com/office/powerpoint/2010/main" val="215388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12"/>
          </p:nvPr>
        </p:nvSpPr>
        <p:spPr>
          <a:xfrm>
            <a:off x="380999" y="1143000"/>
            <a:ext cx="8158993" cy="639762"/>
          </a:xfrm>
        </p:spPr>
        <p:txBody>
          <a:bodyPr/>
          <a:lstStyle/>
          <a:p>
            <a:r>
              <a:rPr lang="en-US" sz="2800" dirty="0">
                <a:solidFill>
                  <a:schemeClr val="accent1"/>
                </a:solidFill>
              </a:rPr>
              <a:t>DELIVERING HSR WHILE LIVING WITHIN OUR MEANS</a:t>
            </a:r>
          </a:p>
        </p:txBody>
      </p:sp>
      <p:sp>
        <p:nvSpPr>
          <p:cNvPr id="5" name="Content Placeholder 1">
            <a:extLst>
              <a:ext uri="{FF2B5EF4-FFF2-40B4-BE49-F238E27FC236}">
                <a16:creationId xmlns:a16="http://schemas.microsoft.com/office/drawing/2014/main" id="{C8CC686C-7CCC-4D8E-BC13-D47848040255}"/>
              </a:ext>
            </a:extLst>
          </p:cNvPr>
          <p:cNvSpPr txBox="1">
            <a:spLocks/>
          </p:cNvSpPr>
          <p:nvPr/>
        </p:nvSpPr>
        <p:spPr>
          <a:xfrm>
            <a:off x="247650" y="1798638"/>
            <a:ext cx="4498521" cy="4355420"/>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spcAft>
                <a:spcPts val="2400"/>
              </a:spcAft>
              <a:buClr>
                <a:schemeClr val="accent2"/>
              </a:buClr>
              <a:buNone/>
            </a:pPr>
            <a:r>
              <a:rPr lang="en-US" b="0" dirty="0">
                <a:latin typeface="Arial" panose="020B0604020202020204" pitchFamily="34" charset="0"/>
              </a:rPr>
              <a:t>On May 1, 2019, the Authority, will release a Project Update Report to the Legislature outlining the ETO analysis for early operations, benefits, risks, costs and schedule, as well as an implementation plan</a:t>
            </a:r>
            <a:r>
              <a:rPr lang="en-US" sz="2800" b="0" dirty="0"/>
              <a:t>.</a:t>
            </a:r>
          </a:p>
          <a:p>
            <a:pPr>
              <a:buClr>
                <a:srgbClr val="FFFF00"/>
              </a:buCl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A8FE6A58-B499-400F-94F3-FF1888031A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2000" y="1798638"/>
            <a:ext cx="4227924" cy="4117451"/>
          </a:xfrm>
          <a:prstGeom prst="rect">
            <a:avLst/>
          </a:prstGeom>
        </p:spPr>
      </p:pic>
      <p:sp>
        <p:nvSpPr>
          <p:cNvPr id="6" name="Title 1">
            <a:extLst>
              <a:ext uri="{FF2B5EF4-FFF2-40B4-BE49-F238E27FC236}">
                <a16:creationId xmlns:a16="http://schemas.microsoft.com/office/drawing/2014/main" id="{6BE52BE0-2DAF-479A-82CD-5BF80AA702E6}"/>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7" name="Footer Placeholder 4">
            <a:extLst>
              <a:ext uri="{FF2B5EF4-FFF2-40B4-BE49-F238E27FC236}">
                <a16:creationId xmlns:a16="http://schemas.microsoft.com/office/drawing/2014/main" id="{4DF43316-8E0E-4DB9-817D-4381C4347E09}"/>
              </a:ext>
            </a:extLst>
          </p:cNvPr>
          <p:cNvSpPr txBox="1">
            <a:spLocks/>
          </p:cNvSpPr>
          <p:nvPr/>
        </p:nvSpPr>
        <p:spPr>
          <a:xfrm>
            <a:off x="0" y="6317569"/>
            <a:ext cx="638037" cy="58695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rgbClr val="0AAEFA"/>
              </a:buClr>
              <a:buFont typeface="Arial" pitchFamily="34" charset="0"/>
              <a:buNone/>
              <a:defRPr sz="1200" b="1" i="0" kern="1200" cap="all" baseline="0">
                <a:solidFill>
                  <a:schemeClr val="bg1"/>
                </a:solidFill>
                <a:latin typeface="Arial Narrow" pitchFamily="34" charset="0"/>
                <a:ea typeface="+mn-ea"/>
                <a:cs typeface="Arial" pitchFamily="34" charset="0"/>
              </a:defRPr>
            </a:lvl1pPr>
            <a:lvl2pPr marL="457200" indent="0" algn="l" defTabSz="914400" rtl="0" eaLnBrk="1" latinLnBrk="0" hangingPunct="1">
              <a:spcBef>
                <a:spcPct val="20000"/>
              </a:spcBef>
              <a:buClr>
                <a:srgbClr val="FCD41B"/>
              </a:buClr>
              <a:buSzPct val="100000"/>
              <a:buFont typeface="Arial Narrow" panose="020B0606020202030204" pitchFamily="34" charset="0"/>
              <a:buNone/>
              <a:defRPr sz="2000" b="1" i="0" kern="1200">
                <a:solidFill>
                  <a:schemeClr val="tx1"/>
                </a:solidFill>
                <a:latin typeface="Arial Narrow" pitchFamily="34" charset="0"/>
                <a:ea typeface="+mn-ea"/>
                <a:cs typeface="Arial" pitchFamily="34" charset="0"/>
              </a:defRPr>
            </a:lvl2pPr>
            <a:lvl3pPr marL="914400" indent="0" algn="l" defTabSz="914400" rtl="0" eaLnBrk="1" latinLnBrk="0" hangingPunct="1">
              <a:spcBef>
                <a:spcPct val="20000"/>
              </a:spcBef>
              <a:buClr>
                <a:schemeClr val="bg1"/>
              </a:buClr>
              <a:buSzPct val="100000"/>
              <a:buFont typeface="Arial" panose="020B0604020202020204" pitchFamily="34" charset="0"/>
              <a:buNone/>
              <a:defRPr sz="1800" b="1" i="0" kern="1200">
                <a:solidFill>
                  <a:schemeClr val="tx1"/>
                </a:solidFill>
                <a:latin typeface="Arial Narrow" pitchFamily="34" charset="0"/>
                <a:ea typeface="+mn-ea"/>
                <a:cs typeface="Arial" pitchFamily="34" charset="0"/>
              </a:defRPr>
            </a:lvl3pPr>
            <a:lvl4pPr marL="1371600" indent="0" algn="l" defTabSz="914400" rtl="0" eaLnBrk="1" latinLnBrk="0" hangingPunct="1">
              <a:spcBef>
                <a:spcPct val="20000"/>
              </a:spcBef>
              <a:buClr>
                <a:srgbClr val="0AAEFA"/>
              </a:buClr>
              <a:buSzPct val="100000"/>
              <a:buFont typeface="Arial Narrow" panose="020B0606020202030204" pitchFamily="34" charset="0"/>
              <a:buNone/>
              <a:defRPr sz="1600" b="1" i="0" kern="1200">
                <a:solidFill>
                  <a:schemeClr val="tx1"/>
                </a:solidFill>
                <a:latin typeface="Arial Narrow" pitchFamily="34" charset="0"/>
                <a:ea typeface="+mn-ea"/>
                <a:cs typeface="Arial" pitchFamily="34" charset="0"/>
              </a:defRPr>
            </a:lvl4pPr>
            <a:lvl5pPr marL="1828800" indent="0" algn="l" defTabSz="914400" rtl="0" eaLnBrk="1" latinLnBrk="0" hangingPunct="1">
              <a:spcBef>
                <a:spcPct val="20000"/>
              </a:spcBef>
              <a:buClr>
                <a:srgbClr val="FCD41B"/>
              </a:buClr>
              <a:buFont typeface="Arial" pitchFamily="34" charset="0"/>
              <a:buNone/>
              <a:defRPr sz="1600" b="1" i="0" kern="1200">
                <a:solidFill>
                  <a:schemeClr val="bg1"/>
                </a:solidFill>
                <a:latin typeface="Arial Narrow"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fld id="{BC868828-0BF4-4C8E-B1FD-922FEC177A61}" type="slidenum">
              <a:rPr lang="en-US" smtClean="0"/>
              <a:pPr/>
              <a:t>20</a:t>
            </a:fld>
            <a:endParaRPr lang="en-US" dirty="0"/>
          </a:p>
        </p:txBody>
      </p:sp>
    </p:spTree>
    <p:extLst>
      <p:ext uri="{BB962C8B-B14F-4D97-AF65-F5344CB8AC3E}">
        <p14:creationId xmlns:p14="http://schemas.microsoft.com/office/powerpoint/2010/main" val="186248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B6A1-DEE3-41C4-B509-5D648AD929CD}"/>
              </a:ext>
            </a:extLst>
          </p:cNvPr>
          <p:cNvSpPr>
            <a:spLocks noGrp="1"/>
          </p:cNvSpPr>
          <p:nvPr>
            <p:ph type="title"/>
          </p:nvPr>
        </p:nvSpPr>
        <p:spPr/>
        <p:txBody>
          <a:bodyPr/>
          <a:lstStyle/>
          <a:p>
            <a:r>
              <a:rPr lang="en-US" dirty="0"/>
              <a:t>Overarching strategy</a:t>
            </a:r>
            <a:br>
              <a:rPr lang="en-US" dirty="0"/>
            </a:br>
            <a:r>
              <a:rPr lang="en-US" sz="2000" dirty="0"/>
              <a:t>Applying lessons learned in the central valley</a:t>
            </a:r>
          </a:p>
        </p:txBody>
      </p:sp>
      <p:pic>
        <p:nvPicPr>
          <p:cNvPr id="4" name="Picture 3">
            <a:extLst>
              <a:ext uri="{FF2B5EF4-FFF2-40B4-BE49-F238E27FC236}">
                <a16:creationId xmlns:a16="http://schemas.microsoft.com/office/drawing/2014/main" id="{B4FA539D-5DE6-426D-B67C-CFE70855F93D}"/>
              </a:ext>
            </a:extLst>
          </p:cNvPr>
          <p:cNvPicPr>
            <a:picLocks noChangeAspect="1"/>
          </p:cNvPicPr>
          <p:nvPr/>
        </p:nvPicPr>
        <p:blipFill>
          <a:blip r:embed="rId3"/>
          <a:stretch>
            <a:fillRect/>
          </a:stretch>
        </p:blipFill>
        <p:spPr>
          <a:xfrm>
            <a:off x="5617160" y="1020932"/>
            <a:ext cx="3374590" cy="5175892"/>
          </a:xfrm>
          <a:prstGeom prst="rect">
            <a:avLst/>
          </a:prstGeom>
        </p:spPr>
      </p:pic>
      <p:sp>
        <p:nvSpPr>
          <p:cNvPr id="5" name="TextBox 4">
            <a:extLst>
              <a:ext uri="{FF2B5EF4-FFF2-40B4-BE49-F238E27FC236}">
                <a16:creationId xmlns:a16="http://schemas.microsoft.com/office/drawing/2014/main" id="{AE43716E-5747-4928-B5B7-AA6F74629DCB}"/>
              </a:ext>
            </a:extLst>
          </p:cNvPr>
          <p:cNvSpPr txBox="1"/>
          <p:nvPr/>
        </p:nvSpPr>
        <p:spPr>
          <a:xfrm>
            <a:off x="272839" y="1020932"/>
            <a:ext cx="5652474" cy="5375831"/>
          </a:xfrm>
          <a:prstGeom prst="rect">
            <a:avLst/>
          </a:prstGeom>
          <a:noFill/>
        </p:spPr>
        <p:txBody>
          <a:bodyPr wrap="square" rtlCol="0">
            <a:spAutoFit/>
          </a:bodyPr>
          <a:lstStyle/>
          <a:p>
            <a:pPr marL="274320" lvl="0" indent="-274320" defTabSz="914400">
              <a:spcBef>
                <a:spcPts val="1000"/>
              </a:spcBef>
              <a:buSzPct val="76000"/>
              <a:buFont typeface="Wingdings 3"/>
              <a:buChar char=""/>
            </a:pPr>
            <a:r>
              <a:rPr lang="en-US" sz="1600" b="1" dirty="0">
                <a:latin typeface="Gill Sans MT"/>
              </a:rPr>
              <a:t>Third Parties: Reset Relationships</a:t>
            </a:r>
          </a:p>
          <a:p>
            <a:pPr marL="548640" lvl="1" indent="-274320" defTabSz="914400">
              <a:spcBef>
                <a:spcPts val="600"/>
              </a:spcBef>
              <a:buSzPct val="76000"/>
              <a:buFont typeface="Gill Sans MT" pitchFamily="34" charset="0"/>
              <a:buChar char="–"/>
            </a:pPr>
            <a:r>
              <a:rPr lang="en-US" sz="1500" dirty="0">
                <a:latin typeface="Gill Sans MT"/>
              </a:rPr>
              <a:t>Reinstitute Master Agreement Terms &amp; Conditions </a:t>
            </a:r>
          </a:p>
          <a:p>
            <a:pPr marL="548640" lvl="1" indent="-274320" defTabSz="914400">
              <a:spcBef>
                <a:spcPts val="600"/>
              </a:spcBef>
              <a:buSzPct val="76000"/>
              <a:buFont typeface="Gill Sans MT" pitchFamily="34" charset="0"/>
              <a:buChar char="–"/>
            </a:pPr>
            <a:r>
              <a:rPr lang="en-US" sz="1500" dirty="0">
                <a:latin typeface="Gill Sans MT"/>
              </a:rPr>
              <a:t>Define and finalize requirements &amp; scope</a:t>
            </a:r>
          </a:p>
          <a:p>
            <a:pPr marL="548640" lvl="1" indent="-274320" defTabSz="914400">
              <a:spcBef>
                <a:spcPts val="600"/>
              </a:spcBef>
              <a:buSzPct val="76000"/>
              <a:buFont typeface="Gill Sans MT" pitchFamily="34" charset="0"/>
              <a:buChar char="–"/>
            </a:pPr>
            <a:r>
              <a:rPr lang="en-US" sz="1500" dirty="0">
                <a:latin typeface="Gill Sans MT"/>
              </a:rPr>
              <a:t>Actively engage in consultation and design reviews</a:t>
            </a:r>
          </a:p>
          <a:p>
            <a:pPr marL="548640" lvl="1" indent="-274320" defTabSz="914400">
              <a:spcBef>
                <a:spcPts val="600"/>
              </a:spcBef>
              <a:buSzPct val="76000"/>
              <a:buFont typeface="Gill Sans MT" pitchFamily="34" charset="0"/>
              <a:buChar char="–"/>
            </a:pPr>
            <a:endParaRPr lang="en-US" sz="400" dirty="0">
              <a:latin typeface="Gill Sans MT"/>
            </a:endParaRPr>
          </a:p>
          <a:p>
            <a:pPr marL="274320" lvl="0" indent="-274320" defTabSz="914400">
              <a:spcBef>
                <a:spcPts val="1000"/>
              </a:spcBef>
              <a:buSzPct val="76000"/>
              <a:buFont typeface="Wingdings 3"/>
              <a:buChar char=""/>
            </a:pPr>
            <a:r>
              <a:rPr lang="en-US" sz="1600" b="1" dirty="0">
                <a:latin typeface="Gill Sans MT"/>
              </a:rPr>
              <a:t>Design Builder (DB) Completes Designs</a:t>
            </a:r>
          </a:p>
          <a:p>
            <a:pPr marL="548640" lvl="1" indent="-274320" defTabSz="914400">
              <a:spcBef>
                <a:spcPts val="600"/>
              </a:spcBef>
              <a:buSzPct val="76000"/>
              <a:buFont typeface="Gill Sans MT" pitchFamily="34" charset="0"/>
              <a:buChar char="–"/>
            </a:pPr>
            <a:r>
              <a:rPr lang="en-US" sz="1500" dirty="0">
                <a:latin typeface="Gill Sans MT"/>
              </a:rPr>
              <a:t>Defines project footprint for right of way acquisition and environmental clearance</a:t>
            </a:r>
          </a:p>
          <a:p>
            <a:pPr marL="548640" lvl="1" indent="-274320" defTabSz="914400">
              <a:spcBef>
                <a:spcPts val="600"/>
              </a:spcBef>
              <a:buSzPct val="76000"/>
              <a:buFont typeface="Gill Sans MT" pitchFamily="34" charset="0"/>
              <a:buChar char="–"/>
            </a:pPr>
            <a:r>
              <a:rPr lang="en-US" sz="1500" dirty="0">
                <a:latin typeface="Gill Sans MT"/>
              </a:rPr>
              <a:t>Predecessor to construction</a:t>
            </a:r>
          </a:p>
          <a:p>
            <a:pPr marL="274320" lvl="1" defTabSz="914400">
              <a:spcBef>
                <a:spcPts val="600"/>
              </a:spcBef>
              <a:buSzPct val="76000"/>
            </a:pPr>
            <a:endParaRPr lang="en-US" sz="400" b="1" dirty="0">
              <a:latin typeface="Gill Sans MT"/>
            </a:endParaRPr>
          </a:p>
          <a:p>
            <a:pPr marL="274320" lvl="0" indent="-274320" defTabSz="914400">
              <a:spcBef>
                <a:spcPts val="1000"/>
              </a:spcBef>
              <a:buSzPct val="76000"/>
              <a:buFont typeface="Wingdings 3"/>
              <a:buChar char=""/>
            </a:pPr>
            <a:r>
              <a:rPr lang="en-US" sz="1600" b="1" dirty="0">
                <a:latin typeface="Gill Sans MT"/>
              </a:rPr>
              <a:t>Right of Way (ROW) &amp; Environmental</a:t>
            </a:r>
          </a:p>
          <a:p>
            <a:pPr marL="548640" lvl="1" indent="-274320" defTabSz="914400">
              <a:spcBef>
                <a:spcPts val="600"/>
              </a:spcBef>
              <a:buSzPct val="76000"/>
              <a:buFont typeface="Gill Sans MT" pitchFamily="34" charset="0"/>
              <a:buChar char="–"/>
            </a:pPr>
            <a:r>
              <a:rPr lang="en-US" sz="1500" dirty="0">
                <a:latin typeface="Gill Sans MT"/>
              </a:rPr>
              <a:t>ROW: Define - Map - Acquire</a:t>
            </a:r>
          </a:p>
          <a:p>
            <a:pPr marL="548640" lvl="1" indent="-274320" defTabSz="914400">
              <a:spcBef>
                <a:spcPts val="600"/>
              </a:spcBef>
              <a:buSzPct val="76000"/>
              <a:buFont typeface="Gill Sans MT" pitchFamily="34" charset="0"/>
              <a:buChar char="–"/>
            </a:pPr>
            <a:r>
              <a:rPr lang="en-US" sz="1500" dirty="0">
                <a:latin typeface="Gill Sans MT"/>
              </a:rPr>
              <a:t>Environmental clearance</a:t>
            </a:r>
          </a:p>
          <a:p>
            <a:pPr marL="274320" lvl="1" defTabSz="914400">
              <a:spcBef>
                <a:spcPts val="600"/>
              </a:spcBef>
              <a:buSzPct val="76000"/>
            </a:pPr>
            <a:endParaRPr lang="en-US" sz="400" dirty="0">
              <a:latin typeface="Gill Sans MT"/>
            </a:endParaRPr>
          </a:p>
          <a:p>
            <a:pPr marL="274320" indent="-274320" defTabSz="914400">
              <a:spcBef>
                <a:spcPts val="800"/>
              </a:spcBef>
              <a:buSzPct val="76000"/>
              <a:buFont typeface="Wingdings 3"/>
              <a:buChar char=""/>
            </a:pPr>
            <a:r>
              <a:rPr lang="en-US" sz="1600" b="1" dirty="0">
                <a:latin typeface="Gill Sans MT" panose="020B0502020104020203" pitchFamily="34" charset="0"/>
              </a:rPr>
              <a:t>Holistic Program Approach</a:t>
            </a:r>
          </a:p>
          <a:p>
            <a:pPr marL="274320" indent="-274320" defTabSz="914400">
              <a:spcBef>
                <a:spcPts val="800"/>
              </a:spcBef>
              <a:buSzPct val="76000"/>
              <a:buFont typeface="Wingdings 3"/>
              <a:buChar char=""/>
            </a:pPr>
            <a:r>
              <a:rPr lang="en-US" sz="1600" b="1" dirty="0">
                <a:latin typeface="Gill Sans MT" panose="020B0502020104020203" pitchFamily="34" charset="0"/>
              </a:rPr>
              <a:t>Integrated Risk Management &amp; Mitigation</a:t>
            </a:r>
          </a:p>
          <a:p>
            <a:pPr marL="274320" indent="-274320" defTabSz="914400">
              <a:spcBef>
                <a:spcPts val="800"/>
              </a:spcBef>
              <a:buSzPct val="76000"/>
              <a:buFont typeface="Wingdings 3"/>
              <a:buChar char=""/>
            </a:pPr>
            <a:r>
              <a:rPr lang="en-US" sz="1600" b="1" dirty="0">
                <a:latin typeface="Gill Sans MT" panose="020B0502020104020203" pitchFamily="34" charset="0"/>
              </a:rPr>
              <a:t>Engaged Contract Management</a:t>
            </a:r>
          </a:p>
          <a:p>
            <a:pPr marL="274320" indent="-274320" defTabSz="914400">
              <a:spcBef>
                <a:spcPts val="800"/>
              </a:spcBef>
              <a:buSzPct val="76000"/>
              <a:buFont typeface="Wingdings 3"/>
              <a:buChar char=""/>
            </a:pPr>
            <a:r>
              <a:rPr lang="en-US" sz="1600" b="1" dirty="0">
                <a:latin typeface="Gill Sans MT" panose="020B0502020104020203" pitchFamily="34" charset="0"/>
              </a:rPr>
              <a:t>Transparency &amp; Accountability through Governance</a:t>
            </a:r>
            <a:endParaRPr lang="en-US" sz="1380" dirty="0">
              <a:solidFill>
                <a:srgbClr val="000000"/>
              </a:solidFill>
              <a:latin typeface="Gill Sans MT"/>
            </a:endParaRPr>
          </a:p>
        </p:txBody>
      </p:sp>
      <p:sp>
        <p:nvSpPr>
          <p:cNvPr id="6" name="Footer Placeholder 4">
            <a:extLst>
              <a:ext uri="{FF2B5EF4-FFF2-40B4-BE49-F238E27FC236}">
                <a16:creationId xmlns:a16="http://schemas.microsoft.com/office/drawing/2014/main" id="{E75FA291-EAD1-4A5A-A02F-020B2197A1DE}"/>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21</a:t>
            </a:fld>
            <a:endParaRPr lang="en-US" dirty="0"/>
          </a:p>
        </p:txBody>
      </p:sp>
    </p:spTree>
    <p:extLst>
      <p:ext uri="{BB962C8B-B14F-4D97-AF65-F5344CB8AC3E}">
        <p14:creationId xmlns:p14="http://schemas.microsoft.com/office/powerpoint/2010/main" val="61755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2A37-5F06-49A8-8C1A-9D3AC6E3D60D}"/>
              </a:ext>
            </a:extLst>
          </p:cNvPr>
          <p:cNvSpPr>
            <a:spLocks noGrp="1"/>
          </p:cNvSpPr>
          <p:nvPr>
            <p:ph type="title"/>
          </p:nvPr>
        </p:nvSpPr>
        <p:spPr/>
        <p:txBody>
          <a:bodyPr/>
          <a:lstStyle/>
          <a:p>
            <a:r>
              <a:rPr lang="en-US" dirty="0"/>
              <a:t>Program approach</a:t>
            </a:r>
            <a:br>
              <a:rPr lang="en-US" dirty="0"/>
            </a:br>
            <a:r>
              <a:rPr lang="en-US" sz="2000" dirty="0"/>
              <a:t>critical actions</a:t>
            </a:r>
            <a:endParaRPr lang="en-US" dirty="0"/>
          </a:p>
        </p:txBody>
      </p:sp>
      <p:graphicFrame>
        <p:nvGraphicFramePr>
          <p:cNvPr id="3" name="Table 2">
            <a:extLst>
              <a:ext uri="{FF2B5EF4-FFF2-40B4-BE49-F238E27FC236}">
                <a16:creationId xmlns:a16="http://schemas.microsoft.com/office/drawing/2014/main" id="{7F52AB7D-1F8F-448D-B0BA-1C24C8F913DA}"/>
              </a:ext>
            </a:extLst>
          </p:cNvPr>
          <p:cNvGraphicFramePr>
            <a:graphicFrameLocks noGrp="1"/>
          </p:cNvGraphicFramePr>
          <p:nvPr>
            <p:extLst>
              <p:ext uri="{D42A27DB-BD31-4B8C-83A1-F6EECF244321}">
                <p14:modId xmlns:p14="http://schemas.microsoft.com/office/powerpoint/2010/main" val="2236651645"/>
              </p:ext>
            </p:extLst>
          </p:nvPr>
        </p:nvGraphicFramePr>
        <p:xfrm>
          <a:off x="272839" y="1105451"/>
          <a:ext cx="8606118" cy="5034280"/>
        </p:xfrm>
        <a:graphic>
          <a:graphicData uri="http://schemas.openxmlformats.org/drawingml/2006/table">
            <a:tbl>
              <a:tblPr firstRow="1" bandRow="1">
                <a:tableStyleId>{5C22544A-7EE6-4342-B048-85BDC9FD1C3A}</a:tableStyleId>
              </a:tblPr>
              <a:tblGrid>
                <a:gridCol w="3163372">
                  <a:extLst>
                    <a:ext uri="{9D8B030D-6E8A-4147-A177-3AD203B41FA5}">
                      <a16:colId xmlns:a16="http://schemas.microsoft.com/office/drawing/2014/main" val="184648425"/>
                    </a:ext>
                  </a:extLst>
                </a:gridCol>
                <a:gridCol w="5442746">
                  <a:extLst>
                    <a:ext uri="{9D8B030D-6E8A-4147-A177-3AD203B41FA5}">
                      <a16:colId xmlns:a16="http://schemas.microsoft.com/office/drawing/2014/main" val="1800120206"/>
                    </a:ext>
                  </a:extLst>
                </a:gridCol>
              </a:tblGrid>
              <a:tr h="370840">
                <a:tc>
                  <a:txBody>
                    <a:bodyPr/>
                    <a:lstStyle/>
                    <a:p>
                      <a:r>
                        <a:rPr lang="en-US" sz="1600" dirty="0"/>
                        <a:t>Action</a:t>
                      </a:r>
                    </a:p>
                  </a:txBody>
                  <a:tcPr/>
                </a:tc>
                <a:tc>
                  <a:txBody>
                    <a:bodyPr/>
                    <a:lstStyle/>
                    <a:p>
                      <a:r>
                        <a:rPr lang="en-US" sz="1600" dirty="0"/>
                        <a:t>Result</a:t>
                      </a:r>
                    </a:p>
                  </a:txBody>
                  <a:tcPr/>
                </a:tc>
                <a:extLst>
                  <a:ext uri="{0D108BD9-81ED-4DB2-BD59-A6C34878D82A}">
                    <a16:rowId xmlns:a16="http://schemas.microsoft.com/office/drawing/2014/main" val="1551395581"/>
                  </a:ext>
                </a:extLst>
              </a:tr>
              <a:tr h="370840">
                <a:tc>
                  <a:txBody>
                    <a:bodyPr/>
                    <a:lstStyle/>
                    <a:p>
                      <a:pPr marL="0" lvl="0" indent="0" defTabSz="914400">
                        <a:spcBef>
                          <a:spcPts val="600"/>
                        </a:spcBef>
                        <a:buClr>
                          <a:srgbClr val="002060"/>
                        </a:buClr>
                        <a:buSzPct val="76000"/>
                        <a:buFont typeface="Wingdings 3"/>
                        <a:buNone/>
                      </a:pPr>
                      <a:r>
                        <a:rPr lang="en-US" sz="1600" dirty="0">
                          <a:latin typeface="Gill Sans MT"/>
                        </a:rPr>
                        <a:t>Increased presence of Chief and Deputy Chief Operating Officers in the Central Valley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Gill Sans MT"/>
                        </a:rPr>
                        <a:t>North to South review of alignments to verify “Get-to-Work” Schedules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Gill Sans MT"/>
                        </a:rPr>
                        <a:t>Improved dialogue through monthly meetings with DB Executives</a:t>
                      </a:r>
                    </a:p>
                  </a:txBody>
                  <a:tcPr/>
                </a:tc>
                <a:extLst>
                  <a:ext uri="{0D108BD9-81ED-4DB2-BD59-A6C34878D82A}">
                    <a16:rowId xmlns:a16="http://schemas.microsoft.com/office/drawing/2014/main" val="1848366076"/>
                  </a:ext>
                </a:extLst>
              </a:tr>
              <a:tr h="370840">
                <a:tc>
                  <a:txBody>
                    <a:bodyPr/>
                    <a:lstStyle/>
                    <a:p>
                      <a:pPr marL="0" marR="0" lvl="0" indent="0" algn="l" defTabSz="914400" rtl="0" eaLnBrk="1" fontAlgn="auto" latinLnBrk="0" hangingPunct="1">
                        <a:lnSpc>
                          <a:spcPct val="100000"/>
                        </a:lnSpc>
                        <a:spcBef>
                          <a:spcPts val="600"/>
                        </a:spcBef>
                        <a:spcAft>
                          <a:spcPts val="0"/>
                        </a:spcAft>
                        <a:buClr>
                          <a:srgbClr val="002060"/>
                        </a:buClr>
                        <a:buSzPct val="76000"/>
                        <a:buFont typeface="Wingdings 3"/>
                        <a:buNone/>
                        <a:tabLst/>
                        <a:defRPr/>
                      </a:pPr>
                      <a:r>
                        <a:rPr lang="en-US" sz="1600" dirty="0">
                          <a:latin typeface="Gill Sans MT"/>
                        </a:rPr>
                        <a:t>Dedicated “Strike Team” to focus Authority effort in the Central Valley</a:t>
                      </a:r>
                    </a:p>
                  </a:txBody>
                  <a:tcPr/>
                </a:tc>
                <a:tc>
                  <a:txBody>
                    <a:bodyPr/>
                    <a:lstStyle/>
                    <a:p>
                      <a:pPr marL="285750" marR="0" lvl="0" indent="-285750" algn="l" defTabSz="914400" rtl="0" eaLnBrk="1" fontAlgn="auto" latinLnBrk="0" hangingPunct="1">
                        <a:lnSpc>
                          <a:spcPct val="100000"/>
                        </a:lnSpc>
                        <a:spcBef>
                          <a:spcPts val="600"/>
                        </a:spcBef>
                        <a:spcAft>
                          <a:spcPts val="0"/>
                        </a:spcAft>
                        <a:buClr>
                          <a:srgbClr val="002060"/>
                        </a:buClr>
                        <a:buSzPct val="76000"/>
                        <a:buFont typeface="Arial" panose="020B0604020202020204" pitchFamily="34" charset="0"/>
                        <a:buChar char="•"/>
                        <a:tabLst/>
                        <a:defRPr/>
                      </a:pPr>
                      <a:r>
                        <a:rPr lang="en-US" sz="1600" dirty="0">
                          <a:latin typeface="Gill Sans MT"/>
                        </a:rPr>
                        <a:t>Resolve multiple-year “legacy” issues</a:t>
                      </a:r>
                    </a:p>
                    <a:p>
                      <a:pPr marL="285750" lvl="0" indent="-285750" defTabSz="914400">
                        <a:spcBef>
                          <a:spcPts val="600"/>
                        </a:spcBef>
                        <a:buClr>
                          <a:srgbClr val="002060"/>
                        </a:buClr>
                        <a:buSzPct val="76000"/>
                        <a:buFont typeface="Arial" panose="020B0604020202020204" pitchFamily="34" charset="0"/>
                        <a:buChar char="•"/>
                      </a:pPr>
                      <a:r>
                        <a:rPr lang="en-US" sz="1600" dirty="0">
                          <a:latin typeface="Gill Sans MT"/>
                        </a:rPr>
                        <a:t>Increase collaboration with Project and Construction Manager (PCM)</a:t>
                      </a:r>
                    </a:p>
                    <a:p>
                      <a:pPr marL="285750" lvl="0" indent="-285750" defTabSz="914400">
                        <a:spcBef>
                          <a:spcPts val="600"/>
                        </a:spcBef>
                        <a:buClr>
                          <a:srgbClr val="002060"/>
                        </a:buClr>
                        <a:buSzPct val="76000"/>
                        <a:buFont typeface="Arial" panose="020B0604020202020204" pitchFamily="34" charset="0"/>
                        <a:buChar char="•"/>
                      </a:pPr>
                      <a:r>
                        <a:rPr lang="en-US" sz="1600" dirty="0">
                          <a:latin typeface="Gill Sans MT"/>
                        </a:rPr>
                        <a:t>Resolve issues and open worksites for DB Contractors</a:t>
                      </a:r>
                    </a:p>
                    <a:p>
                      <a:pPr marL="285750" lvl="0" indent="-285750" defTabSz="914400">
                        <a:spcBef>
                          <a:spcPts val="600"/>
                        </a:spcBef>
                        <a:buClr>
                          <a:srgbClr val="002060"/>
                        </a:buClr>
                        <a:buSzPct val="76000"/>
                        <a:buFont typeface="Arial" panose="020B0604020202020204" pitchFamily="34" charset="0"/>
                        <a:buChar char="•"/>
                      </a:pPr>
                      <a:r>
                        <a:rPr lang="en-US" sz="1600" dirty="0">
                          <a:latin typeface="Gill Sans MT"/>
                        </a:rPr>
                        <a:t>Increased PCM guidance</a:t>
                      </a:r>
                    </a:p>
                  </a:txBody>
                  <a:tcPr/>
                </a:tc>
                <a:extLst>
                  <a:ext uri="{0D108BD9-81ED-4DB2-BD59-A6C34878D82A}">
                    <a16:rowId xmlns:a16="http://schemas.microsoft.com/office/drawing/2014/main" val="1101669068"/>
                  </a:ext>
                </a:extLst>
              </a:tr>
              <a:tr h="370840">
                <a:tc>
                  <a:txBody>
                    <a:bodyPr/>
                    <a:lstStyle/>
                    <a:p>
                      <a:pPr marL="0" marR="0" lvl="0" indent="0" algn="l" defTabSz="914400" rtl="0" eaLnBrk="1" fontAlgn="auto" latinLnBrk="0" hangingPunct="1">
                        <a:lnSpc>
                          <a:spcPct val="100000"/>
                        </a:lnSpc>
                        <a:spcBef>
                          <a:spcPts val="600"/>
                        </a:spcBef>
                        <a:spcAft>
                          <a:spcPts val="0"/>
                        </a:spcAft>
                        <a:buClr>
                          <a:srgbClr val="002060"/>
                        </a:buClr>
                        <a:buSzPct val="76000"/>
                        <a:buFont typeface="Wingdings 3"/>
                        <a:buNone/>
                        <a:tabLst/>
                        <a:defRPr/>
                      </a:pPr>
                      <a:r>
                        <a:rPr lang="en-US" sz="1600" dirty="0">
                          <a:latin typeface="Gill Sans MT"/>
                        </a:rPr>
                        <a:t>Separated Contract Operations from Commercial Oversight for more efficient execution</a:t>
                      </a:r>
                      <a:endParaRPr lang="en-US" sz="1600" dirty="0"/>
                    </a:p>
                  </a:txBody>
                  <a:tcPr/>
                </a:tc>
                <a:tc>
                  <a:txBody>
                    <a:bodyPr/>
                    <a:lstStyle/>
                    <a:p>
                      <a:pPr marL="285750" lvl="0" indent="-285750" defTabSz="914400">
                        <a:spcBef>
                          <a:spcPts val="600"/>
                        </a:spcBef>
                        <a:buClr>
                          <a:srgbClr val="002060"/>
                        </a:buClr>
                        <a:buSzPct val="76000"/>
                        <a:buFont typeface="Arial" panose="020B0604020202020204" pitchFamily="34" charset="0"/>
                        <a:buChar char="•"/>
                      </a:pPr>
                      <a:r>
                        <a:rPr lang="en-US" sz="1600" dirty="0">
                          <a:latin typeface="Gill Sans MT"/>
                        </a:rPr>
                        <a:t>Improved capacity for commercial oversight</a:t>
                      </a:r>
                    </a:p>
                    <a:p>
                      <a:pPr marL="285750" lvl="0" indent="-285750" defTabSz="914400">
                        <a:spcBef>
                          <a:spcPts val="600"/>
                        </a:spcBef>
                        <a:buClr>
                          <a:srgbClr val="002060"/>
                        </a:buClr>
                        <a:buSzPct val="76000"/>
                        <a:buFont typeface="Arial" panose="020B0604020202020204" pitchFamily="34" charset="0"/>
                        <a:buChar char="•"/>
                      </a:pPr>
                      <a:r>
                        <a:rPr lang="en-US" sz="1600" dirty="0">
                          <a:latin typeface="Gill Sans MT"/>
                        </a:rPr>
                        <a:t>Increased ability to manage contract performance</a:t>
                      </a:r>
                    </a:p>
                  </a:txBody>
                  <a:tcPr/>
                </a:tc>
                <a:extLst>
                  <a:ext uri="{0D108BD9-81ED-4DB2-BD59-A6C34878D82A}">
                    <a16:rowId xmlns:a16="http://schemas.microsoft.com/office/drawing/2014/main" val="1907959211"/>
                  </a:ext>
                </a:extLst>
              </a:tr>
              <a:tr h="370840">
                <a:tc>
                  <a:txBody>
                    <a:bodyPr/>
                    <a:lstStyle/>
                    <a:p>
                      <a:pPr marL="0" marR="0" lvl="0" indent="0" algn="l" defTabSz="914400" rtl="0" eaLnBrk="1" fontAlgn="auto" latinLnBrk="0" hangingPunct="1">
                        <a:lnSpc>
                          <a:spcPct val="100000"/>
                        </a:lnSpc>
                        <a:spcBef>
                          <a:spcPts val="600"/>
                        </a:spcBef>
                        <a:spcAft>
                          <a:spcPts val="0"/>
                        </a:spcAft>
                        <a:buClr>
                          <a:srgbClr val="002060"/>
                        </a:buClr>
                        <a:buSzPct val="76000"/>
                        <a:buFont typeface="Wingdings 3"/>
                        <a:buNone/>
                        <a:tabLst/>
                        <a:defRPr/>
                      </a:pPr>
                      <a:r>
                        <a:rPr lang="en-US" sz="1600" dirty="0">
                          <a:latin typeface="Gill Sans MT"/>
                        </a:rPr>
                        <a:t>Optimizing staff &amp; making additional critical hires</a:t>
                      </a:r>
                    </a:p>
                  </a:txBody>
                  <a:tcPr/>
                </a:tc>
                <a:tc>
                  <a:txBody>
                    <a:bodyPr/>
                    <a:lstStyle/>
                    <a:p>
                      <a:pPr marL="285750" marR="0" lvl="0" indent="-285750" algn="l" defTabSz="914400" rtl="0" eaLnBrk="1" fontAlgn="auto" latinLnBrk="0" hangingPunct="1">
                        <a:lnSpc>
                          <a:spcPct val="100000"/>
                        </a:lnSpc>
                        <a:spcBef>
                          <a:spcPts val="600"/>
                        </a:spcBef>
                        <a:spcAft>
                          <a:spcPts val="0"/>
                        </a:spcAft>
                        <a:buClr>
                          <a:srgbClr val="002060"/>
                        </a:buClr>
                        <a:buSzPct val="76000"/>
                        <a:buFont typeface="Arial" panose="020B0604020202020204" pitchFamily="34" charset="0"/>
                        <a:buChar char="•"/>
                        <a:tabLst/>
                        <a:defRPr/>
                      </a:pPr>
                      <a:r>
                        <a:rPr lang="en-US" sz="1600" dirty="0">
                          <a:latin typeface="Gill Sans MT"/>
                        </a:rPr>
                        <a:t>Increase in State contract management staff</a:t>
                      </a:r>
                    </a:p>
                    <a:p>
                      <a:pPr marL="285750" marR="0" lvl="0" indent="-285750" algn="l" defTabSz="914400" rtl="0" eaLnBrk="1" fontAlgn="auto" latinLnBrk="0" hangingPunct="1">
                        <a:lnSpc>
                          <a:spcPct val="100000"/>
                        </a:lnSpc>
                        <a:spcBef>
                          <a:spcPts val="600"/>
                        </a:spcBef>
                        <a:spcAft>
                          <a:spcPts val="0"/>
                        </a:spcAft>
                        <a:buClr>
                          <a:srgbClr val="002060"/>
                        </a:buClr>
                        <a:buSzPct val="76000"/>
                        <a:buFont typeface="Arial" panose="020B0604020202020204" pitchFamily="34" charset="0"/>
                        <a:buChar char="•"/>
                        <a:tabLst/>
                        <a:defRPr/>
                      </a:pPr>
                      <a:r>
                        <a:rPr lang="en-US" sz="1600" dirty="0">
                          <a:latin typeface="Gill Sans MT"/>
                        </a:rPr>
                        <a:t>Develop staff through Design-Build contract training</a:t>
                      </a:r>
                    </a:p>
                  </a:txBody>
                  <a:tcPr/>
                </a:tc>
                <a:extLst>
                  <a:ext uri="{0D108BD9-81ED-4DB2-BD59-A6C34878D82A}">
                    <a16:rowId xmlns:a16="http://schemas.microsoft.com/office/drawing/2014/main" val="3125729581"/>
                  </a:ext>
                </a:extLst>
              </a:tr>
              <a:tr h="370840">
                <a:tc>
                  <a:txBody>
                    <a:bodyPr/>
                    <a:lstStyle/>
                    <a:p>
                      <a:pPr marL="0" marR="0" lvl="0" indent="0" algn="l" defTabSz="914400" rtl="0" eaLnBrk="1" fontAlgn="auto" latinLnBrk="0" hangingPunct="1">
                        <a:lnSpc>
                          <a:spcPct val="100000"/>
                        </a:lnSpc>
                        <a:spcBef>
                          <a:spcPts val="600"/>
                        </a:spcBef>
                        <a:spcAft>
                          <a:spcPts val="0"/>
                        </a:spcAft>
                        <a:buClr>
                          <a:srgbClr val="002060"/>
                        </a:buClr>
                        <a:buSzPct val="76000"/>
                        <a:buFont typeface="Wingdings 3"/>
                        <a:buNone/>
                        <a:tabLst/>
                        <a:defRPr/>
                      </a:pPr>
                      <a:r>
                        <a:rPr lang="en-US" sz="1600" dirty="0">
                          <a:latin typeface="Gill Sans MT"/>
                        </a:rPr>
                        <a:t>Improved Construction Package project controls</a:t>
                      </a:r>
                    </a:p>
                  </a:txBody>
                  <a:tcPr/>
                </a:tc>
                <a:tc>
                  <a:txBody>
                    <a:bodyPr/>
                    <a:lstStyle/>
                    <a:p>
                      <a:pPr marL="285750" marR="0" lvl="0" indent="-285750" algn="l" defTabSz="914400" rtl="0" eaLnBrk="1" fontAlgn="auto" latinLnBrk="0" hangingPunct="1">
                        <a:lnSpc>
                          <a:spcPct val="100000"/>
                        </a:lnSpc>
                        <a:spcBef>
                          <a:spcPts val="600"/>
                        </a:spcBef>
                        <a:spcAft>
                          <a:spcPts val="0"/>
                        </a:spcAft>
                        <a:buClr>
                          <a:srgbClr val="002060"/>
                        </a:buClr>
                        <a:buSzPct val="76000"/>
                        <a:buFont typeface="Arial" panose="020B0604020202020204" pitchFamily="34" charset="0"/>
                        <a:buChar char="•"/>
                        <a:tabLst/>
                        <a:defRPr/>
                      </a:pPr>
                      <a:r>
                        <a:rPr lang="en-US" sz="1600" dirty="0">
                          <a:latin typeface="Gill Sans MT"/>
                        </a:rPr>
                        <a:t>Increased accountability and enhancing performance </a:t>
                      </a:r>
                    </a:p>
                  </a:txBody>
                  <a:tcPr/>
                </a:tc>
                <a:extLst>
                  <a:ext uri="{0D108BD9-81ED-4DB2-BD59-A6C34878D82A}">
                    <a16:rowId xmlns:a16="http://schemas.microsoft.com/office/drawing/2014/main" val="3604174062"/>
                  </a:ext>
                </a:extLst>
              </a:tr>
            </a:tbl>
          </a:graphicData>
        </a:graphic>
      </p:graphicFrame>
      <p:sp>
        <p:nvSpPr>
          <p:cNvPr id="4" name="Footer Placeholder 4">
            <a:extLst>
              <a:ext uri="{FF2B5EF4-FFF2-40B4-BE49-F238E27FC236}">
                <a16:creationId xmlns:a16="http://schemas.microsoft.com/office/drawing/2014/main" id="{CCC0D683-5052-41B8-9B6F-F8A4730F51DC}"/>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22</a:t>
            </a:fld>
            <a:endParaRPr lang="en-US" dirty="0"/>
          </a:p>
        </p:txBody>
      </p:sp>
    </p:spTree>
    <p:extLst>
      <p:ext uri="{BB962C8B-B14F-4D97-AF65-F5344CB8AC3E}">
        <p14:creationId xmlns:p14="http://schemas.microsoft.com/office/powerpoint/2010/main" val="417099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98BF57E-6834-40B4-A02B-BC357231D973}"/>
              </a:ext>
            </a:extLst>
          </p:cNvPr>
          <p:cNvSpPr>
            <a:spLocks noGrp="1"/>
          </p:cNvSpPr>
          <p:nvPr>
            <p:ph type="title"/>
          </p:nvPr>
        </p:nvSpPr>
        <p:spPr/>
        <p:txBody>
          <a:bodyPr/>
          <a:lstStyle/>
          <a:p>
            <a:r>
              <a:rPr lang="en-US" dirty="0"/>
              <a:t>CONSTRUCTION PACKAGE 1</a:t>
            </a:r>
            <a:br>
              <a:rPr lang="en-US" dirty="0"/>
            </a:br>
            <a:r>
              <a:rPr lang="en-US" sz="2000" dirty="0"/>
              <a:t>JANUARY 2019</a:t>
            </a:r>
          </a:p>
        </p:txBody>
      </p:sp>
      <p:sp>
        <p:nvSpPr>
          <p:cNvPr id="14" name="Isosceles Triangle 13">
            <a:extLst>
              <a:ext uri="{FF2B5EF4-FFF2-40B4-BE49-F238E27FC236}">
                <a16:creationId xmlns:a16="http://schemas.microsoft.com/office/drawing/2014/main" id="{D10FD6CB-27E1-456D-B51C-2A10BB451A65}"/>
              </a:ext>
            </a:extLst>
          </p:cNvPr>
          <p:cNvSpPr/>
          <p:nvPr/>
        </p:nvSpPr>
        <p:spPr>
          <a:xfrm rot="3311009">
            <a:off x="3632258" y="3121021"/>
            <a:ext cx="1393755" cy="2394341"/>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Freeform: Shape 86">
            <a:extLst>
              <a:ext uri="{FF2B5EF4-FFF2-40B4-BE49-F238E27FC236}">
                <a16:creationId xmlns:a16="http://schemas.microsoft.com/office/drawing/2014/main" id="{F13103F6-E6D5-40AE-BF7A-726AB1139592}"/>
              </a:ext>
            </a:extLst>
          </p:cNvPr>
          <p:cNvSpPr/>
          <p:nvPr/>
        </p:nvSpPr>
        <p:spPr>
          <a:xfrm rot="2340032">
            <a:off x="1622047" y="3030984"/>
            <a:ext cx="7926866" cy="746751"/>
          </a:xfrm>
          <a:custGeom>
            <a:avLst/>
            <a:gdLst>
              <a:gd name="connsiteX0" fmla="*/ 0 w 37123688"/>
              <a:gd name="connsiteY0" fmla="*/ 3202121 h 3488305"/>
              <a:gd name="connsiteX1" fmla="*/ 928688 w 37123688"/>
              <a:gd name="connsiteY1" fmla="*/ 2963996 h 3488305"/>
              <a:gd name="connsiteX2" fmla="*/ 2381250 w 37123688"/>
              <a:gd name="connsiteY2" fmla="*/ 2678246 h 3488305"/>
              <a:gd name="connsiteX3" fmla="*/ 3571875 w 37123688"/>
              <a:gd name="connsiteY3" fmla="*/ 2416308 h 3488305"/>
              <a:gd name="connsiteX4" fmla="*/ 4405313 w 37123688"/>
              <a:gd name="connsiteY4" fmla="*/ 2249621 h 3488305"/>
              <a:gd name="connsiteX5" fmla="*/ 5024438 w 37123688"/>
              <a:gd name="connsiteY5" fmla="*/ 2178183 h 3488305"/>
              <a:gd name="connsiteX6" fmla="*/ 6238875 w 37123688"/>
              <a:gd name="connsiteY6" fmla="*/ 2035308 h 3488305"/>
              <a:gd name="connsiteX7" fmla="*/ 7239000 w 37123688"/>
              <a:gd name="connsiteY7" fmla="*/ 1940058 h 3488305"/>
              <a:gd name="connsiteX8" fmla="*/ 8120063 w 37123688"/>
              <a:gd name="connsiteY8" fmla="*/ 1892433 h 3488305"/>
              <a:gd name="connsiteX9" fmla="*/ 9072563 w 37123688"/>
              <a:gd name="connsiteY9" fmla="*/ 1963871 h 3488305"/>
              <a:gd name="connsiteX10" fmla="*/ 9810750 w 37123688"/>
              <a:gd name="connsiteY10" fmla="*/ 2082933 h 3488305"/>
              <a:gd name="connsiteX11" fmla="*/ 10715625 w 37123688"/>
              <a:gd name="connsiteY11" fmla="*/ 2321058 h 3488305"/>
              <a:gd name="connsiteX12" fmla="*/ 12692063 w 37123688"/>
              <a:gd name="connsiteY12" fmla="*/ 3106871 h 3488305"/>
              <a:gd name="connsiteX13" fmla="*/ 13573125 w 37123688"/>
              <a:gd name="connsiteY13" fmla="*/ 3321183 h 3488305"/>
              <a:gd name="connsiteX14" fmla="*/ 14597063 w 37123688"/>
              <a:gd name="connsiteY14" fmla="*/ 3440246 h 3488305"/>
              <a:gd name="connsiteX15" fmla="*/ 16121063 w 37123688"/>
              <a:gd name="connsiteY15" fmla="*/ 3487871 h 3488305"/>
              <a:gd name="connsiteX16" fmla="*/ 17002125 w 37123688"/>
              <a:gd name="connsiteY16" fmla="*/ 3416433 h 3488305"/>
              <a:gd name="connsiteX17" fmla="*/ 17502188 w 37123688"/>
              <a:gd name="connsiteY17" fmla="*/ 3297371 h 3488305"/>
              <a:gd name="connsiteX18" fmla="*/ 19359563 w 37123688"/>
              <a:gd name="connsiteY18" fmla="*/ 2630621 h 3488305"/>
              <a:gd name="connsiteX19" fmla="*/ 20955000 w 37123688"/>
              <a:gd name="connsiteY19" fmla="*/ 2154371 h 3488305"/>
              <a:gd name="connsiteX20" fmla="*/ 22026563 w 37123688"/>
              <a:gd name="connsiteY20" fmla="*/ 1797183 h 3488305"/>
              <a:gd name="connsiteX21" fmla="*/ 23193375 w 37123688"/>
              <a:gd name="connsiteY21" fmla="*/ 1582871 h 3488305"/>
              <a:gd name="connsiteX22" fmla="*/ 33147000 w 37123688"/>
              <a:gd name="connsiteY22" fmla="*/ 130308 h 3488305"/>
              <a:gd name="connsiteX23" fmla="*/ 33789938 w 37123688"/>
              <a:gd name="connsiteY23" fmla="*/ 58871 h 3488305"/>
              <a:gd name="connsiteX24" fmla="*/ 34242375 w 37123688"/>
              <a:gd name="connsiteY24" fmla="*/ 35058 h 3488305"/>
              <a:gd name="connsiteX25" fmla="*/ 34885313 w 37123688"/>
              <a:gd name="connsiteY25" fmla="*/ 177933 h 3488305"/>
              <a:gd name="connsiteX26" fmla="*/ 35647313 w 37123688"/>
              <a:gd name="connsiteY26" fmla="*/ 439871 h 3488305"/>
              <a:gd name="connsiteX27" fmla="*/ 36361688 w 37123688"/>
              <a:gd name="connsiteY27" fmla="*/ 749433 h 3488305"/>
              <a:gd name="connsiteX28" fmla="*/ 37123688 w 37123688"/>
              <a:gd name="connsiteY28" fmla="*/ 1320933 h 34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123688" h="3488305">
                <a:moveTo>
                  <a:pt x="0" y="3202121"/>
                </a:moveTo>
                <a:cubicBezTo>
                  <a:pt x="265906" y="3126714"/>
                  <a:pt x="531813" y="3051308"/>
                  <a:pt x="928688" y="2963996"/>
                </a:cubicBezTo>
                <a:cubicBezTo>
                  <a:pt x="1325563" y="2876683"/>
                  <a:pt x="1940719" y="2769527"/>
                  <a:pt x="2381250" y="2678246"/>
                </a:cubicBezTo>
                <a:cubicBezTo>
                  <a:pt x="2821781" y="2586965"/>
                  <a:pt x="3234531" y="2487745"/>
                  <a:pt x="3571875" y="2416308"/>
                </a:cubicBezTo>
                <a:cubicBezTo>
                  <a:pt x="3909219" y="2344871"/>
                  <a:pt x="4163219" y="2289308"/>
                  <a:pt x="4405313" y="2249621"/>
                </a:cubicBezTo>
                <a:cubicBezTo>
                  <a:pt x="4647407" y="2209934"/>
                  <a:pt x="5024438" y="2178183"/>
                  <a:pt x="5024438" y="2178183"/>
                </a:cubicBezTo>
                <a:lnTo>
                  <a:pt x="6238875" y="2035308"/>
                </a:lnTo>
                <a:cubicBezTo>
                  <a:pt x="6607969" y="1995620"/>
                  <a:pt x="6925469" y="1963870"/>
                  <a:pt x="7239000" y="1940058"/>
                </a:cubicBezTo>
                <a:cubicBezTo>
                  <a:pt x="7552531" y="1916246"/>
                  <a:pt x="7814469" y="1888464"/>
                  <a:pt x="8120063" y="1892433"/>
                </a:cubicBezTo>
                <a:cubicBezTo>
                  <a:pt x="8425657" y="1896402"/>
                  <a:pt x="8790782" y="1932121"/>
                  <a:pt x="9072563" y="1963871"/>
                </a:cubicBezTo>
                <a:cubicBezTo>
                  <a:pt x="9354344" y="1995621"/>
                  <a:pt x="9536906" y="2023402"/>
                  <a:pt x="9810750" y="2082933"/>
                </a:cubicBezTo>
                <a:cubicBezTo>
                  <a:pt x="10084594" y="2142464"/>
                  <a:pt x="10235406" y="2150402"/>
                  <a:pt x="10715625" y="2321058"/>
                </a:cubicBezTo>
                <a:cubicBezTo>
                  <a:pt x="11195844" y="2491714"/>
                  <a:pt x="12215813" y="2940184"/>
                  <a:pt x="12692063" y="3106871"/>
                </a:cubicBezTo>
                <a:cubicBezTo>
                  <a:pt x="13168313" y="3273558"/>
                  <a:pt x="13255625" y="3265621"/>
                  <a:pt x="13573125" y="3321183"/>
                </a:cubicBezTo>
                <a:cubicBezTo>
                  <a:pt x="13890625" y="3376745"/>
                  <a:pt x="14172407" y="3412465"/>
                  <a:pt x="14597063" y="3440246"/>
                </a:cubicBezTo>
                <a:cubicBezTo>
                  <a:pt x="15021719" y="3468027"/>
                  <a:pt x="15720219" y="3491840"/>
                  <a:pt x="16121063" y="3487871"/>
                </a:cubicBezTo>
                <a:cubicBezTo>
                  <a:pt x="16521907" y="3483902"/>
                  <a:pt x="16771938" y="3448183"/>
                  <a:pt x="17002125" y="3416433"/>
                </a:cubicBezTo>
                <a:cubicBezTo>
                  <a:pt x="17232313" y="3384683"/>
                  <a:pt x="17109282" y="3428340"/>
                  <a:pt x="17502188" y="3297371"/>
                </a:cubicBezTo>
                <a:cubicBezTo>
                  <a:pt x="17895094" y="3166402"/>
                  <a:pt x="18784094" y="2821121"/>
                  <a:pt x="19359563" y="2630621"/>
                </a:cubicBezTo>
                <a:cubicBezTo>
                  <a:pt x="19935032" y="2440121"/>
                  <a:pt x="20510500" y="2293277"/>
                  <a:pt x="20955000" y="2154371"/>
                </a:cubicBezTo>
                <a:cubicBezTo>
                  <a:pt x="21399500" y="2015465"/>
                  <a:pt x="21653501" y="1892433"/>
                  <a:pt x="22026563" y="1797183"/>
                </a:cubicBezTo>
                <a:cubicBezTo>
                  <a:pt x="22399625" y="1701933"/>
                  <a:pt x="23193375" y="1582871"/>
                  <a:pt x="23193375" y="1582871"/>
                </a:cubicBezTo>
                <a:lnTo>
                  <a:pt x="33147000" y="130308"/>
                </a:lnTo>
                <a:cubicBezTo>
                  <a:pt x="34913094" y="-123692"/>
                  <a:pt x="33607376" y="74746"/>
                  <a:pt x="33789938" y="58871"/>
                </a:cubicBezTo>
                <a:cubicBezTo>
                  <a:pt x="33972500" y="42996"/>
                  <a:pt x="34059813" y="15214"/>
                  <a:pt x="34242375" y="35058"/>
                </a:cubicBezTo>
                <a:cubicBezTo>
                  <a:pt x="34424938" y="54902"/>
                  <a:pt x="34651157" y="110464"/>
                  <a:pt x="34885313" y="177933"/>
                </a:cubicBezTo>
                <a:cubicBezTo>
                  <a:pt x="35119469" y="245402"/>
                  <a:pt x="35401251" y="344621"/>
                  <a:pt x="35647313" y="439871"/>
                </a:cubicBezTo>
                <a:cubicBezTo>
                  <a:pt x="35893375" y="535121"/>
                  <a:pt x="36115626" y="602589"/>
                  <a:pt x="36361688" y="749433"/>
                </a:cubicBezTo>
                <a:cubicBezTo>
                  <a:pt x="36607750" y="896277"/>
                  <a:pt x="36865719" y="1108605"/>
                  <a:pt x="37123688" y="1320933"/>
                </a:cubicBezTo>
              </a:path>
            </a:pathLst>
          </a:custGeom>
          <a:noFill/>
          <a:ln w="57150" cap="flat" cmpd="sng" algn="ctr">
            <a:solidFill>
              <a:srgbClr val="FF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grpSp>
        <p:nvGrpSpPr>
          <p:cNvPr id="88" name="Group 87">
            <a:extLst>
              <a:ext uri="{FF2B5EF4-FFF2-40B4-BE49-F238E27FC236}">
                <a16:creationId xmlns:a16="http://schemas.microsoft.com/office/drawing/2014/main" id="{DCC83EED-7A2F-4710-8960-550756A390EA}"/>
              </a:ext>
            </a:extLst>
          </p:cNvPr>
          <p:cNvGrpSpPr/>
          <p:nvPr/>
        </p:nvGrpSpPr>
        <p:grpSpPr>
          <a:xfrm rot="2340032">
            <a:off x="1921748" y="2367895"/>
            <a:ext cx="4735769" cy="436436"/>
            <a:chOff x="340997" y="4534231"/>
            <a:chExt cx="21838638" cy="2040079"/>
          </a:xfrm>
        </p:grpSpPr>
        <p:sp>
          <p:nvSpPr>
            <p:cNvPr id="104" name="Oval 103">
              <a:extLst>
                <a:ext uri="{FF2B5EF4-FFF2-40B4-BE49-F238E27FC236}">
                  <a16:creationId xmlns:a16="http://schemas.microsoft.com/office/drawing/2014/main" id="{6D583B4A-C76F-4010-BC03-447C8EF9C0FD}"/>
                </a:ext>
              </a:extLst>
            </p:cNvPr>
            <p:cNvSpPr/>
            <p:nvPr/>
          </p:nvSpPr>
          <p:spPr>
            <a:xfrm>
              <a:off x="4608196" y="5002972"/>
              <a:ext cx="32883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5" name="Oval 104">
              <a:extLst>
                <a:ext uri="{FF2B5EF4-FFF2-40B4-BE49-F238E27FC236}">
                  <a16:creationId xmlns:a16="http://schemas.microsoft.com/office/drawing/2014/main" id="{A79E98F3-1FC7-46A8-954B-2912296388A5}"/>
                </a:ext>
              </a:extLst>
            </p:cNvPr>
            <p:cNvSpPr/>
            <p:nvPr/>
          </p:nvSpPr>
          <p:spPr>
            <a:xfrm>
              <a:off x="5855299" y="4872311"/>
              <a:ext cx="33645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6" name="Oval 105">
              <a:extLst>
                <a:ext uri="{FF2B5EF4-FFF2-40B4-BE49-F238E27FC236}">
                  <a16:creationId xmlns:a16="http://schemas.microsoft.com/office/drawing/2014/main" id="{8FF6028C-1DD4-4A63-97ED-7A118B95B3DB}"/>
                </a:ext>
              </a:extLst>
            </p:cNvPr>
            <p:cNvSpPr/>
            <p:nvPr/>
          </p:nvSpPr>
          <p:spPr>
            <a:xfrm>
              <a:off x="6421981" y="4812472"/>
              <a:ext cx="33645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7" name="Oval 106">
              <a:extLst>
                <a:ext uri="{FF2B5EF4-FFF2-40B4-BE49-F238E27FC236}">
                  <a16:creationId xmlns:a16="http://schemas.microsoft.com/office/drawing/2014/main" id="{DBE225FE-97AD-4E6A-8D99-AD551B13F1DA}"/>
                </a:ext>
              </a:extLst>
            </p:cNvPr>
            <p:cNvSpPr/>
            <p:nvPr/>
          </p:nvSpPr>
          <p:spPr>
            <a:xfrm>
              <a:off x="8422680" y="4767649"/>
              <a:ext cx="328835" cy="30126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8" name="Oval 107">
              <a:extLst>
                <a:ext uri="{FF2B5EF4-FFF2-40B4-BE49-F238E27FC236}">
                  <a16:creationId xmlns:a16="http://schemas.microsoft.com/office/drawing/2014/main" id="{0F26A2B1-DD72-4030-8C43-5EF513299A95}"/>
                </a:ext>
              </a:extLst>
            </p:cNvPr>
            <p:cNvSpPr/>
            <p:nvPr/>
          </p:nvSpPr>
          <p:spPr>
            <a:xfrm>
              <a:off x="10384717" y="5131952"/>
              <a:ext cx="333878"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9" name="Oval 108">
              <a:extLst>
                <a:ext uri="{FF2B5EF4-FFF2-40B4-BE49-F238E27FC236}">
                  <a16:creationId xmlns:a16="http://schemas.microsoft.com/office/drawing/2014/main" id="{FAC88074-8CFC-4208-8E31-DB0CE789D0FA}"/>
                </a:ext>
              </a:extLst>
            </p:cNvPr>
            <p:cNvSpPr/>
            <p:nvPr/>
          </p:nvSpPr>
          <p:spPr>
            <a:xfrm>
              <a:off x="11420142" y="5555870"/>
              <a:ext cx="33645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0" name="Oval 109">
              <a:extLst>
                <a:ext uri="{FF2B5EF4-FFF2-40B4-BE49-F238E27FC236}">
                  <a16:creationId xmlns:a16="http://schemas.microsoft.com/office/drawing/2014/main" id="{45BDCBA3-B610-4C11-BB1E-F4A78E67A17C}"/>
                </a:ext>
              </a:extLst>
            </p:cNvPr>
            <p:cNvSpPr/>
            <p:nvPr/>
          </p:nvSpPr>
          <p:spPr>
            <a:xfrm>
              <a:off x="13839940" y="6230130"/>
              <a:ext cx="336455" cy="2936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1" name="Oval 110">
              <a:extLst>
                <a:ext uri="{FF2B5EF4-FFF2-40B4-BE49-F238E27FC236}">
                  <a16:creationId xmlns:a16="http://schemas.microsoft.com/office/drawing/2014/main" id="{F5ADAAA6-120D-4A02-8FCA-E7CDAAA80C70}"/>
                </a:ext>
              </a:extLst>
            </p:cNvPr>
            <p:cNvSpPr/>
            <p:nvPr/>
          </p:nvSpPr>
          <p:spPr>
            <a:xfrm>
              <a:off x="15137581" y="6274953"/>
              <a:ext cx="33645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2" name="Oval 111">
              <a:extLst>
                <a:ext uri="{FF2B5EF4-FFF2-40B4-BE49-F238E27FC236}">
                  <a16:creationId xmlns:a16="http://schemas.microsoft.com/office/drawing/2014/main" id="{CFCD2A70-3F35-4B3A-831F-A3B52CF7692A}"/>
                </a:ext>
              </a:extLst>
            </p:cNvPr>
            <p:cNvSpPr/>
            <p:nvPr/>
          </p:nvSpPr>
          <p:spPr>
            <a:xfrm>
              <a:off x="16628299" y="6230129"/>
              <a:ext cx="331973" cy="2936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3" name="Oval 112">
              <a:extLst>
                <a:ext uri="{FF2B5EF4-FFF2-40B4-BE49-F238E27FC236}">
                  <a16:creationId xmlns:a16="http://schemas.microsoft.com/office/drawing/2014/main" id="{B2F6D5EC-7985-4643-868B-C2F8A9593412}"/>
                </a:ext>
              </a:extLst>
            </p:cNvPr>
            <p:cNvSpPr/>
            <p:nvPr/>
          </p:nvSpPr>
          <p:spPr>
            <a:xfrm>
              <a:off x="17935241" y="5824812"/>
              <a:ext cx="33645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4" name="Oval 113">
              <a:extLst>
                <a:ext uri="{FF2B5EF4-FFF2-40B4-BE49-F238E27FC236}">
                  <a16:creationId xmlns:a16="http://schemas.microsoft.com/office/drawing/2014/main" id="{4B122BEF-90C3-4445-B3DC-FD08F32E5A6A}"/>
                </a:ext>
              </a:extLst>
            </p:cNvPr>
            <p:cNvSpPr/>
            <p:nvPr/>
          </p:nvSpPr>
          <p:spPr>
            <a:xfrm>
              <a:off x="21843180" y="4534231"/>
              <a:ext cx="336455"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6" name="Oval 125">
              <a:extLst>
                <a:ext uri="{FF2B5EF4-FFF2-40B4-BE49-F238E27FC236}">
                  <a16:creationId xmlns:a16="http://schemas.microsoft.com/office/drawing/2014/main" id="{F33CA694-C0BA-495B-95B3-6620A719E476}"/>
                </a:ext>
              </a:extLst>
            </p:cNvPr>
            <p:cNvSpPr/>
            <p:nvPr/>
          </p:nvSpPr>
          <p:spPr>
            <a:xfrm>
              <a:off x="340997" y="5870786"/>
              <a:ext cx="328834"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7" name="Oval 126">
              <a:extLst>
                <a:ext uri="{FF2B5EF4-FFF2-40B4-BE49-F238E27FC236}">
                  <a16:creationId xmlns:a16="http://schemas.microsoft.com/office/drawing/2014/main" id="{8BAD9BAA-CCA1-4644-82DE-38A535427605}"/>
                </a:ext>
              </a:extLst>
            </p:cNvPr>
            <p:cNvSpPr/>
            <p:nvPr/>
          </p:nvSpPr>
          <p:spPr>
            <a:xfrm>
              <a:off x="1660296" y="5574472"/>
              <a:ext cx="334550" cy="299357"/>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8" name="Oval 127">
              <a:extLst>
                <a:ext uri="{FF2B5EF4-FFF2-40B4-BE49-F238E27FC236}">
                  <a16:creationId xmlns:a16="http://schemas.microsoft.com/office/drawing/2014/main" id="{D3A2A7A9-1460-4251-81AE-84B9951AAC26}"/>
                </a:ext>
              </a:extLst>
            </p:cNvPr>
            <p:cNvSpPr/>
            <p:nvPr/>
          </p:nvSpPr>
          <p:spPr>
            <a:xfrm>
              <a:off x="3298596" y="5249237"/>
              <a:ext cx="332991" cy="30126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9" name="Oval 128">
              <a:extLst>
                <a:ext uri="{FF2B5EF4-FFF2-40B4-BE49-F238E27FC236}">
                  <a16:creationId xmlns:a16="http://schemas.microsoft.com/office/drawing/2014/main" id="{506F718E-C4C7-4C3E-B190-35097263EE49}"/>
                </a:ext>
              </a:extLst>
            </p:cNvPr>
            <p:cNvSpPr/>
            <p:nvPr/>
          </p:nvSpPr>
          <p:spPr>
            <a:xfrm>
              <a:off x="12560900" y="6015312"/>
              <a:ext cx="336456" cy="299357"/>
            </a:xfrm>
            <a:prstGeom prst="ellipse">
              <a:avLst/>
            </a:prstGeom>
            <a:solidFill>
              <a:srgbClr val="3AF42C"/>
            </a:solidFill>
            <a:ln w="0" cap="flat" cmpd="sng" algn="ctr">
              <a:solidFill>
                <a:schemeClr val="tx1"/>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grpSp>
      <p:sp>
        <p:nvSpPr>
          <p:cNvPr id="91" name="TextBox 40">
            <a:extLst>
              <a:ext uri="{FF2B5EF4-FFF2-40B4-BE49-F238E27FC236}">
                <a16:creationId xmlns:a16="http://schemas.microsoft.com/office/drawing/2014/main" id="{01B8F56E-1A7B-4FE2-83E7-3346061AE1D3}"/>
              </a:ext>
            </a:extLst>
          </p:cNvPr>
          <p:cNvSpPr txBox="1"/>
          <p:nvPr/>
        </p:nvSpPr>
        <p:spPr>
          <a:xfrm>
            <a:off x="2904973" y="1873589"/>
            <a:ext cx="701934" cy="202714"/>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15</a:t>
            </a:r>
          </a:p>
        </p:txBody>
      </p:sp>
      <p:sp>
        <p:nvSpPr>
          <p:cNvPr id="92" name="TextBox 43">
            <a:extLst>
              <a:ext uri="{FF2B5EF4-FFF2-40B4-BE49-F238E27FC236}">
                <a16:creationId xmlns:a16="http://schemas.microsoft.com/office/drawing/2014/main" id="{E270BD77-E685-417E-AD3C-7D8BBF70070B}"/>
              </a:ext>
            </a:extLst>
          </p:cNvPr>
          <p:cNvSpPr txBox="1"/>
          <p:nvPr/>
        </p:nvSpPr>
        <p:spPr>
          <a:xfrm>
            <a:off x="4201229" y="2189542"/>
            <a:ext cx="982145" cy="308588"/>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12</a:t>
            </a:r>
            <a:endParaRPr lang="en-US" sz="800" b="1" kern="0" dirty="0">
              <a:solidFill>
                <a:sysClr val="windowText" lastClr="000000"/>
              </a:solidFill>
              <a:latin typeface="Arial Narrow" panose="020B0606020202030204" pitchFamily="34" charset="0"/>
              <a:cs typeface="Arial" panose="020B0604020202020204" pitchFamily="34" charset="0"/>
            </a:endParaRPr>
          </a:p>
        </p:txBody>
      </p:sp>
      <p:sp>
        <p:nvSpPr>
          <p:cNvPr id="93" name="TextBox 46">
            <a:extLst>
              <a:ext uri="{FF2B5EF4-FFF2-40B4-BE49-F238E27FC236}">
                <a16:creationId xmlns:a16="http://schemas.microsoft.com/office/drawing/2014/main" id="{A29AF2A0-9E92-4BFA-B90A-A356A4514E2C}"/>
              </a:ext>
            </a:extLst>
          </p:cNvPr>
          <p:cNvSpPr txBox="1"/>
          <p:nvPr/>
        </p:nvSpPr>
        <p:spPr>
          <a:xfrm>
            <a:off x="4311538" y="2469691"/>
            <a:ext cx="985732" cy="77513"/>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11 </a:t>
            </a:r>
          </a:p>
        </p:txBody>
      </p:sp>
      <p:sp>
        <p:nvSpPr>
          <p:cNvPr id="94" name="TextBox 53">
            <a:extLst>
              <a:ext uri="{FF2B5EF4-FFF2-40B4-BE49-F238E27FC236}">
                <a16:creationId xmlns:a16="http://schemas.microsoft.com/office/drawing/2014/main" id="{3F724926-7BC2-44D0-9610-45E6275B4A66}"/>
              </a:ext>
            </a:extLst>
          </p:cNvPr>
          <p:cNvSpPr txBox="1"/>
          <p:nvPr/>
        </p:nvSpPr>
        <p:spPr>
          <a:xfrm>
            <a:off x="4790885" y="3038869"/>
            <a:ext cx="882552" cy="20711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8</a:t>
            </a:r>
            <a:r>
              <a:rPr lang="en-US" sz="800" b="1" kern="0" dirty="0">
                <a:solidFill>
                  <a:sysClr val="windowText" lastClr="000000"/>
                </a:solidFill>
                <a:latin typeface="Arial Narrow" panose="020B0606020202030204" pitchFamily="34" charset="0"/>
                <a:cs typeface="Arial" panose="020B0604020202020204" pitchFamily="34" charset="0"/>
              </a:rPr>
              <a:t> </a:t>
            </a:r>
          </a:p>
        </p:txBody>
      </p:sp>
      <p:sp>
        <p:nvSpPr>
          <p:cNvPr id="98" name="TextBox 75">
            <a:extLst>
              <a:ext uri="{FF2B5EF4-FFF2-40B4-BE49-F238E27FC236}">
                <a16:creationId xmlns:a16="http://schemas.microsoft.com/office/drawing/2014/main" id="{DD3F0212-1C1D-4BB6-98FB-3A232A892905}"/>
              </a:ext>
            </a:extLst>
          </p:cNvPr>
          <p:cNvSpPr txBox="1"/>
          <p:nvPr/>
        </p:nvSpPr>
        <p:spPr>
          <a:xfrm>
            <a:off x="7498391" y="4444809"/>
            <a:ext cx="808566" cy="10430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FRESNO TRENCH</a:t>
            </a:r>
          </a:p>
        </p:txBody>
      </p:sp>
      <p:sp>
        <p:nvSpPr>
          <p:cNvPr id="99" name="TextBox 77">
            <a:extLst>
              <a:ext uri="{FF2B5EF4-FFF2-40B4-BE49-F238E27FC236}">
                <a16:creationId xmlns:a16="http://schemas.microsoft.com/office/drawing/2014/main" id="{3D1E48CC-2471-4DE6-BE0E-51BC742DB6EB}"/>
              </a:ext>
            </a:extLst>
          </p:cNvPr>
          <p:cNvSpPr txBox="1"/>
          <p:nvPr/>
        </p:nvSpPr>
        <p:spPr>
          <a:xfrm>
            <a:off x="6114389" y="4779212"/>
            <a:ext cx="1609755" cy="222539"/>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TUOLUMNE STREET BRIDGE</a:t>
            </a:r>
          </a:p>
        </p:txBody>
      </p:sp>
      <p:sp>
        <p:nvSpPr>
          <p:cNvPr id="101" name="TextBox 94">
            <a:extLst>
              <a:ext uri="{FF2B5EF4-FFF2-40B4-BE49-F238E27FC236}">
                <a16:creationId xmlns:a16="http://schemas.microsoft.com/office/drawing/2014/main" id="{B9E2C3AC-6F41-41EE-A1DD-651167188793}"/>
              </a:ext>
            </a:extLst>
          </p:cNvPr>
          <p:cNvSpPr txBox="1"/>
          <p:nvPr/>
        </p:nvSpPr>
        <p:spPr>
          <a:xfrm>
            <a:off x="7685737" y="5327168"/>
            <a:ext cx="850618" cy="10430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MUSCAT AVE</a:t>
            </a:r>
          </a:p>
        </p:txBody>
      </p:sp>
      <p:sp>
        <p:nvSpPr>
          <p:cNvPr id="30" name="Oval 29">
            <a:extLst>
              <a:ext uri="{FF2B5EF4-FFF2-40B4-BE49-F238E27FC236}">
                <a16:creationId xmlns:a16="http://schemas.microsoft.com/office/drawing/2014/main" id="{2F5F2222-23F4-4278-BA20-544BFC1C0298}"/>
              </a:ext>
            </a:extLst>
          </p:cNvPr>
          <p:cNvSpPr/>
          <p:nvPr/>
        </p:nvSpPr>
        <p:spPr>
          <a:xfrm rot="2340032">
            <a:off x="6490735" y="4056643"/>
            <a:ext cx="72984" cy="63945"/>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baseline="-25000" dirty="0">
              <a:solidFill>
                <a:sysClr val="window" lastClr="FFFFFF"/>
              </a:solidFill>
              <a:latin typeface="Calibri" panose="020F0502020204030204"/>
            </a:endParaRPr>
          </a:p>
        </p:txBody>
      </p:sp>
      <p:sp>
        <p:nvSpPr>
          <p:cNvPr id="31" name="Oval 30">
            <a:extLst>
              <a:ext uri="{FF2B5EF4-FFF2-40B4-BE49-F238E27FC236}">
                <a16:creationId xmlns:a16="http://schemas.microsoft.com/office/drawing/2014/main" id="{669B1EB7-2AC6-4D69-BC5D-461E13C6EAE4}"/>
              </a:ext>
            </a:extLst>
          </p:cNvPr>
          <p:cNvSpPr/>
          <p:nvPr/>
        </p:nvSpPr>
        <p:spPr>
          <a:xfrm rot="2340032">
            <a:off x="6928711" y="4314596"/>
            <a:ext cx="70359" cy="62724"/>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39" name="Freeform: Shape 38">
            <a:extLst>
              <a:ext uri="{FF2B5EF4-FFF2-40B4-BE49-F238E27FC236}">
                <a16:creationId xmlns:a16="http://schemas.microsoft.com/office/drawing/2014/main" id="{BA2EAD17-DF4E-477C-8781-65F00DDF31D2}"/>
              </a:ext>
            </a:extLst>
          </p:cNvPr>
          <p:cNvSpPr/>
          <p:nvPr/>
        </p:nvSpPr>
        <p:spPr>
          <a:xfrm rot="2520254">
            <a:off x="3853024" y="2289289"/>
            <a:ext cx="490018" cy="93439"/>
          </a:xfrm>
          <a:custGeom>
            <a:avLst/>
            <a:gdLst>
              <a:gd name="connsiteX0" fmla="*/ 0 w 476250"/>
              <a:gd name="connsiteY0" fmla="*/ 0 h 114300"/>
              <a:gd name="connsiteX1" fmla="*/ 119062 w 476250"/>
              <a:gd name="connsiteY1" fmla="*/ 9525 h 114300"/>
              <a:gd name="connsiteX2" fmla="*/ 276225 w 476250"/>
              <a:gd name="connsiteY2" fmla="*/ 47625 h 114300"/>
              <a:gd name="connsiteX3" fmla="*/ 476250 w 476250"/>
              <a:gd name="connsiteY3" fmla="*/ 114300 h 114300"/>
              <a:gd name="connsiteX0" fmla="*/ 0 w 531918"/>
              <a:gd name="connsiteY0" fmla="*/ 0 h 111047"/>
              <a:gd name="connsiteX1" fmla="*/ 174730 w 531918"/>
              <a:gd name="connsiteY1" fmla="*/ 6272 h 111047"/>
              <a:gd name="connsiteX2" fmla="*/ 331893 w 531918"/>
              <a:gd name="connsiteY2" fmla="*/ 44372 h 111047"/>
              <a:gd name="connsiteX3" fmla="*/ 531918 w 531918"/>
              <a:gd name="connsiteY3" fmla="*/ 111047 h 111047"/>
              <a:gd name="connsiteX0" fmla="*/ 0 w 490018"/>
              <a:gd name="connsiteY0" fmla="*/ 0 h 93439"/>
              <a:gd name="connsiteX1" fmla="*/ 174730 w 490018"/>
              <a:gd name="connsiteY1" fmla="*/ 6272 h 93439"/>
              <a:gd name="connsiteX2" fmla="*/ 331893 w 490018"/>
              <a:gd name="connsiteY2" fmla="*/ 44372 h 93439"/>
              <a:gd name="connsiteX3" fmla="*/ 490018 w 490018"/>
              <a:gd name="connsiteY3" fmla="*/ 93439 h 93439"/>
            </a:gdLst>
            <a:ahLst/>
            <a:cxnLst>
              <a:cxn ang="0">
                <a:pos x="connsiteX0" y="connsiteY0"/>
              </a:cxn>
              <a:cxn ang="0">
                <a:pos x="connsiteX1" y="connsiteY1"/>
              </a:cxn>
              <a:cxn ang="0">
                <a:pos x="connsiteX2" y="connsiteY2"/>
              </a:cxn>
              <a:cxn ang="0">
                <a:pos x="connsiteX3" y="connsiteY3"/>
              </a:cxn>
            </a:cxnLst>
            <a:rect l="l" t="t" r="r" b="b"/>
            <a:pathLst>
              <a:path w="490018" h="93439">
                <a:moveTo>
                  <a:pt x="0" y="0"/>
                </a:moveTo>
                <a:cubicBezTo>
                  <a:pt x="36512" y="794"/>
                  <a:pt x="119414" y="-1123"/>
                  <a:pt x="174730" y="6272"/>
                </a:cubicBezTo>
                <a:cubicBezTo>
                  <a:pt x="230046" y="13667"/>
                  <a:pt x="272362" y="26910"/>
                  <a:pt x="331893" y="44372"/>
                </a:cubicBezTo>
                <a:cubicBezTo>
                  <a:pt x="391424" y="61834"/>
                  <a:pt x="419771" y="68832"/>
                  <a:pt x="490018" y="93439"/>
                </a:cubicBezTo>
              </a:path>
            </a:pathLst>
          </a:custGeom>
          <a:solidFill>
            <a:schemeClr val="accent5"/>
          </a:solidFill>
          <a:ln w="857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2007B07F-AFEE-4572-BA3A-D5806D983404}"/>
              </a:ext>
            </a:extLst>
          </p:cNvPr>
          <p:cNvSpPr/>
          <p:nvPr/>
        </p:nvSpPr>
        <p:spPr>
          <a:xfrm rot="2498931">
            <a:off x="4182070" y="2665493"/>
            <a:ext cx="349128" cy="109537"/>
          </a:xfrm>
          <a:custGeom>
            <a:avLst/>
            <a:gdLst>
              <a:gd name="connsiteX0" fmla="*/ 0 w 295275"/>
              <a:gd name="connsiteY0" fmla="*/ 0 h 109537"/>
              <a:gd name="connsiteX1" fmla="*/ 295275 w 295275"/>
              <a:gd name="connsiteY1" fmla="*/ 109537 h 109537"/>
            </a:gdLst>
            <a:ahLst/>
            <a:cxnLst>
              <a:cxn ang="0">
                <a:pos x="connsiteX0" y="connsiteY0"/>
              </a:cxn>
              <a:cxn ang="0">
                <a:pos x="connsiteX1" y="connsiteY1"/>
              </a:cxn>
            </a:cxnLst>
            <a:rect l="l" t="t" r="r" b="b"/>
            <a:pathLst>
              <a:path w="295275" h="109537">
                <a:moveTo>
                  <a:pt x="0" y="0"/>
                </a:moveTo>
                <a:lnTo>
                  <a:pt x="295275" y="109537"/>
                </a:lnTo>
              </a:path>
            </a:pathLst>
          </a:custGeom>
          <a:noFill/>
          <a:ln w="825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536C409-B0CE-4C0E-A1B6-C867FBA5FF7F}"/>
              </a:ext>
            </a:extLst>
          </p:cNvPr>
          <p:cNvSpPr/>
          <p:nvPr/>
        </p:nvSpPr>
        <p:spPr>
          <a:xfrm rot="2311742">
            <a:off x="4434968" y="2951988"/>
            <a:ext cx="185385" cy="38688"/>
          </a:xfrm>
          <a:custGeom>
            <a:avLst/>
            <a:gdLst>
              <a:gd name="connsiteX0" fmla="*/ 0 w 190500"/>
              <a:gd name="connsiteY0" fmla="*/ 0 h 42862"/>
              <a:gd name="connsiteX1" fmla="*/ 61912 w 190500"/>
              <a:gd name="connsiteY1" fmla="*/ 19050 h 42862"/>
              <a:gd name="connsiteX2" fmla="*/ 138112 w 190500"/>
              <a:gd name="connsiteY2" fmla="*/ 33337 h 42862"/>
              <a:gd name="connsiteX3" fmla="*/ 190500 w 190500"/>
              <a:gd name="connsiteY3" fmla="*/ 42862 h 42862"/>
              <a:gd name="connsiteX0" fmla="*/ 0 w 138112"/>
              <a:gd name="connsiteY0" fmla="*/ 0 h 33337"/>
              <a:gd name="connsiteX1" fmla="*/ 61912 w 138112"/>
              <a:gd name="connsiteY1" fmla="*/ 19050 h 33337"/>
              <a:gd name="connsiteX2" fmla="*/ 138112 w 138112"/>
              <a:gd name="connsiteY2" fmla="*/ 33337 h 33337"/>
            </a:gdLst>
            <a:ahLst/>
            <a:cxnLst>
              <a:cxn ang="0">
                <a:pos x="connsiteX0" y="connsiteY0"/>
              </a:cxn>
              <a:cxn ang="0">
                <a:pos x="connsiteX1" y="connsiteY1"/>
              </a:cxn>
              <a:cxn ang="0">
                <a:pos x="connsiteX2" y="connsiteY2"/>
              </a:cxn>
            </a:cxnLst>
            <a:rect l="l" t="t" r="r" b="b"/>
            <a:pathLst>
              <a:path w="138112" h="33337">
                <a:moveTo>
                  <a:pt x="0" y="0"/>
                </a:moveTo>
                <a:cubicBezTo>
                  <a:pt x="19446" y="6747"/>
                  <a:pt x="38893" y="13494"/>
                  <a:pt x="61912" y="19050"/>
                </a:cubicBezTo>
                <a:cubicBezTo>
                  <a:pt x="84931" y="24606"/>
                  <a:pt x="138112" y="33337"/>
                  <a:pt x="138112" y="33337"/>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92337F2-027B-4681-814B-0D8EE458D9AD}"/>
              </a:ext>
            </a:extLst>
          </p:cNvPr>
          <p:cNvSpPr/>
          <p:nvPr/>
        </p:nvSpPr>
        <p:spPr>
          <a:xfrm rot="2311742">
            <a:off x="4617904" y="3198012"/>
            <a:ext cx="271463" cy="9525"/>
          </a:xfrm>
          <a:custGeom>
            <a:avLst/>
            <a:gdLst>
              <a:gd name="connsiteX0" fmla="*/ 0 w 271463"/>
              <a:gd name="connsiteY0" fmla="*/ 0 h 9525"/>
              <a:gd name="connsiteX1" fmla="*/ 138113 w 271463"/>
              <a:gd name="connsiteY1" fmla="*/ 4763 h 9525"/>
              <a:gd name="connsiteX2" fmla="*/ 271463 w 271463"/>
              <a:gd name="connsiteY2" fmla="*/ 9525 h 9525"/>
            </a:gdLst>
            <a:ahLst/>
            <a:cxnLst>
              <a:cxn ang="0">
                <a:pos x="connsiteX0" y="connsiteY0"/>
              </a:cxn>
              <a:cxn ang="0">
                <a:pos x="connsiteX1" y="connsiteY1"/>
              </a:cxn>
              <a:cxn ang="0">
                <a:pos x="connsiteX2" y="connsiteY2"/>
              </a:cxn>
            </a:cxnLst>
            <a:rect l="l" t="t" r="r" b="b"/>
            <a:pathLst>
              <a:path w="271463" h="9525">
                <a:moveTo>
                  <a:pt x="0" y="0"/>
                </a:moveTo>
                <a:lnTo>
                  <a:pt x="138113" y="4763"/>
                </a:lnTo>
                <a:lnTo>
                  <a:pt x="271463" y="9525"/>
                </a:ln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9992E16-FAEE-48FE-8CB2-4073158F18D7}"/>
              </a:ext>
            </a:extLst>
          </p:cNvPr>
          <p:cNvSpPr/>
          <p:nvPr/>
        </p:nvSpPr>
        <p:spPr>
          <a:xfrm rot="2311742">
            <a:off x="4832161" y="3354248"/>
            <a:ext cx="214320" cy="5116"/>
          </a:xfrm>
          <a:custGeom>
            <a:avLst/>
            <a:gdLst>
              <a:gd name="connsiteX0" fmla="*/ 0 w 266700"/>
              <a:gd name="connsiteY0" fmla="*/ 5221 h 5573"/>
              <a:gd name="connsiteX1" fmla="*/ 104775 w 266700"/>
              <a:gd name="connsiteY1" fmla="*/ 5221 h 5573"/>
              <a:gd name="connsiteX2" fmla="*/ 166688 w 266700"/>
              <a:gd name="connsiteY2" fmla="*/ 5221 h 5573"/>
              <a:gd name="connsiteX3" fmla="*/ 214313 w 266700"/>
              <a:gd name="connsiteY3" fmla="*/ 458 h 5573"/>
              <a:gd name="connsiteX4" fmla="*/ 266700 w 266700"/>
              <a:gd name="connsiteY4" fmla="*/ 458 h 5573"/>
              <a:gd name="connsiteX0" fmla="*/ 0 w 8036"/>
              <a:gd name="connsiteY0" fmla="*/ 8546 h 9180"/>
              <a:gd name="connsiteX1" fmla="*/ 3929 w 8036"/>
              <a:gd name="connsiteY1" fmla="*/ 8546 h 9180"/>
              <a:gd name="connsiteX2" fmla="*/ 6250 w 8036"/>
              <a:gd name="connsiteY2" fmla="*/ 8546 h 9180"/>
              <a:gd name="connsiteX3" fmla="*/ 8036 w 8036"/>
              <a:gd name="connsiteY3" fmla="*/ 0 h 9180"/>
            </a:gdLst>
            <a:ahLst/>
            <a:cxnLst>
              <a:cxn ang="0">
                <a:pos x="connsiteX0" y="connsiteY0"/>
              </a:cxn>
              <a:cxn ang="0">
                <a:pos x="connsiteX1" y="connsiteY1"/>
              </a:cxn>
              <a:cxn ang="0">
                <a:pos x="connsiteX2" y="connsiteY2"/>
              </a:cxn>
              <a:cxn ang="0">
                <a:pos x="connsiteX3" y="connsiteY3"/>
              </a:cxn>
            </a:cxnLst>
            <a:rect l="l" t="t" r="r" b="b"/>
            <a:pathLst>
              <a:path w="8036" h="9180">
                <a:moveTo>
                  <a:pt x="0" y="8546"/>
                </a:moveTo>
                <a:lnTo>
                  <a:pt x="3929" y="8546"/>
                </a:lnTo>
                <a:cubicBezTo>
                  <a:pt x="4970" y="8546"/>
                  <a:pt x="5566" y="9971"/>
                  <a:pt x="6250" y="8546"/>
                </a:cubicBezTo>
                <a:cubicBezTo>
                  <a:pt x="6935" y="7122"/>
                  <a:pt x="7411" y="1425"/>
                  <a:pt x="8036" y="0"/>
                </a:cubicBezTo>
              </a:path>
            </a:pathLst>
          </a:custGeom>
          <a:noFill/>
          <a:ln w="66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C915E0-BD32-4E49-828A-95054EA770BC}"/>
              </a:ext>
            </a:extLst>
          </p:cNvPr>
          <p:cNvSpPr/>
          <p:nvPr/>
        </p:nvSpPr>
        <p:spPr>
          <a:xfrm rot="2311742">
            <a:off x="5159214" y="3507422"/>
            <a:ext cx="204788" cy="66675"/>
          </a:xfrm>
          <a:custGeom>
            <a:avLst/>
            <a:gdLst>
              <a:gd name="connsiteX0" fmla="*/ 0 w 204788"/>
              <a:gd name="connsiteY0" fmla="*/ 66675 h 66675"/>
              <a:gd name="connsiteX1" fmla="*/ 100013 w 204788"/>
              <a:gd name="connsiteY1" fmla="*/ 33337 h 66675"/>
              <a:gd name="connsiteX2" fmla="*/ 204788 w 204788"/>
              <a:gd name="connsiteY2" fmla="*/ 0 h 66675"/>
            </a:gdLst>
            <a:ahLst/>
            <a:cxnLst>
              <a:cxn ang="0">
                <a:pos x="connsiteX0" y="connsiteY0"/>
              </a:cxn>
              <a:cxn ang="0">
                <a:pos x="connsiteX1" y="connsiteY1"/>
              </a:cxn>
              <a:cxn ang="0">
                <a:pos x="connsiteX2" y="connsiteY2"/>
              </a:cxn>
            </a:cxnLst>
            <a:rect l="l" t="t" r="r" b="b"/>
            <a:pathLst>
              <a:path w="204788" h="66675">
                <a:moveTo>
                  <a:pt x="0" y="66675"/>
                </a:moveTo>
                <a:lnTo>
                  <a:pt x="100013" y="33337"/>
                </a:lnTo>
                <a:cubicBezTo>
                  <a:pt x="134144" y="22225"/>
                  <a:pt x="149226" y="26987"/>
                  <a:pt x="204788" y="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46E0CD5-441C-4D15-9CFB-5FF57681F55B}"/>
              </a:ext>
            </a:extLst>
          </p:cNvPr>
          <p:cNvSpPr/>
          <p:nvPr/>
        </p:nvSpPr>
        <p:spPr>
          <a:xfrm rot="2311742">
            <a:off x="6495980" y="4175120"/>
            <a:ext cx="500062" cy="76200"/>
          </a:xfrm>
          <a:custGeom>
            <a:avLst/>
            <a:gdLst>
              <a:gd name="connsiteX0" fmla="*/ 0 w 500062"/>
              <a:gd name="connsiteY0" fmla="*/ 76200 h 76200"/>
              <a:gd name="connsiteX1" fmla="*/ 500062 w 500062"/>
              <a:gd name="connsiteY1" fmla="*/ 0 h 76200"/>
            </a:gdLst>
            <a:ahLst/>
            <a:cxnLst>
              <a:cxn ang="0">
                <a:pos x="connsiteX0" y="connsiteY0"/>
              </a:cxn>
              <a:cxn ang="0">
                <a:pos x="connsiteX1" y="connsiteY1"/>
              </a:cxn>
            </a:cxnLst>
            <a:rect l="l" t="t" r="r" b="b"/>
            <a:pathLst>
              <a:path w="500062" h="76200">
                <a:moveTo>
                  <a:pt x="0" y="76200"/>
                </a:moveTo>
                <a:lnTo>
                  <a:pt x="500062" y="0"/>
                </a:lnTo>
              </a:path>
            </a:pathLst>
          </a:custGeom>
          <a:noFill/>
          <a:ln w="698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2C76D0F-F25D-404C-98B8-4DC277241E6F}"/>
              </a:ext>
            </a:extLst>
          </p:cNvPr>
          <p:cNvSpPr/>
          <p:nvPr/>
        </p:nvSpPr>
        <p:spPr>
          <a:xfrm rot="2311742">
            <a:off x="8431560" y="5293465"/>
            <a:ext cx="123825" cy="38100"/>
          </a:xfrm>
          <a:custGeom>
            <a:avLst/>
            <a:gdLst>
              <a:gd name="connsiteX0" fmla="*/ 0 w 123825"/>
              <a:gd name="connsiteY0" fmla="*/ 0 h 38100"/>
              <a:gd name="connsiteX1" fmla="*/ 123825 w 123825"/>
              <a:gd name="connsiteY1" fmla="*/ 38100 h 38100"/>
              <a:gd name="connsiteX2" fmla="*/ 123825 w 123825"/>
              <a:gd name="connsiteY2" fmla="*/ 38100 h 38100"/>
            </a:gdLst>
            <a:ahLst/>
            <a:cxnLst>
              <a:cxn ang="0">
                <a:pos x="connsiteX0" y="connsiteY0"/>
              </a:cxn>
              <a:cxn ang="0">
                <a:pos x="connsiteX1" y="connsiteY1"/>
              </a:cxn>
              <a:cxn ang="0">
                <a:pos x="connsiteX2" y="connsiteY2"/>
              </a:cxn>
            </a:cxnLst>
            <a:rect l="l" t="t" r="r" b="b"/>
            <a:pathLst>
              <a:path w="123825" h="38100">
                <a:moveTo>
                  <a:pt x="0" y="0"/>
                </a:moveTo>
                <a:lnTo>
                  <a:pt x="123825" y="38100"/>
                </a:lnTo>
                <a:lnTo>
                  <a:pt x="123825" y="38100"/>
                </a:lnTo>
              </a:path>
            </a:pathLst>
          </a:custGeom>
          <a:noFill/>
          <a:ln w="635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57">
            <a:extLst>
              <a:ext uri="{FF2B5EF4-FFF2-40B4-BE49-F238E27FC236}">
                <a16:creationId xmlns:a16="http://schemas.microsoft.com/office/drawing/2014/main" id="{3A9EE5F3-A098-4749-BBB9-C5F20B702C58}"/>
              </a:ext>
            </a:extLst>
          </p:cNvPr>
          <p:cNvSpPr txBox="1"/>
          <p:nvPr/>
        </p:nvSpPr>
        <p:spPr>
          <a:xfrm>
            <a:off x="5356656" y="3355054"/>
            <a:ext cx="1715068" cy="21980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SAN JOAQUIN RIVER VIADUCT</a:t>
            </a:r>
          </a:p>
        </p:txBody>
      </p:sp>
      <p:sp>
        <p:nvSpPr>
          <p:cNvPr id="134" name="TextBox 133">
            <a:extLst>
              <a:ext uri="{FF2B5EF4-FFF2-40B4-BE49-F238E27FC236}">
                <a16:creationId xmlns:a16="http://schemas.microsoft.com/office/drawing/2014/main" id="{0E181787-89E4-42BB-8074-36AC982620EA}"/>
              </a:ext>
            </a:extLst>
          </p:cNvPr>
          <p:cNvSpPr txBox="1"/>
          <p:nvPr/>
        </p:nvSpPr>
        <p:spPr>
          <a:xfrm>
            <a:off x="7481811" y="5704816"/>
            <a:ext cx="1208967" cy="230527"/>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AMERICAN AVENUE</a:t>
            </a:r>
          </a:p>
        </p:txBody>
      </p:sp>
      <p:sp>
        <p:nvSpPr>
          <p:cNvPr id="135" name="TextBox 96">
            <a:extLst>
              <a:ext uri="{FF2B5EF4-FFF2-40B4-BE49-F238E27FC236}">
                <a16:creationId xmlns:a16="http://schemas.microsoft.com/office/drawing/2014/main" id="{385F7170-0329-45BB-963A-240E50F340AB}"/>
              </a:ext>
            </a:extLst>
          </p:cNvPr>
          <p:cNvSpPr txBox="1"/>
          <p:nvPr/>
        </p:nvSpPr>
        <p:spPr>
          <a:xfrm>
            <a:off x="7398059" y="5194066"/>
            <a:ext cx="881330" cy="13310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CEDAR VIADUCT</a:t>
            </a:r>
          </a:p>
        </p:txBody>
      </p:sp>
      <p:sp>
        <p:nvSpPr>
          <p:cNvPr id="137" name="TextBox 36">
            <a:extLst>
              <a:ext uri="{FF2B5EF4-FFF2-40B4-BE49-F238E27FC236}">
                <a16:creationId xmlns:a16="http://schemas.microsoft.com/office/drawing/2014/main" id="{B21E8168-F408-4EDE-8569-3F9E3FB80984}"/>
              </a:ext>
            </a:extLst>
          </p:cNvPr>
          <p:cNvSpPr txBox="1"/>
          <p:nvPr/>
        </p:nvSpPr>
        <p:spPr>
          <a:xfrm>
            <a:off x="3924072" y="1867062"/>
            <a:ext cx="1337536" cy="23175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COTTONWOOD CREEK</a:t>
            </a:r>
          </a:p>
        </p:txBody>
      </p:sp>
      <p:grpSp>
        <p:nvGrpSpPr>
          <p:cNvPr id="176" name="Group 175">
            <a:extLst>
              <a:ext uri="{FF2B5EF4-FFF2-40B4-BE49-F238E27FC236}">
                <a16:creationId xmlns:a16="http://schemas.microsoft.com/office/drawing/2014/main" id="{D2285C34-4C5A-41F4-A75F-AFCF3CD0C8F8}"/>
              </a:ext>
            </a:extLst>
          </p:cNvPr>
          <p:cNvGrpSpPr/>
          <p:nvPr/>
        </p:nvGrpSpPr>
        <p:grpSpPr>
          <a:xfrm>
            <a:off x="2343246" y="1126925"/>
            <a:ext cx="6426649" cy="4706617"/>
            <a:chOff x="2343246" y="1126925"/>
            <a:chExt cx="6426649" cy="4706617"/>
          </a:xfrm>
        </p:grpSpPr>
        <p:sp>
          <p:nvSpPr>
            <p:cNvPr id="177" name="Oval 176">
              <a:extLst>
                <a:ext uri="{FF2B5EF4-FFF2-40B4-BE49-F238E27FC236}">
                  <a16:creationId xmlns:a16="http://schemas.microsoft.com/office/drawing/2014/main" id="{FF5B6C43-EB39-4E93-82E5-2903F8AA8784}"/>
                </a:ext>
              </a:extLst>
            </p:cNvPr>
            <p:cNvSpPr/>
            <p:nvPr/>
          </p:nvSpPr>
          <p:spPr>
            <a:xfrm rot="2311742">
              <a:off x="8626557" y="5696376"/>
              <a:ext cx="143338" cy="137166"/>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id="{C4C0280F-C692-41A9-B2EA-4B6197CA9244}"/>
                </a:ext>
              </a:extLst>
            </p:cNvPr>
            <p:cNvGrpSpPr/>
            <p:nvPr/>
          </p:nvGrpSpPr>
          <p:grpSpPr>
            <a:xfrm>
              <a:off x="2343246" y="1126925"/>
              <a:ext cx="6355894" cy="4476564"/>
              <a:chOff x="2343246" y="1126925"/>
              <a:chExt cx="6355894" cy="4476564"/>
            </a:xfrm>
          </p:grpSpPr>
          <p:sp>
            <p:nvSpPr>
              <p:cNvPr id="179" name="Oval 178">
                <a:extLst>
                  <a:ext uri="{FF2B5EF4-FFF2-40B4-BE49-F238E27FC236}">
                    <a16:creationId xmlns:a16="http://schemas.microsoft.com/office/drawing/2014/main" id="{8914124E-949E-44F6-988B-912DFA522048}"/>
                  </a:ext>
                </a:extLst>
              </p:cNvPr>
              <p:cNvSpPr/>
              <p:nvPr/>
            </p:nvSpPr>
            <p:spPr>
              <a:xfrm rot="2311742">
                <a:off x="2937772" y="1450513"/>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15BA454B-7558-4410-AD5C-B4A3BECCD570}"/>
                  </a:ext>
                </a:extLst>
              </p:cNvPr>
              <p:cNvSpPr/>
              <p:nvPr/>
            </p:nvSpPr>
            <p:spPr>
              <a:xfrm rot="2311742">
                <a:off x="3187855" y="1561638"/>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8349E1B6-530B-4E72-8BB0-6407E08D9A8D}"/>
                  </a:ext>
                </a:extLst>
              </p:cNvPr>
              <p:cNvSpPr/>
              <p:nvPr/>
            </p:nvSpPr>
            <p:spPr>
              <a:xfrm rot="2311742">
                <a:off x="3386766" y="1691105"/>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1DF2784-2981-45BC-A354-BDAB1C42374D}"/>
                  </a:ext>
                </a:extLst>
              </p:cNvPr>
              <p:cNvSpPr/>
              <p:nvPr/>
            </p:nvSpPr>
            <p:spPr>
              <a:xfrm rot="2311742">
                <a:off x="2605439" y="1256138"/>
                <a:ext cx="143338" cy="137166"/>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66E60B58-F716-440B-B433-F7E53A38B99A}"/>
                  </a:ext>
                </a:extLst>
              </p:cNvPr>
              <p:cNvSpPr/>
              <p:nvPr/>
            </p:nvSpPr>
            <p:spPr>
              <a:xfrm rot="2311742">
                <a:off x="3872191" y="2056534"/>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30B98E8F-34B3-47F2-A5A5-EF3944630145}"/>
                  </a:ext>
                </a:extLst>
              </p:cNvPr>
              <p:cNvSpPr/>
              <p:nvPr/>
            </p:nvSpPr>
            <p:spPr>
              <a:xfrm rot="2311742">
                <a:off x="4383752" y="2836336"/>
                <a:ext cx="143338" cy="13716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a:extLst>
                  <a:ext uri="{FF2B5EF4-FFF2-40B4-BE49-F238E27FC236}">
                    <a16:creationId xmlns:a16="http://schemas.microsoft.com/office/drawing/2014/main" id="{D6D3E18F-3A19-4F36-B6FC-E5EFCA49243C}"/>
                  </a:ext>
                </a:extLst>
              </p:cNvPr>
              <p:cNvSpPr/>
              <p:nvPr/>
            </p:nvSpPr>
            <p:spPr>
              <a:xfrm rot="2311742">
                <a:off x="4568572" y="3059092"/>
                <a:ext cx="143338" cy="13716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3AA06916-3562-4BF4-995E-2DABE1FAD2B7}"/>
                  </a:ext>
                </a:extLst>
              </p:cNvPr>
              <p:cNvSpPr/>
              <p:nvPr/>
            </p:nvSpPr>
            <p:spPr>
              <a:xfrm rot="2311742">
                <a:off x="7430635" y="4593774"/>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158B5A6E-ED1F-4C95-A53F-6F6AC64B356B}"/>
                  </a:ext>
                </a:extLst>
              </p:cNvPr>
              <p:cNvSpPr/>
              <p:nvPr/>
            </p:nvSpPr>
            <p:spPr>
              <a:xfrm rot="2311742">
                <a:off x="7628210" y="4685626"/>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a:extLst>
                  <a:ext uri="{FF2B5EF4-FFF2-40B4-BE49-F238E27FC236}">
                    <a16:creationId xmlns:a16="http://schemas.microsoft.com/office/drawing/2014/main" id="{E03AA0A1-5CBA-4CF6-9DB8-F172CAC826E1}"/>
                  </a:ext>
                </a:extLst>
              </p:cNvPr>
              <p:cNvSpPr/>
              <p:nvPr/>
            </p:nvSpPr>
            <p:spPr>
              <a:xfrm rot="2311742">
                <a:off x="8383316" y="5190219"/>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a:extLst>
                  <a:ext uri="{FF2B5EF4-FFF2-40B4-BE49-F238E27FC236}">
                    <a16:creationId xmlns:a16="http://schemas.microsoft.com/office/drawing/2014/main" id="{2BD08AA0-D1DE-4968-9268-5B902D0D8DF4}"/>
                  </a:ext>
                </a:extLst>
              </p:cNvPr>
              <p:cNvSpPr/>
              <p:nvPr/>
            </p:nvSpPr>
            <p:spPr>
              <a:xfrm rot="2311742">
                <a:off x="8484945" y="5310583"/>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a:extLst>
                  <a:ext uri="{FF2B5EF4-FFF2-40B4-BE49-F238E27FC236}">
                    <a16:creationId xmlns:a16="http://schemas.microsoft.com/office/drawing/2014/main" id="{F396B5C1-9534-48CE-8A87-78479F28D564}"/>
                  </a:ext>
                </a:extLst>
              </p:cNvPr>
              <p:cNvSpPr/>
              <p:nvPr/>
            </p:nvSpPr>
            <p:spPr>
              <a:xfrm rot="2311742">
                <a:off x="5053601" y="3413911"/>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0E124BE6-5CDA-486F-A1E3-EF55DA593789}"/>
                  </a:ext>
                </a:extLst>
              </p:cNvPr>
              <p:cNvSpPr/>
              <p:nvPr/>
            </p:nvSpPr>
            <p:spPr>
              <a:xfrm rot="2311742">
                <a:off x="5456956" y="3552048"/>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7E5F615-144B-4871-A33D-98D95ECFF388}"/>
                  </a:ext>
                </a:extLst>
              </p:cNvPr>
              <p:cNvSpPr/>
              <p:nvPr/>
            </p:nvSpPr>
            <p:spPr>
              <a:xfrm rot="2311742">
                <a:off x="6155427" y="3833012"/>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2EBAD9E0-557B-4894-A475-C20FF841467A}"/>
                  </a:ext>
                </a:extLst>
              </p:cNvPr>
              <p:cNvSpPr/>
              <p:nvPr/>
            </p:nvSpPr>
            <p:spPr>
              <a:xfrm rot="2311742">
                <a:off x="7043253" y="4354651"/>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32A2D144-479D-40B1-83C7-22169A9C065E}"/>
                  </a:ext>
                </a:extLst>
              </p:cNvPr>
              <p:cNvSpPr/>
              <p:nvPr/>
            </p:nvSpPr>
            <p:spPr>
              <a:xfrm rot="2311742">
                <a:off x="7172451" y="4425071"/>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7652976D-4CA7-4687-A3F0-8FA525C9F95D}"/>
                  </a:ext>
                </a:extLst>
              </p:cNvPr>
              <p:cNvSpPr/>
              <p:nvPr/>
            </p:nvSpPr>
            <p:spPr>
              <a:xfrm rot="2311742">
                <a:off x="7303944" y="4504866"/>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CB4F053B-821A-4613-BEC3-9E8FF05ED326}"/>
                  </a:ext>
                </a:extLst>
              </p:cNvPr>
              <p:cNvSpPr/>
              <p:nvPr/>
            </p:nvSpPr>
            <p:spPr>
              <a:xfrm rot="2311742">
                <a:off x="7725719" y="4740497"/>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2FD426EF-A30A-4FFF-ABCC-44C1B006A370}"/>
                  </a:ext>
                </a:extLst>
              </p:cNvPr>
              <p:cNvSpPr/>
              <p:nvPr/>
            </p:nvSpPr>
            <p:spPr>
              <a:xfrm rot="2311742">
                <a:off x="7814647" y="4802964"/>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13A66D13-4E0E-4E1E-97C2-A90D0EA7A30D}"/>
                  </a:ext>
                </a:extLst>
              </p:cNvPr>
              <p:cNvSpPr/>
              <p:nvPr/>
            </p:nvSpPr>
            <p:spPr>
              <a:xfrm rot="2311742">
                <a:off x="7929597" y="4870847"/>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59B6995B-88A9-4097-BE95-9025AADEDE60}"/>
                  </a:ext>
                </a:extLst>
              </p:cNvPr>
              <p:cNvSpPr/>
              <p:nvPr/>
            </p:nvSpPr>
            <p:spPr>
              <a:xfrm rot="2311742">
                <a:off x="8043376" y="4937476"/>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A6B50FD2-B4EB-4ACE-9ECC-1A862A31A33E}"/>
                  </a:ext>
                </a:extLst>
              </p:cNvPr>
              <p:cNvSpPr/>
              <p:nvPr/>
            </p:nvSpPr>
            <p:spPr>
              <a:xfrm rot="2311742">
                <a:off x="8157156" y="5011310"/>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14D49C7-08A1-4006-9EA6-2B7BC0B913E8}"/>
                  </a:ext>
                </a:extLst>
              </p:cNvPr>
              <p:cNvSpPr/>
              <p:nvPr/>
            </p:nvSpPr>
            <p:spPr>
              <a:xfrm rot="2311742">
                <a:off x="8284271" y="5086001"/>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4F4E9983-A9E9-43B7-A946-73C9F25D2DCC}"/>
                  </a:ext>
                </a:extLst>
              </p:cNvPr>
              <p:cNvSpPr/>
              <p:nvPr/>
            </p:nvSpPr>
            <p:spPr>
              <a:xfrm rot="2311742">
                <a:off x="8556836" y="5467312"/>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A6729DE6-207B-4195-99A4-A48EC0ED640C}"/>
                  </a:ext>
                </a:extLst>
              </p:cNvPr>
              <p:cNvSpPr/>
              <p:nvPr/>
            </p:nvSpPr>
            <p:spPr>
              <a:xfrm rot="2311742">
                <a:off x="2343246" y="1126925"/>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AB00BC9-1405-4F19-A71D-94BF91D04959}"/>
                  </a:ext>
                </a:extLst>
              </p:cNvPr>
              <p:cNvSpPr/>
              <p:nvPr/>
            </p:nvSpPr>
            <p:spPr>
              <a:xfrm rot="2311742">
                <a:off x="3521740" y="1799882"/>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a:extLst>
                  <a:ext uri="{FF2B5EF4-FFF2-40B4-BE49-F238E27FC236}">
                    <a16:creationId xmlns:a16="http://schemas.microsoft.com/office/drawing/2014/main" id="{A145922A-847E-4413-B828-2CF385DC4817}"/>
                  </a:ext>
                </a:extLst>
              </p:cNvPr>
              <p:cNvSpPr/>
              <p:nvPr/>
            </p:nvSpPr>
            <p:spPr>
              <a:xfrm rot="2311742">
                <a:off x="4114146" y="2372713"/>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BF529F08-BD2D-4978-AD6C-0D34BF106C6E}"/>
                  </a:ext>
                </a:extLst>
              </p:cNvPr>
              <p:cNvSpPr/>
              <p:nvPr/>
            </p:nvSpPr>
            <p:spPr>
              <a:xfrm rot="2311742">
                <a:off x="4257434" y="2609917"/>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54403C85-A04B-45FC-8B63-9EAEC585EFC3}"/>
                  </a:ext>
                </a:extLst>
              </p:cNvPr>
              <p:cNvSpPr/>
              <p:nvPr/>
            </p:nvSpPr>
            <p:spPr>
              <a:xfrm rot="2311742">
                <a:off x="5279290" y="3508365"/>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a:extLst>
                  <a:ext uri="{FF2B5EF4-FFF2-40B4-BE49-F238E27FC236}">
                    <a16:creationId xmlns:a16="http://schemas.microsoft.com/office/drawing/2014/main" id="{5B155566-6DA2-4934-83D5-5A63CAB59F86}"/>
                  </a:ext>
                </a:extLst>
              </p:cNvPr>
              <p:cNvSpPr/>
              <p:nvPr/>
            </p:nvSpPr>
            <p:spPr>
              <a:xfrm rot="2311742">
                <a:off x="6439799" y="4018058"/>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a:extLst>
                  <a:ext uri="{FF2B5EF4-FFF2-40B4-BE49-F238E27FC236}">
                    <a16:creationId xmlns:a16="http://schemas.microsoft.com/office/drawing/2014/main" id="{7287ECBF-30AD-4239-845F-306B5324A29A}"/>
                  </a:ext>
                </a:extLst>
              </p:cNvPr>
              <p:cNvSpPr/>
              <p:nvPr/>
            </p:nvSpPr>
            <p:spPr>
              <a:xfrm rot="2311742">
                <a:off x="6908887" y="4290713"/>
                <a:ext cx="143338" cy="137166"/>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1" name="TextBox 36">
            <a:extLst>
              <a:ext uri="{FF2B5EF4-FFF2-40B4-BE49-F238E27FC236}">
                <a16:creationId xmlns:a16="http://schemas.microsoft.com/office/drawing/2014/main" id="{D10C0AB5-A0A9-4CEE-A673-B5176EFEE46E}"/>
              </a:ext>
            </a:extLst>
          </p:cNvPr>
          <p:cNvSpPr txBox="1"/>
          <p:nvPr/>
        </p:nvSpPr>
        <p:spPr>
          <a:xfrm>
            <a:off x="3237878" y="1373085"/>
            <a:ext cx="1337536" cy="23175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FRESNO RIVER VIADUCT</a:t>
            </a:r>
          </a:p>
        </p:txBody>
      </p:sp>
      <p:sp>
        <p:nvSpPr>
          <p:cNvPr id="212" name="TextBox 101">
            <a:extLst>
              <a:ext uri="{FF2B5EF4-FFF2-40B4-BE49-F238E27FC236}">
                <a16:creationId xmlns:a16="http://schemas.microsoft.com/office/drawing/2014/main" id="{D775AF2C-8639-42BF-8B10-680C2B8B23B3}"/>
              </a:ext>
            </a:extLst>
          </p:cNvPr>
          <p:cNvSpPr txBox="1"/>
          <p:nvPr/>
        </p:nvSpPr>
        <p:spPr>
          <a:xfrm>
            <a:off x="2685914" y="1100876"/>
            <a:ext cx="570027" cy="1851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ROAD 27</a:t>
            </a:r>
          </a:p>
        </p:txBody>
      </p:sp>
      <p:grpSp>
        <p:nvGrpSpPr>
          <p:cNvPr id="19" name="Group 18">
            <a:extLst>
              <a:ext uri="{FF2B5EF4-FFF2-40B4-BE49-F238E27FC236}">
                <a16:creationId xmlns:a16="http://schemas.microsoft.com/office/drawing/2014/main" id="{44A983B9-FA4F-4FC5-8C83-341FACB1A98C}"/>
              </a:ext>
            </a:extLst>
          </p:cNvPr>
          <p:cNvGrpSpPr/>
          <p:nvPr/>
        </p:nvGrpSpPr>
        <p:grpSpPr>
          <a:xfrm>
            <a:off x="543322" y="2109464"/>
            <a:ext cx="2921546" cy="954070"/>
            <a:chOff x="604236" y="2059719"/>
            <a:chExt cx="2921546" cy="954070"/>
          </a:xfrm>
        </p:grpSpPr>
        <p:sp>
          <p:nvSpPr>
            <p:cNvPr id="223" name="TextBox 222">
              <a:extLst>
                <a:ext uri="{FF2B5EF4-FFF2-40B4-BE49-F238E27FC236}">
                  <a16:creationId xmlns:a16="http://schemas.microsoft.com/office/drawing/2014/main" id="{B283DAFC-330C-43AD-A07D-90CEF7760403}"/>
                </a:ext>
              </a:extLst>
            </p:cNvPr>
            <p:cNvSpPr txBox="1"/>
            <p:nvPr/>
          </p:nvSpPr>
          <p:spPr>
            <a:xfrm>
              <a:off x="1389092" y="2299180"/>
              <a:ext cx="1768433"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Not Cleared for Construction</a:t>
              </a:r>
            </a:p>
          </p:txBody>
        </p:sp>
        <p:cxnSp>
          <p:nvCxnSpPr>
            <p:cNvPr id="225" name="Straight Connector 224">
              <a:extLst>
                <a:ext uri="{FF2B5EF4-FFF2-40B4-BE49-F238E27FC236}">
                  <a16:creationId xmlns:a16="http://schemas.microsoft.com/office/drawing/2014/main" id="{14428E14-2FA2-4B04-9586-CDFEEA423205}"/>
                </a:ext>
              </a:extLst>
            </p:cNvPr>
            <p:cNvCxnSpPr/>
            <p:nvPr/>
          </p:nvCxnSpPr>
          <p:spPr>
            <a:xfrm>
              <a:off x="877560" y="2159858"/>
              <a:ext cx="531377"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D9F5D0A-7B03-4002-97CC-AA3BBD334C23}"/>
                </a:ext>
              </a:extLst>
            </p:cNvPr>
            <p:cNvCxnSpPr/>
            <p:nvPr/>
          </p:nvCxnSpPr>
          <p:spPr>
            <a:xfrm>
              <a:off x="865573" y="2400880"/>
              <a:ext cx="5313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Oval 226">
              <a:extLst>
                <a:ext uri="{FF2B5EF4-FFF2-40B4-BE49-F238E27FC236}">
                  <a16:creationId xmlns:a16="http://schemas.microsoft.com/office/drawing/2014/main" id="{5D735A10-2918-4F3A-9B47-B917DBBF0695}"/>
                </a:ext>
              </a:extLst>
            </p:cNvPr>
            <p:cNvSpPr/>
            <p:nvPr/>
          </p:nvSpPr>
          <p:spPr>
            <a:xfrm>
              <a:off x="607520" y="2320614"/>
              <a:ext cx="164871" cy="1577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extBox 227">
              <a:extLst>
                <a:ext uri="{FF2B5EF4-FFF2-40B4-BE49-F238E27FC236}">
                  <a16:creationId xmlns:a16="http://schemas.microsoft.com/office/drawing/2014/main" id="{ED66628C-FC71-4F2A-9AB5-DBE21E69D57E}"/>
                </a:ext>
              </a:extLst>
            </p:cNvPr>
            <p:cNvSpPr txBox="1"/>
            <p:nvPr/>
          </p:nvSpPr>
          <p:spPr>
            <a:xfrm>
              <a:off x="1369744" y="2059719"/>
              <a:ext cx="1569659"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Construction in Progress</a:t>
              </a:r>
            </a:p>
          </p:txBody>
        </p:sp>
        <p:cxnSp>
          <p:nvCxnSpPr>
            <p:cNvPr id="229" name="Straight Connector 228">
              <a:extLst>
                <a:ext uri="{FF2B5EF4-FFF2-40B4-BE49-F238E27FC236}">
                  <a16:creationId xmlns:a16="http://schemas.microsoft.com/office/drawing/2014/main" id="{1A06BFBD-4569-434B-A767-FC4C1C50D712}"/>
                </a:ext>
              </a:extLst>
            </p:cNvPr>
            <p:cNvCxnSpPr/>
            <p:nvPr/>
          </p:nvCxnSpPr>
          <p:spPr>
            <a:xfrm>
              <a:off x="874638" y="2656156"/>
              <a:ext cx="531377" cy="0"/>
            </a:xfrm>
            <a:prstGeom prst="line">
              <a:avLst/>
            </a:prstGeom>
            <a:ln w="76200">
              <a:solidFill>
                <a:srgbClr val="2970FF"/>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AEA7C712-3D79-46F2-9E39-BCFBA104715D}"/>
                </a:ext>
              </a:extLst>
            </p:cNvPr>
            <p:cNvSpPr/>
            <p:nvPr/>
          </p:nvSpPr>
          <p:spPr>
            <a:xfrm>
              <a:off x="604236" y="2577298"/>
              <a:ext cx="164871" cy="157772"/>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9D0DC25A-5A4A-48B1-A559-2F8C45A3FE44}"/>
                </a:ext>
              </a:extLst>
            </p:cNvPr>
            <p:cNvSpPr txBox="1"/>
            <p:nvPr/>
          </p:nvSpPr>
          <p:spPr>
            <a:xfrm>
              <a:off x="1398277" y="2538641"/>
              <a:ext cx="2127505"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Projected Construction Completion</a:t>
              </a:r>
            </a:p>
          </p:txBody>
        </p:sp>
        <p:sp>
          <p:nvSpPr>
            <p:cNvPr id="232" name="Oval 231">
              <a:extLst>
                <a:ext uri="{FF2B5EF4-FFF2-40B4-BE49-F238E27FC236}">
                  <a16:creationId xmlns:a16="http://schemas.microsoft.com/office/drawing/2014/main" id="{518A0D6C-7169-4151-930B-C32811F63123}"/>
                </a:ext>
              </a:extLst>
            </p:cNvPr>
            <p:cNvSpPr/>
            <p:nvPr/>
          </p:nvSpPr>
          <p:spPr>
            <a:xfrm>
              <a:off x="604237" y="2091622"/>
              <a:ext cx="164871" cy="15777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EA55F5B8-E50C-4F8B-9CB1-46838DC25D7E}"/>
                </a:ext>
              </a:extLst>
            </p:cNvPr>
            <p:cNvCxnSpPr/>
            <p:nvPr/>
          </p:nvCxnSpPr>
          <p:spPr>
            <a:xfrm>
              <a:off x="874638" y="2900472"/>
              <a:ext cx="53137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4D9B1D9A-0A71-44A0-AFB9-3A022DF9F550}"/>
                </a:ext>
              </a:extLst>
            </p:cNvPr>
            <p:cNvSpPr/>
            <p:nvPr/>
          </p:nvSpPr>
          <p:spPr>
            <a:xfrm>
              <a:off x="604236" y="2821614"/>
              <a:ext cx="164871" cy="157772"/>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63D8981A-781C-4EB7-863E-20960E7DAD12}"/>
                </a:ext>
              </a:extLst>
            </p:cNvPr>
            <p:cNvSpPr txBox="1"/>
            <p:nvPr/>
          </p:nvSpPr>
          <p:spPr>
            <a:xfrm>
              <a:off x="1398277" y="2782957"/>
              <a:ext cx="1794081"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On Hold for Utility Relocation</a:t>
              </a:r>
            </a:p>
          </p:txBody>
        </p:sp>
      </p:grpSp>
      <p:sp>
        <p:nvSpPr>
          <p:cNvPr id="118" name="TextBox 67">
            <a:extLst>
              <a:ext uri="{FF2B5EF4-FFF2-40B4-BE49-F238E27FC236}">
                <a16:creationId xmlns:a16="http://schemas.microsoft.com/office/drawing/2014/main" id="{D6D37814-FAEC-4A38-88F1-3190D02256BC}"/>
              </a:ext>
            </a:extLst>
          </p:cNvPr>
          <p:cNvSpPr txBox="1"/>
          <p:nvPr/>
        </p:nvSpPr>
        <p:spPr>
          <a:xfrm>
            <a:off x="5719877" y="4192841"/>
            <a:ext cx="1067684" cy="34742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rgbClr val="000000"/>
                </a:solidFill>
                <a:latin typeface="Arial Narrow" panose="020B0606020202030204" pitchFamily="34" charset="0"/>
                <a:cs typeface="Arial" panose="020B0604020202020204" pitchFamily="34" charset="0"/>
              </a:rPr>
              <a:t>99 REALIGNMENT</a:t>
            </a:r>
          </a:p>
        </p:txBody>
      </p:sp>
      <p:graphicFrame>
        <p:nvGraphicFramePr>
          <p:cNvPr id="13" name="Table 12">
            <a:extLst>
              <a:ext uri="{FF2B5EF4-FFF2-40B4-BE49-F238E27FC236}">
                <a16:creationId xmlns:a16="http://schemas.microsoft.com/office/drawing/2014/main" id="{1E1DF24E-2DC0-48C4-A35A-1E013CEC4457}"/>
              </a:ext>
            </a:extLst>
          </p:cNvPr>
          <p:cNvGraphicFramePr>
            <a:graphicFrameLocks noGrp="1"/>
          </p:cNvGraphicFramePr>
          <p:nvPr>
            <p:extLst/>
          </p:nvPr>
        </p:nvGraphicFramePr>
        <p:xfrm>
          <a:off x="6853212" y="764253"/>
          <a:ext cx="2057401" cy="2457918"/>
        </p:xfrm>
        <a:graphic>
          <a:graphicData uri="http://schemas.openxmlformats.org/drawingml/2006/table">
            <a:tbl>
              <a:tblPr/>
              <a:tblGrid>
                <a:gridCol w="868261">
                  <a:extLst>
                    <a:ext uri="{9D8B030D-6E8A-4147-A177-3AD203B41FA5}">
                      <a16:colId xmlns:a16="http://schemas.microsoft.com/office/drawing/2014/main" val="69230336"/>
                    </a:ext>
                  </a:extLst>
                </a:gridCol>
                <a:gridCol w="396380">
                  <a:extLst>
                    <a:ext uri="{9D8B030D-6E8A-4147-A177-3AD203B41FA5}">
                      <a16:colId xmlns:a16="http://schemas.microsoft.com/office/drawing/2014/main" val="1422059069"/>
                    </a:ext>
                  </a:extLst>
                </a:gridCol>
                <a:gridCol w="396380">
                  <a:extLst>
                    <a:ext uri="{9D8B030D-6E8A-4147-A177-3AD203B41FA5}">
                      <a16:colId xmlns:a16="http://schemas.microsoft.com/office/drawing/2014/main" val="3736552545"/>
                    </a:ext>
                  </a:extLst>
                </a:gridCol>
                <a:gridCol w="396380">
                  <a:extLst>
                    <a:ext uri="{9D8B030D-6E8A-4147-A177-3AD203B41FA5}">
                      <a16:colId xmlns:a16="http://schemas.microsoft.com/office/drawing/2014/main" val="2848668528"/>
                    </a:ext>
                  </a:extLst>
                </a:gridCol>
              </a:tblGrid>
              <a:tr h="381000">
                <a:tc gridSpan="4">
                  <a:txBody>
                    <a:bodyPr/>
                    <a:lstStyle/>
                    <a:p>
                      <a:pPr algn="l" fontAlgn="b"/>
                      <a:r>
                        <a:rPr lang="en-US" sz="1400" b="1" i="0" u="none" strike="noStrike">
                          <a:solidFill>
                            <a:srgbClr val="808080"/>
                          </a:solidFill>
                          <a:effectLst/>
                          <a:latin typeface="Arial Narrow" panose="020B0606020202030204" pitchFamily="34" charset="0"/>
                        </a:rPr>
                        <a:t>Total Guideway Miles: 25</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44707"/>
                  </a:ext>
                </a:extLst>
              </a:tr>
              <a:tr h="228600">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endParaRPr lang="en-US" sz="1400" b="1" i="0" u="none" strike="noStrike" dirty="0">
                        <a:solidFill>
                          <a:srgbClr val="000000"/>
                        </a:solidFill>
                        <a:effectLst/>
                        <a:latin typeface="Arial Narrow" panose="020B0606020202030204" pitchFamily="34" charset="0"/>
                      </a:endParaRP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509681093"/>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7.25</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351875928"/>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940068462"/>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7.25</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3059310"/>
                  </a:ext>
                </a:extLst>
              </a:tr>
              <a:tr h="248118">
                <a:tc gridSpan="3">
                  <a:txBody>
                    <a:bodyPr/>
                    <a:lstStyle/>
                    <a:p>
                      <a:pPr algn="l" fontAlgn="b"/>
                      <a:r>
                        <a:rPr lang="en-US" sz="1400" b="1" i="0" u="none" strike="noStrike">
                          <a:solidFill>
                            <a:srgbClr val="808080"/>
                          </a:solidFill>
                          <a:effectLst/>
                          <a:latin typeface="Arial Narrow" panose="020B0606020202030204" pitchFamily="34" charset="0"/>
                        </a:rPr>
                        <a:t>Total Structures: 31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808080"/>
                        </a:solidFill>
                        <a:effectLst/>
                        <a:latin typeface="Arial Narrow" panose="020B0606020202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88272685"/>
                  </a:ext>
                </a:extLst>
              </a:tr>
              <a:tr h="228600">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105285894"/>
                  </a:ext>
                </a:extLst>
              </a:tr>
              <a:tr h="228600">
                <a:tc>
                  <a:txBody>
                    <a:bodyPr/>
                    <a:lstStyle/>
                    <a:p>
                      <a:pPr algn="l" fontAlgn="b"/>
                      <a:r>
                        <a:rPr lang="en-US" sz="1400" b="1" i="0" u="none" strike="noStrike">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7</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624611202"/>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4</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312102698"/>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267379589"/>
                  </a:ext>
                </a:extLst>
              </a:tr>
            </a:tbl>
          </a:graphicData>
        </a:graphic>
      </p:graphicFrame>
      <p:pic>
        <p:nvPicPr>
          <p:cNvPr id="3" name="Picture 2">
            <a:extLst>
              <a:ext uri="{FF2B5EF4-FFF2-40B4-BE49-F238E27FC236}">
                <a16:creationId xmlns:a16="http://schemas.microsoft.com/office/drawing/2014/main" id="{33273C04-0DE7-45DE-ACAF-ECAA424BF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25" y="3748907"/>
            <a:ext cx="4471416" cy="2502925"/>
          </a:xfrm>
          <a:prstGeom prst="rect">
            <a:avLst/>
          </a:prstGeom>
        </p:spPr>
      </p:pic>
      <p:sp>
        <p:nvSpPr>
          <p:cNvPr id="96" name="Freeform: Shape 95">
            <a:extLst>
              <a:ext uri="{FF2B5EF4-FFF2-40B4-BE49-F238E27FC236}">
                <a16:creationId xmlns:a16="http://schemas.microsoft.com/office/drawing/2014/main" id="{B37A0138-4CE4-4D8D-A4AC-63D7385332BB}"/>
              </a:ext>
            </a:extLst>
          </p:cNvPr>
          <p:cNvSpPr/>
          <p:nvPr/>
        </p:nvSpPr>
        <p:spPr>
          <a:xfrm rot="2311742">
            <a:off x="4770304" y="3350412"/>
            <a:ext cx="271463" cy="9525"/>
          </a:xfrm>
          <a:custGeom>
            <a:avLst/>
            <a:gdLst>
              <a:gd name="connsiteX0" fmla="*/ 0 w 271463"/>
              <a:gd name="connsiteY0" fmla="*/ 0 h 9525"/>
              <a:gd name="connsiteX1" fmla="*/ 138113 w 271463"/>
              <a:gd name="connsiteY1" fmla="*/ 4763 h 9525"/>
              <a:gd name="connsiteX2" fmla="*/ 271463 w 271463"/>
              <a:gd name="connsiteY2" fmla="*/ 9525 h 9525"/>
            </a:gdLst>
            <a:ahLst/>
            <a:cxnLst>
              <a:cxn ang="0">
                <a:pos x="connsiteX0" y="connsiteY0"/>
              </a:cxn>
              <a:cxn ang="0">
                <a:pos x="connsiteX1" y="connsiteY1"/>
              </a:cxn>
              <a:cxn ang="0">
                <a:pos x="connsiteX2" y="connsiteY2"/>
              </a:cxn>
            </a:cxnLst>
            <a:rect l="l" t="t" r="r" b="b"/>
            <a:pathLst>
              <a:path w="271463" h="9525">
                <a:moveTo>
                  <a:pt x="0" y="0"/>
                </a:moveTo>
                <a:lnTo>
                  <a:pt x="138113" y="4763"/>
                </a:lnTo>
                <a:lnTo>
                  <a:pt x="271463" y="9525"/>
                </a:ln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2EE2784-2375-4762-A735-4C2EEFA0D048}"/>
              </a:ext>
            </a:extLst>
          </p:cNvPr>
          <p:cNvSpPr/>
          <p:nvPr/>
        </p:nvSpPr>
        <p:spPr>
          <a:xfrm rot="2311742">
            <a:off x="4773316" y="3219606"/>
            <a:ext cx="142304" cy="13617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ooter Placeholder 4">
            <a:extLst>
              <a:ext uri="{FF2B5EF4-FFF2-40B4-BE49-F238E27FC236}">
                <a16:creationId xmlns:a16="http://schemas.microsoft.com/office/drawing/2014/main" id="{F9BA4FE5-5D81-4136-BDBB-17B34020833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23</a:t>
            </a:fld>
            <a:endParaRPr lang="en-US" dirty="0"/>
          </a:p>
        </p:txBody>
      </p:sp>
    </p:spTree>
    <p:extLst>
      <p:ext uri="{BB962C8B-B14F-4D97-AF65-F5344CB8AC3E}">
        <p14:creationId xmlns:p14="http://schemas.microsoft.com/office/powerpoint/2010/main" val="52328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F13103F6-E6D5-40AE-BF7A-726AB1139592}"/>
              </a:ext>
            </a:extLst>
          </p:cNvPr>
          <p:cNvSpPr/>
          <p:nvPr/>
        </p:nvSpPr>
        <p:spPr>
          <a:xfrm rot="2340032">
            <a:off x="1624002" y="3025465"/>
            <a:ext cx="7909327" cy="746751"/>
          </a:xfrm>
          <a:custGeom>
            <a:avLst/>
            <a:gdLst>
              <a:gd name="connsiteX0" fmla="*/ 0 w 37123688"/>
              <a:gd name="connsiteY0" fmla="*/ 3202121 h 3488305"/>
              <a:gd name="connsiteX1" fmla="*/ 928688 w 37123688"/>
              <a:gd name="connsiteY1" fmla="*/ 2963996 h 3488305"/>
              <a:gd name="connsiteX2" fmla="*/ 2381250 w 37123688"/>
              <a:gd name="connsiteY2" fmla="*/ 2678246 h 3488305"/>
              <a:gd name="connsiteX3" fmla="*/ 3571875 w 37123688"/>
              <a:gd name="connsiteY3" fmla="*/ 2416308 h 3488305"/>
              <a:gd name="connsiteX4" fmla="*/ 4405313 w 37123688"/>
              <a:gd name="connsiteY4" fmla="*/ 2249621 h 3488305"/>
              <a:gd name="connsiteX5" fmla="*/ 5024438 w 37123688"/>
              <a:gd name="connsiteY5" fmla="*/ 2178183 h 3488305"/>
              <a:gd name="connsiteX6" fmla="*/ 6238875 w 37123688"/>
              <a:gd name="connsiteY6" fmla="*/ 2035308 h 3488305"/>
              <a:gd name="connsiteX7" fmla="*/ 7239000 w 37123688"/>
              <a:gd name="connsiteY7" fmla="*/ 1940058 h 3488305"/>
              <a:gd name="connsiteX8" fmla="*/ 8120063 w 37123688"/>
              <a:gd name="connsiteY8" fmla="*/ 1892433 h 3488305"/>
              <a:gd name="connsiteX9" fmla="*/ 9072563 w 37123688"/>
              <a:gd name="connsiteY9" fmla="*/ 1963871 h 3488305"/>
              <a:gd name="connsiteX10" fmla="*/ 9810750 w 37123688"/>
              <a:gd name="connsiteY10" fmla="*/ 2082933 h 3488305"/>
              <a:gd name="connsiteX11" fmla="*/ 10715625 w 37123688"/>
              <a:gd name="connsiteY11" fmla="*/ 2321058 h 3488305"/>
              <a:gd name="connsiteX12" fmla="*/ 12692063 w 37123688"/>
              <a:gd name="connsiteY12" fmla="*/ 3106871 h 3488305"/>
              <a:gd name="connsiteX13" fmla="*/ 13573125 w 37123688"/>
              <a:gd name="connsiteY13" fmla="*/ 3321183 h 3488305"/>
              <a:gd name="connsiteX14" fmla="*/ 14597063 w 37123688"/>
              <a:gd name="connsiteY14" fmla="*/ 3440246 h 3488305"/>
              <a:gd name="connsiteX15" fmla="*/ 16121063 w 37123688"/>
              <a:gd name="connsiteY15" fmla="*/ 3487871 h 3488305"/>
              <a:gd name="connsiteX16" fmla="*/ 17002125 w 37123688"/>
              <a:gd name="connsiteY16" fmla="*/ 3416433 h 3488305"/>
              <a:gd name="connsiteX17" fmla="*/ 17502188 w 37123688"/>
              <a:gd name="connsiteY17" fmla="*/ 3297371 h 3488305"/>
              <a:gd name="connsiteX18" fmla="*/ 19359563 w 37123688"/>
              <a:gd name="connsiteY18" fmla="*/ 2630621 h 3488305"/>
              <a:gd name="connsiteX19" fmla="*/ 20955000 w 37123688"/>
              <a:gd name="connsiteY19" fmla="*/ 2154371 h 3488305"/>
              <a:gd name="connsiteX20" fmla="*/ 22026563 w 37123688"/>
              <a:gd name="connsiteY20" fmla="*/ 1797183 h 3488305"/>
              <a:gd name="connsiteX21" fmla="*/ 23193375 w 37123688"/>
              <a:gd name="connsiteY21" fmla="*/ 1582871 h 3488305"/>
              <a:gd name="connsiteX22" fmla="*/ 33147000 w 37123688"/>
              <a:gd name="connsiteY22" fmla="*/ 130308 h 3488305"/>
              <a:gd name="connsiteX23" fmla="*/ 33789938 w 37123688"/>
              <a:gd name="connsiteY23" fmla="*/ 58871 h 3488305"/>
              <a:gd name="connsiteX24" fmla="*/ 34242375 w 37123688"/>
              <a:gd name="connsiteY24" fmla="*/ 35058 h 3488305"/>
              <a:gd name="connsiteX25" fmla="*/ 34885313 w 37123688"/>
              <a:gd name="connsiteY25" fmla="*/ 177933 h 3488305"/>
              <a:gd name="connsiteX26" fmla="*/ 35647313 w 37123688"/>
              <a:gd name="connsiteY26" fmla="*/ 439871 h 3488305"/>
              <a:gd name="connsiteX27" fmla="*/ 36361688 w 37123688"/>
              <a:gd name="connsiteY27" fmla="*/ 749433 h 3488305"/>
              <a:gd name="connsiteX28" fmla="*/ 37123688 w 37123688"/>
              <a:gd name="connsiteY28" fmla="*/ 1320933 h 3488305"/>
              <a:gd name="connsiteX0" fmla="*/ 0 w 37041548"/>
              <a:gd name="connsiteY0" fmla="*/ 3202121 h 3488305"/>
              <a:gd name="connsiteX1" fmla="*/ 928688 w 37041548"/>
              <a:gd name="connsiteY1" fmla="*/ 2963996 h 3488305"/>
              <a:gd name="connsiteX2" fmla="*/ 2381250 w 37041548"/>
              <a:gd name="connsiteY2" fmla="*/ 2678246 h 3488305"/>
              <a:gd name="connsiteX3" fmla="*/ 3571875 w 37041548"/>
              <a:gd name="connsiteY3" fmla="*/ 2416308 h 3488305"/>
              <a:gd name="connsiteX4" fmla="*/ 4405313 w 37041548"/>
              <a:gd name="connsiteY4" fmla="*/ 2249621 h 3488305"/>
              <a:gd name="connsiteX5" fmla="*/ 5024438 w 37041548"/>
              <a:gd name="connsiteY5" fmla="*/ 2178183 h 3488305"/>
              <a:gd name="connsiteX6" fmla="*/ 6238875 w 37041548"/>
              <a:gd name="connsiteY6" fmla="*/ 2035308 h 3488305"/>
              <a:gd name="connsiteX7" fmla="*/ 7239000 w 37041548"/>
              <a:gd name="connsiteY7" fmla="*/ 1940058 h 3488305"/>
              <a:gd name="connsiteX8" fmla="*/ 8120063 w 37041548"/>
              <a:gd name="connsiteY8" fmla="*/ 1892433 h 3488305"/>
              <a:gd name="connsiteX9" fmla="*/ 9072563 w 37041548"/>
              <a:gd name="connsiteY9" fmla="*/ 1963871 h 3488305"/>
              <a:gd name="connsiteX10" fmla="*/ 9810750 w 37041548"/>
              <a:gd name="connsiteY10" fmla="*/ 2082933 h 3488305"/>
              <a:gd name="connsiteX11" fmla="*/ 10715625 w 37041548"/>
              <a:gd name="connsiteY11" fmla="*/ 2321058 h 3488305"/>
              <a:gd name="connsiteX12" fmla="*/ 12692063 w 37041548"/>
              <a:gd name="connsiteY12" fmla="*/ 3106871 h 3488305"/>
              <a:gd name="connsiteX13" fmla="*/ 13573125 w 37041548"/>
              <a:gd name="connsiteY13" fmla="*/ 3321183 h 3488305"/>
              <a:gd name="connsiteX14" fmla="*/ 14597063 w 37041548"/>
              <a:gd name="connsiteY14" fmla="*/ 3440246 h 3488305"/>
              <a:gd name="connsiteX15" fmla="*/ 16121063 w 37041548"/>
              <a:gd name="connsiteY15" fmla="*/ 3487871 h 3488305"/>
              <a:gd name="connsiteX16" fmla="*/ 17002125 w 37041548"/>
              <a:gd name="connsiteY16" fmla="*/ 3416433 h 3488305"/>
              <a:gd name="connsiteX17" fmla="*/ 17502188 w 37041548"/>
              <a:gd name="connsiteY17" fmla="*/ 3297371 h 3488305"/>
              <a:gd name="connsiteX18" fmla="*/ 19359563 w 37041548"/>
              <a:gd name="connsiteY18" fmla="*/ 2630621 h 3488305"/>
              <a:gd name="connsiteX19" fmla="*/ 20955000 w 37041548"/>
              <a:gd name="connsiteY19" fmla="*/ 2154371 h 3488305"/>
              <a:gd name="connsiteX20" fmla="*/ 22026563 w 37041548"/>
              <a:gd name="connsiteY20" fmla="*/ 1797183 h 3488305"/>
              <a:gd name="connsiteX21" fmla="*/ 23193375 w 37041548"/>
              <a:gd name="connsiteY21" fmla="*/ 1582871 h 3488305"/>
              <a:gd name="connsiteX22" fmla="*/ 33147000 w 37041548"/>
              <a:gd name="connsiteY22" fmla="*/ 130308 h 3488305"/>
              <a:gd name="connsiteX23" fmla="*/ 33789938 w 37041548"/>
              <a:gd name="connsiteY23" fmla="*/ 58871 h 3488305"/>
              <a:gd name="connsiteX24" fmla="*/ 34242375 w 37041548"/>
              <a:gd name="connsiteY24" fmla="*/ 35058 h 3488305"/>
              <a:gd name="connsiteX25" fmla="*/ 34885313 w 37041548"/>
              <a:gd name="connsiteY25" fmla="*/ 177933 h 3488305"/>
              <a:gd name="connsiteX26" fmla="*/ 35647313 w 37041548"/>
              <a:gd name="connsiteY26" fmla="*/ 439871 h 3488305"/>
              <a:gd name="connsiteX27" fmla="*/ 36361688 w 37041548"/>
              <a:gd name="connsiteY27" fmla="*/ 749433 h 3488305"/>
              <a:gd name="connsiteX28" fmla="*/ 37041549 w 37041548"/>
              <a:gd name="connsiteY28" fmla="*/ 1242160 h 34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041548" h="3488305">
                <a:moveTo>
                  <a:pt x="0" y="3202121"/>
                </a:moveTo>
                <a:cubicBezTo>
                  <a:pt x="265906" y="3126714"/>
                  <a:pt x="531813" y="3051308"/>
                  <a:pt x="928688" y="2963996"/>
                </a:cubicBezTo>
                <a:cubicBezTo>
                  <a:pt x="1325563" y="2876683"/>
                  <a:pt x="1940719" y="2769527"/>
                  <a:pt x="2381250" y="2678246"/>
                </a:cubicBezTo>
                <a:cubicBezTo>
                  <a:pt x="2821781" y="2586965"/>
                  <a:pt x="3234531" y="2487745"/>
                  <a:pt x="3571875" y="2416308"/>
                </a:cubicBezTo>
                <a:cubicBezTo>
                  <a:pt x="3909219" y="2344871"/>
                  <a:pt x="4163219" y="2289308"/>
                  <a:pt x="4405313" y="2249621"/>
                </a:cubicBezTo>
                <a:cubicBezTo>
                  <a:pt x="4647407" y="2209934"/>
                  <a:pt x="5024438" y="2178183"/>
                  <a:pt x="5024438" y="2178183"/>
                </a:cubicBezTo>
                <a:lnTo>
                  <a:pt x="6238875" y="2035308"/>
                </a:lnTo>
                <a:cubicBezTo>
                  <a:pt x="6607969" y="1995620"/>
                  <a:pt x="6925469" y="1963870"/>
                  <a:pt x="7239000" y="1940058"/>
                </a:cubicBezTo>
                <a:cubicBezTo>
                  <a:pt x="7552531" y="1916246"/>
                  <a:pt x="7814469" y="1888464"/>
                  <a:pt x="8120063" y="1892433"/>
                </a:cubicBezTo>
                <a:cubicBezTo>
                  <a:pt x="8425657" y="1896402"/>
                  <a:pt x="8790782" y="1932121"/>
                  <a:pt x="9072563" y="1963871"/>
                </a:cubicBezTo>
                <a:cubicBezTo>
                  <a:pt x="9354344" y="1995621"/>
                  <a:pt x="9536906" y="2023402"/>
                  <a:pt x="9810750" y="2082933"/>
                </a:cubicBezTo>
                <a:cubicBezTo>
                  <a:pt x="10084594" y="2142464"/>
                  <a:pt x="10235406" y="2150402"/>
                  <a:pt x="10715625" y="2321058"/>
                </a:cubicBezTo>
                <a:cubicBezTo>
                  <a:pt x="11195844" y="2491714"/>
                  <a:pt x="12215813" y="2940184"/>
                  <a:pt x="12692063" y="3106871"/>
                </a:cubicBezTo>
                <a:cubicBezTo>
                  <a:pt x="13168313" y="3273558"/>
                  <a:pt x="13255625" y="3265621"/>
                  <a:pt x="13573125" y="3321183"/>
                </a:cubicBezTo>
                <a:cubicBezTo>
                  <a:pt x="13890625" y="3376745"/>
                  <a:pt x="14172407" y="3412465"/>
                  <a:pt x="14597063" y="3440246"/>
                </a:cubicBezTo>
                <a:cubicBezTo>
                  <a:pt x="15021719" y="3468027"/>
                  <a:pt x="15720219" y="3491840"/>
                  <a:pt x="16121063" y="3487871"/>
                </a:cubicBezTo>
                <a:cubicBezTo>
                  <a:pt x="16521907" y="3483902"/>
                  <a:pt x="16771938" y="3448183"/>
                  <a:pt x="17002125" y="3416433"/>
                </a:cubicBezTo>
                <a:cubicBezTo>
                  <a:pt x="17232313" y="3384683"/>
                  <a:pt x="17109282" y="3428340"/>
                  <a:pt x="17502188" y="3297371"/>
                </a:cubicBezTo>
                <a:cubicBezTo>
                  <a:pt x="17895094" y="3166402"/>
                  <a:pt x="18784094" y="2821121"/>
                  <a:pt x="19359563" y="2630621"/>
                </a:cubicBezTo>
                <a:cubicBezTo>
                  <a:pt x="19935032" y="2440121"/>
                  <a:pt x="20510500" y="2293277"/>
                  <a:pt x="20955000" y="2154371"/>
                </a:cubicBezTo>
                <a:cubicBezTo>
                  <a:pt x="21399500" y="2015465"/>
                  <a:pt x="21653501" y="1892433"/>
                  <a:pt x="22026563" y="1797183"/>
                </a:cubicBezTo>
                <a:cubicBezTo>
                  <a:pt x="22399625" y="1701933"/>
                  <a:pt x="23193375" y="1582871"/>
                  <a:pt x="23193375" y="1582871"/>
                </a:cubicBezTo>
                <a:lnTo>
                  <a:pt x="33147000" y="130308"/>
                </a:lnTo>
                <a:cubicBezTo>
                  <a:pt x="34913094" y="-123692"/>
                  <a:pt x="33607376" y="74746"/>
                  <a:pt x="33789938" y="58871"/>
                </a:cubicBezTo>
                <a:cubicBezTo>
                  <a:pt x="33972500" y="42996"/>
                  <a:pt x="34059813" y="15214"/>
                  <a:pt x="34242375" y="35058"/>
                </a:cubicBezTo>
                <a:cubicBezTo>
                  <a:pt x="34424938" y="54902"/>
                  <a:pt x="34651157" y="110464"/>
                  <a:pt x="34885313" y="177933"/>
                </a:cubicBezTo>
                <a:cubicBezTo>
                  <a:pt x="35119469" y="245402"/>
                  <a:pt x="35401251" y="344621"/>
                  <a:pt x="35647313" y="439871"/>
                </a:cubicBezTo>
                <a:cubicBezTo>
                  <a:pt x="35893375" y="535121"/>
                  <a:pt x="36115626" y="602589"/>
                  <a:pt x="36361688" y="749433"/>
                </a:cubicBezTo>
                <a:cubicBezTo>
                  <a:pt x="36607750" y="896277"/>
                  <a:pt x="36783580" y="1029832"/>
                  <a:pt x="37041549" y="1242160"/>
                </a:cubicBezTo>
              </a:path>
            </a:pathLst>
          </a:custGeom>
          <a:noFill/>
          <a:ln w="57150" cap="flat" cmpd="sng" algn="ctr">
            <a:solidFill>
              <a:srgbClr val="FF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4" name="Oval 103">
            <a:extLst>
              <a:ext uri="{FF2B5EF4-FFF2-40B4-BE49-F238E27FC236}">
                <a16:creationId xmlns:a16="http://schemas.microsoft.com/office/drawing/2014/main" id="{6D583B4A-C76F-4010-BC03-447C8EF9C0FD}"/>
              </a:ext>
            </a:extLst>
          </p:cNvPr>
          <p:cNvSpPr/>
          <p:nvPr/>
        </p:nvSpPr>
        <p:spPr>
          <a:xfrm rot="2340032">
            <a:off x="3214711" y="1601934"/>
            <a:ext cx="71309"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5" name="Oval 104">
            <a:extLst>
              <a:ext uri="{FF2B5EF4-FFF2-40B4-BE49-F238E27FC236}">
                <a16:creationId xmlns:a16="http://schemas.microsoft.com/office/drawing/2014/main" id="{A79E98F3-1FC7-46A8-954B-2912296388A5}"/>
              </a:ext>
            </a:extLst>
          </p:cNvPr>
          <p:cNvSpPr/>
          <p:nvPr/>
        </p:nvSpPr>
        <p:spPr>
          <a:xfrm rot="2340032">
            <a:off x="3442286" y="1750925"/>
            <a:ext cx="72961"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6" name="Oval 105">
            <a:extLst>
              <a:ext uri="{FF2B5EF4-FFF2-40B4-BE49-F238E27FC236}">
                <a16:creationId xmlns:a16="http://schemas.microsoft.com/office/drawing/2014/main" id="{8FF6028C-1DD4-4A63-97ED-7A118B95B3DB}"/>
              </a:ext>
            </a:extLst>
          </p:cNvPr>
          <p:cNvSpPr/>
          <p:nvPr/>
        </p:nvSpPr>
        <p:spPr>
          <a:xfrm rot="2340032">
            <a:off x="3545843" y="1818313"/>
            <a:ext cx="72961"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7" name="Oval 106">
            <a:extLst>
              <a:ext uri="{FF2B5EF4-FFF2-40B4-BE49-F238E27FC236}">
                <a16:creationId xmlns:a16="http://schemas.microsoft.com/office/drawing/2014/main" id="{DBE225FE-97AD-4E6A-8D99-AD551B13F1DA}"/>
              </a:ext>
            </a:extLst>
          </p:cNvPr>
          <p:cNvSpPr/>
          <p:nvPr/>
        </p:nvSpPr>
        <p:spPr>
          <a:xfrm rot="2340032">
            <a:off x="3889101" y="2083333"/>
            <a:ext cx="71309" cy="64449"/>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8" name="Oval 107">
            <a:extLst>
              <a:ext uri="{FF2B5EF4-FFF2-40B4-BE49-F238E27FC236}">
                <a16:creationId xmlns:a16="http://schemas.microsoft.com/office/drawing/2014/main" id="{0F26A2B1-DD72-4030-8C43-5EF513299A95}"/>
              </a:ext>
            </a:extLst>
          </p:cNvPr>
          <p:cNvSpPr/>
          <p:nvPr/>
        </p:nvSpPr>
        <p:spPr>
          <a:xfrm rot="2340032">
            <a:off x="4170713" y="2412052"/>
            <a:ext cx="72402"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09" name="Oval 108">
            <a:extLst>
              <a:ext uri="{FF2B5EF4-FFF2-40B4-BE49-F238E27FC236}">
                <a16:creationId xmlns:a16="http://schemas.microsoft.com/office/drawing/2014/main" id="{FAC88074-8CFC-4208-8E31-DB0CE789D0FA}"/>
              </a:ext>
            </a:extLst>
          </p:cNvPr>
          <p:cNvSpPr/>
          <p:nvPr/>
        </p:nvSpPr>
        <p:spPr>
          <a:xfrm rot="2340032">
            <a:off x="4288072" y="2624012"/>
            <a:ext cx="72961"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0" name="Oval 109">
            <a:extLst>
              <a:ext uri="{FF2B5EF4-FFF2-40B4-BE49-F238E27FC236}">
                <a16:creationId xmlns:a16="http://schemas.microsoft.com/office/drawing/2014/main" id="{45BDCBA3-B610-4C11-BB1E-F4A78E67A17C}"/>
              </a:ext>
            </a:extLst>
          </p:cNvPr>
          <p:cNvSpPr/>
          <p:nvPr/>
        </p:nvSpPr>
        <p:spPr>
          <a:xfrm rot="2340032">
            <a:off x="4605476" y="3066480"/>
            <a:ext cx="72961" cy="62819"/>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1" name="Oval 110">
            <a:extLst>
              <a:ext uri="{FF2B5EF4-FFF2-40B4-BE49-F238E27FC236}">
                <a16:creationId xmlns:a16="http://schemas.microsoft.com/office/drawing/2014/main" id="{F5ADAAA6-120D-4A02-8FCA-E7CDAAA80C70}"/>
              </a:ext>
            </a:extLst>
          </p:cNvPr>
          <p:cNvSpPr/>
          <p:nvPr/>
        </p:nvSpPr>
        <p:spPr>
          <a:xfrm rot="2340032">
            <a:off x="4817741" y="3250887"/>
            <a:ext cx="72961"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2" name="Oval 111">
            <a:extLst>
              <a:ext uri="{FF2B5EF4-FFF2-40B4-BE49-F238E27FC236}">
                <a16:creationId xmlns:a16="http://schemas.microsoft.com/office/drawing/2014/main" id="{CFCD2A70-3F35-4B3A-831F-A3B52CF7692A}"/>
              </a:ext>
            </a:extLst>
          </p:cNvPr>
          <p:cNvSpPr/>
          <p:nvPr/>
        </p:nvSpPr>
        <p:spPr>
          <a:xfrm rot="2340032">
            <a:off x="5075492" y="3446706"/>
            <a:ext cx="71989" cy="62819"/>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3" name="Oval 112">
            <a:extLst>
              <a:ext uri="{FF2B5EF4-FFF2-40B4-BE49-F238E27FC236}">
                <a16:creationId xmlns:a16="http://schemas.microsoft.com/office/drawing/2014/main" id="{B2F6D5EC-7985-4643-868B-C2F8A9593412}"/>
              </a:ext>
            </a:extLst>
          </p:cNvPr>
          <p:cNvSpPr/>
          <p:nvPr/>
        </p:nvSpPr>
        <p:spPr>
          <a:xfrm rot="2340032">
            <a:off x="5349821" y="3557850"/>
            <a:ext cx="72961"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14" name="Oval 113">
            <a:extLst>
              <a:ext uri="{FF2B5EF4-FFF2-40B4-BE49-F238E27FC236}">
                <a16:creationId xmlns:a16="http://schemas.microsoft.com/office/drawing/2014/main" id="{4B122BEF-90C3-4445-B3DC-FD08F32E5A6A}"/>
              </a:ext>
            </a:extLst>
          </p:cNvPr>
          <p:cNvSpPr/>
          <p:nvPr/>
        </p:nvSpPr>
        <p:spPr>
          <a:xfrm rot="2340032">
            <a:off x="6182160" y="3876607"/>
            <a:ext cx="72961"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5" name="Oval 124">
            <a:extLst>
              <a:ext uri="{FF2B5EF4-FFF2-40B4-BE49-F238E27FC236}">
                <a16:creationId xmlns:a16="http://schemas.microsoft.com/office/drawing/2014/main" id="{0DA2302C-7E6E-4CC4-B6A9-9BE6C0904E81}"/>
              </a:ext>
            </a:extLst>
          </p:cNvPr>
          <p:cNvSpPr/>
          <p:nvPr/>
        </p:nvSpPr>
        <p:spPr>
          <a:xfrm rot="2340032">
            <a:off x="8595960" y="5504841"/>
            <a:ext cx="72961" cy="64042"/>
          </a:xfrm>
          <a:prstGeom prst="ellipse">
            <a:avLst/>
          </a:prstGeom>
          <a:solidFill>
            <a:srgbClr val="FF0000"/>
          </a:solidFill>
          <a:ln w="0" cap="flat" cmpd="sng" algn="ctr">
            <a:solidFill>
              <a:schemeClr val="tx1"/>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6" name="Oval 125">
            <a:extLst>
              <a:ext uri="{FF2B5EF4-FFF2-40B4-BE49-F238E27FC236}">
                <a16:creationId xmlns:a16="http://schemas.microsoft.com/office/drawing/2014/main" id="{F33CA694-C0BA-495B-95B3-6620A719E476}"/>
              </a:ext>
            </a:extLst>
          </p:cNvPr>
          <p:cNvSpPr/>
          <p:nvPr/>
        </p:nvSpPr>
        <p:spPr>
          <a:xfrm rot="2340032">
            <a:off x="2378745" y="1163861"/>
            <a:ext cx="71309"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7" name="Oval 126">
            <a:extLst>
              <a:ext uri="{FF2B5EF4-FFF2-40B4-BE49-F238E27FC236}">
                <a16:creationId xmlns:a16="http://schemas.microsoft.com/office/drawing/2014/main" id="{8BAD9BAA-CCA1-4644-82DE-38A535427605}"/>
              </a:ext>
            </a:extLst>
          </p:cNvPr>
          <p:cNvSpPr/>
          <p:nvPr/>
        </p:nvSpPr>
        <p:spPr>
          <a:xfrm rot="2340032">
            <a:off x="2640836" y="1295034"/>
            <a:ext cx="72548" cy="64042"/>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8" name="Oval 127">
            <a:extLst>
              <a:ext uri="{FF2B5EF4-FFF2-40B4-BE49-F238E27FC236}">
                <a16:creationId xmlns:a16="http://schemas.microsoft.com/office/drawing/2014/main" id="{D3A2A7A9-1460-4251-81AE-84B9951AAC26}"/>
              </a:ext>
            </a:extLst>
          </p:cNvPr>
          <p:cNvSpPr/>
          <p:nvPr/>
        </p:nvSpPr>
        <p:spPr>
          <a:xfrm rot="2340032">
            <a:off x="2960627" y="1464392"/>
            <a:ext cx="72210" cy="64449"/>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129" name="Oval 128">
            <a:extLst>
              <a:ext uri="{FF2B5EF4-FFF2-40B4-BE49-F238E27FC236}">
                <a16:creationId xmlns:a16="http://schemas.microsoft.com/office/drawing/2014/main" id="{506F718E-C4C7-4C3E-B190-35097263EE49}"/>
              </a:ext>
            </a:extLst>
          </p:cNvPr>
          <p:cNvSpPr/>
          <p:nvPr/>
        </p:nvSpPr>
        <p:spPr>
          <a:xfrm rot="2340032">
            <a:off x="4418462" y="2856077"/>
            <a:ext cx="72961" cy="64042"/>
          </a:xfrm>
          <a:prstGeom prst="ellipse">
            <a:avLst/>
          </a:prstGeom>
          <a:solidFill>
            <a:srgbClr val="3AF42C"/>
          </a:solidFill>
          <a:ln w="0" cap="flat" cmpd="sng" algn="ctr">
            <a:solidFill>
              <a:schemeClr val="tx1"/>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90" name="TextBox 36">
            <a:extLst>
              <a:ext uri="{FF2B5EF4-FFF2-40B4-BE49-F238E27FC236}">
                <a16:creationId xmlns:a16="http://schemas.microsoft.com/office/drawing/2014/main" id="{C77D5485-6DB4-4AAF-8D10-DC024E4FF0D5}"/>
              </a:ext>
            </a:extLst>
          </p:cNvPr>
          <p:cNvSpPr txBox="1"/>
          <p:nvPr/>
        </p:nvSpPr>
        <p:spPr>
          <a:xfrm>
            <a:off x="3237878" y="1373085"/>
            <a:ext cx="1337536" cy="23175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FRESNO RIVER VIADUCT</a:t>
            </a:r>
          </a:p>
        </p:txBody>
      </p:sp>
      <p:sp>
        <p:nvSpPr>
          <p:cNvPr id="91" name="TextBox 40">
            <a:extLst>
              <a:ext uri="{FF2B5EF4-FFF2-40B4-BE49-F238E27FC236}">
                <a16:creationId xmlns:a16="http://schemas.microsoft.com/office/drawing/2014/main" id="{01B8F56E-1A7B-4FE2-83E7-3346061AE1D3}"/>
              </a:ext>
            </a:extLst>
          </p:cNvPr>
          <p:cNvSpPr txBox="1"/>
          <p:nvPr/>
        </p:nvSpPr>
        <p:spPr>
          <a:xfrm>
            <a:off x="2904974" y="1873588"/>
            <a:ext cx="701934" cy="202714"/>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15</a:t>
            </a:r>
          </a:p>
        </p:txBody>
      </p:sp>
      <p:sp>
        <p:nvSpPr>
          <p:cNvPr id="92" name="TextBox 43">
            <a:extLst>
              <a:ext uri="{FF2B5EF4-FFF2-40B4-BE49-F238E27FC236}">
                <a16:creationId xmlns:a16="http://schemas.microsoft.com/office/drawing/2014/main" id="{E270BD77-E685-417E-AD3C-7D8BBF70070B}"/>
              </a:ext>
            </a:extLst>
          </p:cNvPr>
          <p:cNvSpPr txBox="1"/>
          <p:nvPr/>
        </p:nvSpPr>
        <p:spPr>
          <a:xfrm>
            <a:off x="4201229" y="2189542"/>
            <a:ext cx="982145" cy="308588"/>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12</a:t>
            </a:r>
            <a:endParaRPr lang="en-US" sz="800" b="1" kern="0" dirty="0">
              <a:solidFill>
                <a:sysClr val="windowText" lastClr="000000"/>
              </a:solidFill>
              <a:latin typeface="Arial Narrow" panose="020B0606020202030204" pitchFamily="34" charset="0"/>
              <a:cs typeface="Arial" panose="020B0604020202020204" pitchFamily="34" charset="0"/>
            </a:endParaRPr>
          </a:p>
        </p:txBody>
      </p:sp>
      <p:sp>
        <p:nvSpPr>
          <p:cNvPr id="93" name="TextBox 46">
            <a:extLst>
              <a:ext uri="{FF2B5EF4-FFF2-40B4-BE49-F238E27FC236}">
                <a16:creationId xmlns:a16="http://schemas.microsoft.com/office/drawing/2014/main" id="{A29AF2A0-9E92-4BFA-B90A-A356A4514E2C}"/>
              </a:ext>
            </a:extLst>
          </p:cNvPr>
          <p:cNvSpPr txBox="1"/>
          <p:nvPr/>
        </p:nvSpPr>
        <p:spPr>
          <a:xfrm>
            <a:off x="4311538" y="2469690"/>
            <a:ext cx="985732" cy="77513"/>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11 </a:t>
            </a:r>
          </a:p>
        </p:txBody>
      </p:sp>
      <p:sp>
        <p:nvSpPr>
          <p:cNvPr id="94" name="TextBox 53">
            <a:extLst>
              <a:ext uri="{FF2B5EF4-FFF2-40B4-BE49-F238E27FC236}">
                <a16:creationId xmlns:a16="http://schemas.microsoft.com/office/drawing/2014/main" id="{3F724926-7BC2-44D0-9610-45E6275B4A66}"/>
              </a:ext>
            </a:extLst>
          </p:cNvPr>
          <p:cNvSpPr txBox="1"/>
          <p:nvPr/>
        </p:nvSpPr>
        <p:spPr>
          <a:xfrm>
            <a:off x="4790885" y="3038868"/>
            <a:ext cx="882552" cy="20711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8</a:t>
            </a:r>
            <a:r>
              <a:rPr lang="en-US" sz="800" b="1" kern="0" dirty="0">
                <a:solidFill>
                  <a:sysClr val="windowText" lastClr="000000"/>
                </a:solidFill>
                <a:latin typeface="Arial Narrow" panose="020B0606020202030204" pitchFamily="34" charset="0"/>
                <a:cs typeface="Arial" panose="020B0604020202020204" pitchFamily="34" charset="0"/>
              </a:rPr>
              <a:t> </a:t>
            </a:r>
          </a:p>
        </p:txBody>
      </p:sp>
      <p:sp>
        <p:nvSpPr>
          <p:cNvPr id="95" name="TextBox 55">
            <a:extLst>
              <a:ext uri="{FF2B5EF4-FFF2-40B4-BE49-F238E27FC236}">
                <a16:creationId xmlns:a16="http://schemas.microsoft.com/office/drawing/2014/main" id="{21E86C36-5448-45A3-9A84-5334B1EB2283}"/>
              </a:ext>
            </a:extLst>
          </p:cNvPr>
          <p:cNvSpPr txBox="1"/>
          <p:nvPr/>
        </p:nvSpPr>
        <p:spPr>
          <a:xfrm>
            <a:off x="5031619" y="3221655"/>
            <a:ext cx="838624" cy="18146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7</a:t>
            </a:r>
            <a:endParaRPr lang="en-US" sz="800" b="1" kern="0" dirty="0">
              <a:solidFill>
                <a:sysClr val="windowText" lastClr="000000"/>
              </a:solidFill>
              <a:latin typeface="Arial Narrow" panose="020B0606020202030204" pitchFamily="34" charset="0"/>
              <a:cs typeface="Arial" panose="020B0604020202020204" pitchFamily="34" charset="0"/>
            </a:endParaRPr>
          </a:p>
        </p:txBody>
      </p:sp>
      <p:sp>
        <p:nvSpPr>
          <p:cNvPr id="97" name="TextBox 67">
            <a:extLst>
              <a:ext uri="{FF2B5EF4-FFF2-40B4-BE49-F238E27FC236}">
                <a16:creationId xmlns:a16="http://schemas.microsoft.com/office/drawing/2014/main" id="{6172E523-6A5C-4C9B-B5C1-34625EA67ACB}"/>
              </a:ext>
            </a:extLst>
          </p:cNvPr>
          <p:cNvSpPr txBox="1"/>
          <p:nvPr/>
        </p:nvSpPr>
        <p:spPr>
          <a:xfrm>
            <a:off x="5719877" y="4192841"/>
            <a:ext cx="1067684" cy="34742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rgbClr val="000000"/>
                </a:solidFill>
                <a:latin typeface="Arial Narrow" panose="020B0606020202030204" pitchFamily="34" charset="0"/>
                <a:cs typeface="Arial" panose="020B0604020202020204" pitchFamily="34" charset="0"/>
              </a:rPr>
              <a:t>99 REALIGNMENT</a:t>
            </a:r>
          </a:p>
        </p:txBody>
      </p:sp>
      <p:sp>
        <p:nvSpPr>
          <p:cNvPr id="99" name="TextBox 77">
            <a:extLst>
              <a:ext uri="{FF2B5EF4-FFF2-40B4-BE49-F238E27FC236}">
                <a16:creationId xmlns:a16="http://schemas.microsoft.com/office/drawing/2014/main" id="{3D1E48CC-2471-4DE6-BE0E-51BC742DB6EB}"/>
              </a:ext>
            </a:extLst>
          </p:cNvPr>
          <p:cNvSpPr txBox="1"/>
          <p:nvPr/>
        </p:nvSpPr>
        <p:spPr>
          <a:xfrm>
            <a:off x="6114390" y="4779211"/>
            <a:ext cx="1609755" cy="222539"/>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TUOLUMNE STREET BRIDGE</a:t>
            </a:r>
          </a:p>
        </p:txBody>
      </p:sp>
      <p:sp>
        <p:nvSpPr>
          <p:cNvPr id="103" name="TextBox 101">
            <a:extLst>
              <a:ext uri="{FF2B5EF4-FFF2-40B4-BE49-F238E27FC236}">
                <a16:creationId xmlns:a16="http://schemas.microsoft.com/office/drawing/2014/main" id="{3D1D2238-490F-49F2-9DA5-F049E483BAE7}"/>
              </a:ext>
            </a:extLst>
          </p:cNvPr>
          <p:cNvSpPr txBox="1"/>
          <p:nvPr/>
        </p:nvSpPr>
        <p:spPr>
          <a:xfrm>
            <a:off x="2685914" y="1100876"/>
            <a:ext cx="570027" cy="1851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ROAD 27</a:t>
            </a:r>
          </a:p>
        </p:txBody>
      </p:sp>
      <p:sp>
        <p:nvSpPr>
          <p:cNvPr id="156" name="Freeform: Shape 155">
            <a:extLst>
              <a:ext uri="{FF2B5EF4-FFF2-40B4-BE49-F238E27FC236}">
                <a16:creationId xmlns:a16="http://schemas.microsoft.com/office/drawing/2014/main" id="{46A681C6-BE3C-47E3-A0E3-BA3EFB1042F0}"/>
              </a:ext>
            </a:extLst>
          </p:cNvPr>
          <p:cNvSpPr/>
          <p:nvPr/>
        </p:nvSpPr>
        <p:spPr>
          <a:xfrm rot="4903528">
            <a:off x="8521944" y="5618871"/>
            <a:ext cx="303350" cy="68656"/>
          </a:xfrm>
          <a:custGeom>
            <a:avLst/>
            <a:gdLst>
              <a:gd name="connsiteX0" fmla="*/ 0 w 500062"/>
              <a:gd name="connsiteY0" fmla="*/ 76200 h 76200"/>
              <a:gd name="connsiteX1" fmla="*/ 500062 w 500062"/>
              <a:gd name="connsiteY1" fmla="*/ 0 h 76200"/>
              <a:gd name="connsiteX0" fmla="*/ 0 w 521286"/>
              <a:gd name="connsiteY0" fmla="*/ 121910 h 121910"/>
              <a:gd name="connsiteX1" fmla="*/ 521286 w 521286"/>
              <a:gd name="connsiteY1" fmla="*/ 0 h 121910"/>
              <a:gd name="connsiteX0" fmla="*/ 0 w 517741"/>
              <a:gd name="connsiteY0" fmla="*/ 110855 h 110855"/>
              <a:gd name="connsiteX1" fmla="*/ 517741 w 517741"/>
              <a:gd name="connsiteY1" fmla="*/ 0 h 110855"/>
              <a:gd name="connsiteX0" fmla="*/ 0 w 523759"/>
              <a:gd name="connsiteY0" fmla="*/ 103298 h 103298"/>
              <a:gd name="connsiteX1" fmla="*/ 523759 w 523759"/>
              <a:gd name="connsiteY1" fmla="*/ 0 h 103298"/>
              <a:gd name="connsiteX0" fmla="*/ 0 w 526278"/>
              <a:gd name="connsiteY0" fmla="*/ 105304 h 105304"/>
              <a:gd name="connsiteX1" fmla="*/ 526278 w 526278"/>
              <a:gd name="connsiteY1" fmla="*/ 0 h 105304"/>
              <a:gd name="connsiteX0" fmla="*/ 0 w 418625"/>
              <a:gd name="connsiteY0" fmla="*/ 85435 h 85435"/>
              <a:gd name="connsiteX1" fmla="*/ 418625 w 418625"/>
              <a:gd name="connsiteY1" fmla="*/ 0 h 85435"/>
              <a:gd name="connsiteX0" fmla="*/ 0 w 351187"/>
              <a:gd name="connsiteY0" fmla="*/ 83045 h 83045"/>
              <a:gd name="connsiteX1" fmla="*/ 351187 w 351187"/>
              <a:gd name="connsiteY1" fmla="*/ 0 h 83045"/>
              <a:gd name="connsiteX0" fmla="*/ 0 w 313993"/>
              <a:gd name="connsiteY0" fmla="*/ 57959 h 57959"/>
              <a:gd name="connsiteX1" fmla="*/ 313993 w 313993"/>
              <a:gd name="connsiteY1" fmla="*/ 0 h 57959"/>
              <a:gd name="connsiteX0" fmla="*/ 0 w 313993"/>
              <a:gd name="connsiteY0" fmla="*/ 57959 h 57959"/>
              <a:gd name="connsiteX1" fmla="*/ 313993 w 313993"/>
              <a:gd name="connsiteY1" fmla="*/ 0 h 57959"/>
              <a:gd name="connsiteX0" fmla="*/ 0 w 313993"/>
              <a:gd name="connsiteY0" fmla="*/ 57959 h 57959"/>
              <a:gd name="connsiteX1" fmla="*/ 313993 w 313993"/>
              <a:gd name="connsiteY1" fmla="*/ 0 h 57959"/>
              <a:gd name="connsiteX0" fmla="*/ 0 w 329793"/>
              <a:gd name="connsiteY0" fmla="*/ 61761 h 61761"/>
              <a:gd name="connsiteX1" fmla="*/ 329793 w 329793"/>
              <a:gd name="connsiteY1" fmla="*/ 0 h 61761"/>
              <a:gd name="connsiteX0" fmla="*/ 0 w 303350"/>
              <a:gd name="connsiteY0" fmla="*/ 68656 h 68656"/>
              <a:gd name="connsiteX1" fmla="*/ 303350 w 303350"/>
              <a:gd name="connsiteY1" fmla="*/ 0 h 68656"/>
              <a:gd name="connsiteX0" fmla="*/ 0 w 303350"/>
              <a:gd name="connsiteY0" fmla="*/ 68656 h 68656"/>
              <a:gd name="connsiteX1" fmla="*/ 303350 w 303350"/>
              <a:gd name="connsiteY1" fmla="*/ 0 h 68656"/>
              <a:gd name="connsiteX0" fmla="*/ 0 w 303350"/>
              <a:gd name="connsiteY0" fmla="*/ 68656 h 68656"/>
              <a:gd name="connsiteX1" fmla="*/ 303350 w 303350"/>
              <a:gd name="connsiteY1" fmla="*/ 0 h 68656"/>
            </a:gdLst>
            <a:ahLst/>
            <a:cxnLst>
              <a:cxn ang="0">
                <a:pos x="connsiteX0" y="connsiteY0"/>
              </a:cxn>
              <a:cxn ang="0">
                <a:pos x="connsiteX1" y="connsiteY1"/>
              </a:cxn>
            </a:cxnLst>
            <a:rect l="l" t="t" r="r" b="b"/>
            <a:pathLst>
              <a:path w="303350" h="68656">
                <a:moveTo>
                  <a:pt x="0" y="68656"/>
                </a:moveTo>
                <a:cubicBezTo>
                  <a:pt x="171030" y="13391"/>
                  <a:pt x="139650" y="25835"/>
                  <a:pt x="303350" y="0"/>
                </a:cubicBezTo>
              </a:path>
            </a:pathLst>
          </a:custGeom>
          <a:solidFill>
            <a:srgbClr val="3AF42C"/>
          </a:solidFill>
          <a:ln w="6985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10FD6CB-27E1-456D-B51C-2A10BB451A65}"/>
              </a:ext>
            </a:extLst>
          </p:cNvPr>
          <p:cNvSpPr/>
          <p:nvPr/>
        </p:nvSpPr>
        <p:spPr>
          <a:xfrm rot="5400000">
            <a:off x="4550490" y="2229485"/>
            <a:ext cx="1121990" cy="4842225"/>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Freeform: Shape 142">
            <a:extLst>
              <a:ext uri="{FF2B5EF4-FFF2-40B4-BE49-F238E27FC236}">
                <a16:creationId xmlns:a16="http://schemas.microsoft.com/office/drawing/2014/main" id="{3C0E582D-B114-441E-ADDC-3FDE5BD73E9E}"/>
              </a:ext>
            </a:extLst>
          </p:cNvPr>
          <p:cNvSpPr/>
          <p:nvPr/>
        </p:nvSpPr>
        <p:spPr>
          <a:xfrm rot="2309766">
            <a:off x="2575561" y="2339871"/>
            <a:ext cx="3191880" cy="359411"/>
          </a:xfrm>
          <a:custGeom>
            <a:avLst/>
            <a:gdLst>
              <a:gd name="connsiteX0" fmla="*/ 0 w 3815542"/>
              <a:gd name="connsiteY0" fmla="*/ 287422 h 345941"/>
              <a:gd name="connsiteX1" fmla="*/ 108065 w 3815542"/>
              <a:gd name="connsiteY1" fmla="*/ 254171 h 345941"/>
              <a:gd name="connsiteX2" fmla="*/ 253538 w 3815542"/>
              <a:gd name="connsiteY2" fmla="*/ 216763 h 345941"/>
              <a:gd name="connsiteX3" fmla="*/ 399011 w 3815542"/>
              <a:gd name="connsiteY3" fmla="*/ 187669 h 345941"/>
              <a:gd name="connsiteX4" fmla="*/ 561109 w 3815542"/>
              <a:gd name="connsiteY4" fmla="*/ 158574 h 345941"/>
              <a:gd name="connsiteX5" fmla="*/ 743989 w 3815542"/>
              <a:gd name="connsiteY5" fmla="*/ 117011 h 345941"/>
              <a:gd name="connsiteX6" fmla="*/ 881149 w 3815542"/>
              <a:gd name="connsiteY6" fmla="*/ 92073 h 345941"/>
              <a:gd name="connsiteX7" fmla="*/ 1034935 w 3815542"/>
              <a:gd name="connsiteY7" fmla="*/ 62978 h 345941"/>
              <a:gd name="connsiteX8" fmla="*/ 1213658 w 3815542"/>
              <a:gd name="connsiteY8" fmla="*/ 42196 h 345941"/>
              <a:gd name="connsiteX9" fmla="*/ 1479665 w 3815542"/>
              <a:gd name="connsiteY9" fmla="*/ 17258 h 345941"/>
              <a:gd name="connsiteX10" fmla="*/ 1625138 w 3815542"/>
              <a:gd name="connsiteY10" fmla="*/ 4789 h 345941"/>
              <a:gd name="connsiteX11" fmla="*/ 1753985 w 3815542"/>
              <a:gd name="connsiteY11" fmla="*/ 633 h 345941"/>
              <a:gd name="connsiteX12" fmla="*/ 1936865 w 3815542"/>
              <a:gd name="connsiteY12" fmla="*/ 17258 h 345941"/>
              <a:gd name="connsiteX13" fmla="*/ 2098964 w 3815542"/>
              <a:gd name="connsiteY13" fmla="*/ 42196 h 345941"/>
              <a:gd name="connsiteX14" fmla="*/ 2294313 w 3815542"/>
              <a:gd name="connsiteY14" fmla="*/ 96229 h 345941"/>
              <a:gd name="connsiteX15" fmla="*/ 2439785 w 3815542"/>
              <a:gd name="connsiteY15" fmla="*/ 154418 h 345941"/>
              <a:gd name="connsiteX16" fmla="*/ 2668385 w 3815542"/>
              <a:gd name="connsiteY16" fmla="*/ 250014 h 345941"/>
              <a:gd name="connsiteX17" fmla="*/ 2872047 w 3815542"/>
              <a:gd name="connsiteY17" fmla="*/ 304047 h 345941"/>
              <a:gd name="connsiteX18" fmla="*/ 3096491 w 3815542"/>
              <a:gd name="connsiteY18" fmla="*/ 333142 h 345941"/>
              <a:gd name="connsiteX19" fmla="*/ 3283527 w 3815542"/>
              <a:gd name="connsiteY19" fmla="*/ 337298 h 345941"/>
              <a:gd name="connsiteX20" fmla="*/ 3478876 w 3815542"/>
              <a:gd name="connsiteY20" fmla="*/ 345611 h 345941"/>
              <a:gd name="connsiteX21" fmla="*/ 3640975 w 3815542"/>
              <a:gd name="connsiteY21" fmla="*/ 324829 h 345941"/>
              <a:gd name="connsiteX22" fmla="*/ 3815542 w 3815542"/>
              <a:gd name="connsiteY22" fmla="*/ 279109 h 345941"/>
              <a:gd name="connsiteX0" fmla="*/ 0 w 3866148"/>
              <a:gd name="connsiteY0" fmla="*/ 287422 h 345941"/>
              <a:gd name="connsiteX1" fmla="*/ 108065 w 3866148"/>
              <a:gd name="connsiteY1" fmla="*/ 254171 h 345941"/>
              <a:gd name="connsiteX2" fmla="*/ 253538 w 3866148"/>
              <a:gd name="connsiteY2" fmla="*/ 216763 h 345941"/>
              <a:gd name="connsiteX3" fmla="*/ 399011 w 3866148"/>
              <a:gd name="connsiteY3" fmla="*/ 187669 h 345941"/>
              <a:gd name="connsiteX4" fmla="*/ 561109 w 3866148"/>
              <a:gd name="connsiteY4" fmla="*/ 158574 h 345941"/>
              <a:gd name="connsiteX5" fmla="*/ 743989 w 3866148"/>
              <a:gd name="connsiteY5" fmla="*/ 117011 h 345941"/>
              <a:gd name="connsiteX6" fmla="*/ 881149 w 3866148"/>
              <a:gd name="connsiteY6" fmla="*/ 92073 h 345941"/>
              <a:gd name="connsiteX7" fmla="*/ 1034935 w 3866148"/>
              <a:gd name="connsiteY7" fmla="*/ 62978 h 345941"/>
              <a:gd name="connsiteX8" fmla="*/ 1213658 w 3866148"/>
              <a:gd name="connsiteY8" fmla="*/ 42196 h 345941"/>
              <a:gd name="connsiteX9" fmla="*/ 1479665 w 3866148"/>
              <a:gd name="connsiteY9" fmla="*/ 17258 h 345941"/>
              <a:gd name="connsiteX10" fmla="*/ 1625138 w 3866148"/>
              <a:gd name="connsiteY10" fmla="*/ 4789 h 345941"/>
              <a:gd name="connsiteX11" fmla="*/ 1753985 w 3866148"/>
              <a:gd name="connsiteY11" fmla="*/ 633 h 345941"/>
              <a:gd name="connsiteX12" fmla="*/ 1936865 w 3866148"/>
              <a:gd name="connsiteY12" fmla="*/ 17258 h 345941"/>
              <a:gd name="connsiteX13" fmla="*/ 2098964 w 3866148"/>
              <a:gd name="connsiteY13" fmla="*/ 42196 h 345941"/>
              <a:gd name="connsiteX14" fmla="*/ 2294313 w 3866148"/>
              <a:gd name="connsiteY14" fmla="*/ 96229 h 345941"/>
              <a:gd name="connsiteX15" fmla="*/ 2439785 w 3866148"/>
              <a:gd name="connsiteY15" fmla="*/ 154418 h 345941"/>
              <a:gd name="connsiteX16" fmla="*/ 2668385 w 3866148"/>
              <a:gd name="connsiteY16" fmla="*/ 250014 h 345941"/>
              <a:gd name="connsiteX17" fmla="*/ 2872047 w 3866148"/>
              <a:gd name="connsiteY17" fmla="*/ 304047 h 345941"/>
              <a:gd name="connsiteX18" fmla="*/ 3096491 w 3866148"/>
              <a:gd name="connsiteY18" fmla="*/ 333142 h 345941"/>
              <a:gd name="connsiteX19" fmla="*/ 3283527 w 3866148"/>
              <a:gd name="connsiteY19" fmla="*/ 337298 h 345941"/>
              <a:gd name="connsiteX20" fmla="*/ 3478876 w 3866148"/>
              <a:gd name="connsiteY20" fmla="*/ 345611 h 345941"/>
              <a:gd name="connsiteX21" fmla="*/ 3640975 w 3866148"/>
              <a:gd name="connsiteY21" fmla="*/ 324829 h 345941"/>
              <a:gd name="connsiteX22" fmla="*/ 3866148 w 3866148"/>
              <a:gd name="connsiteY22" fmla="*/ 260924 h 345941"/>
              <a:gd name="connsiteX0" fmla="*/ 0 w 3866148"/>
              <a:gd name="connsiteY0" fmla="*/ 287422 h 345941"/>
              <a:gd name="connsiteX1" fmla="*/ 108065 w 3866148"/>
              <a:gd name="connsiteY1" fmla="*/ 254171 h 345941"/>
              <a:gd name="connsiteX2" fmla="*/ 253538 w 3866148"/>
              <a:gd name="connsiteY2" fmla="*/ 216763 h 345941"/>
              <a:gd name="connsiteX3" fmla="*/ 399011 w 3866148"/>
              <a:gd name="connsiteY3" fmla="*/ 187669 h 345941"/>
              <a:gd name="connsiteX4" fmla="*/ 743989 w 3866148"/>
              <a:gd name="connsiteY4" fmla="*/ 117011 h 345941"/>
              <a:gd name="connsiteX5" fmla="*/ 881149 w 3866148"/>
              <a:gd name="connsiteY5" fmla="*/ 92073 h 345941"/>
              <a:gd name="connsiteX6" fmla="*/ 1034935 w 3866148"/>
              <a:gd name="connsiteY6" fmla="*/ 62978 h 345941"/>
              <a:gd name="connsiteX7" fmla="*/ 1213658 w 3866148"/>
              <a:gd name="connsiteY7" fmla="*/ 42196 h 345941"/>
              <a:gd name="connsiteX8" fmla="*/ 1479665 w 3866148"/>
              <a:gd name="connsiteY8" fmla="*/ 17258 h 345941"/>
              <a:gd name="connsiteX9" fmla="*/ 1625138 w 3866148"/>
              <a:gd name="connsiteY9" fmla="*/ 4789 h 345941"/>
              <a:gd name="connsiteX10" fmla="*/ 1753985 w 3866148"/>
              <a:gd name="connsiteY10" fmla="*/ 633 h 345941"/>
              <a:gd name="connsiteX11" fmla="*/ 1936865 w 3866148"/>
              <a:gd name="connsiteY11" fmla="*/ 17258 h 345941"/>
              <a:gd name="connsiteX12" fmla="*/ 2098964 w 3866148"/>
              <a:gd name="connsiteY12" fmla="*/ 42196 h 345941"/>
              <a:gd name="connsiteX13" fmla="*/ 2294313 w 3866148"/>
              <a:gd name="connsiteY13" fmla="*/ 96229 h 345941"/>
              <a:gd name="connsiteX14" fmla="*/ 2439785 w 3866148"/>
              <a:gd name="connsiteY14" fmla="*/ 154418 h 345941"/>
              <a:gd name="connsiteX15" fmla="*/ 2668385 w 3866148"/>
              <a:gd name="connsiteY15" fmla="*/ 250014 h 345941"/>
              <a:gd name="connsiteX16" fmla="*/ 2872047 w 3866148"/>
              <a:gd name="connsiteY16" fmla="*/ 304047 h 345941"/>
              <a:gd name="connsiteX17" fmla="*/ 3096491 w 3866148"/>
              <a:gd name="connsiteY17" fmla="*/ 333142 h 345941"/>
              <a:gd name="connsiteX18" fmla="*/ 3283527 w 3866148"/>
              <a:gd name="connsiteY18" fmla="*/ 337298 h 345941"/>
              <a:gd name="connsiteX19" fmla="*/ 3478876 w 3866148"/>
              <a:gd name="connsiteY19" fmla="*/ 345611 h 345941"/>
              <a:gd name="connsiteX20" fmla="*/ 3640975 w 3866148"/>
              <a:gd name="connsiteY20" fmla="*/ 324829 h 345941"/>
              <a:gd name="connsiteX21" fmla="*/ 3866148 w 3866148"/>
              <a:gd name="connsiteY21" fmla="*/ 260924 h 345941"/>
              <a:gd name="connsiteX0" fmla="*/ 0 w 3866148"/>
              <a:gd name="connsiteY0" fmla="*/ 287422 h 345941"/>
              <a:gd name="connsiteX1" fmla="*/ 108065 w 3866148"/>
              <a:gd name="connsiteY1" fmla="*/ 254171 h 345941"/>
              <a:gd name="connsiteX2" fmla="*/ 253538 w 3866148"/>
              <a:gd name="connsiteY2" fmla="*/ 216763 h 345941"/>
              <a:gd name="connsiteX3" fmla="*/ 743989 w 3866148"/>
              <a:gd name="connsiteY3" fmla="*/ 117011 h 345941"/>
              <a:gd name="connsiteX4" fmla="*/ 881149 w 3866148"/>
              <a:gd name="connsiteY4" fmla="*/ 92073 h 345941"/>
              <a:gd name="connsiteX5" fmla="*/ 1034935 w 3866148"/>
              <a:gd name="connsiteY5" fmla="*/ 62978 h 345941"/>
              <a:gd name="connsiteX6" fmla="*/ 1213658 w 3866148"/>
              <a:gd name="connsiteY6" fmla="*/ 42196 h 345941"/>
              <a:gd name="connsiteX7" fmla="*/ 1479665 w 3866148"/>
              <a:gd name="connsiteY7" fmla="*/ 17258 h 345941"/>
              <a:gd name="connsiteX8" fmla="*/ 1625138 w 3866148"/>
              <a:gd name="connsiteY8" fmla="*/ 4789 h 345941"/>
              <a:gd name="connsiteX9" fmla="*/ 1753985 w 3866148"/>
              <a:gd name="connsiteY9" fmla="*/ 633 h 345941"/>
              <a:gd name="connsiteX10" fmla="*/ 1936865 w 3866148"/>
              <a:gd name="connsiteY10" fmla="*/ 17258 h 345941"/>
              <a:gd name="connsiteX11" fmla="*/ 2098964 w 3866148"/>
              <a:gd name="connsiteY11" fmla="*/ 42196 h 345941"/>
              <a:gd name="connsiteX12" fmla="*/ 2294313 w 3866148"/>
              <a:gd name="connsiteY12" fmla="*/ 96229 h 345941"/>
              <a:gd name="connsiteX13" fmla="*/ 2439785 w 3866148"/>
              <a:gd name="connsiteY13" fmla="*/ 154418 h 345941"/>
              <a:gd name="connsiteX14" fmla="*/ 2668385 w 3866148"/>
              <a:gd name="connsiteY14" fmla="*/ 250014 h 345941"/>
              <a:gd name="connsiteX15" fmla="*/ 2872047 w 3866148"/>
              <a:gd name="connsiteY15" fmla="*/ 304047 h 345941"/>
              <a:gd name="connsiteX16" fmla="*/ 3096491 w 3866148"/>
              <a:gd name="connsiteY16" fmla="*/ 333142 h 345941"/>
              <a:gd name="connsiteX17" fmla="*/ 3283527 w 3866148"/>
              <a:gd name="connsiteY17" fmla="*/ 337298 h 345941"/>
              <a:gd name="connsiteX18" fmla="*/ 3478876 w 3866148"/>
              <a:gd name="connsiteY18" fmla="*/ 345611 h 345941"/>
              <a:gd name="connsiteX19" fmla="*/ 3640975 w 3866148"/>
              <a:gd name="connsiteY19" fmla="*/ 324829 h 345941"/>
              <a:gd name="connsiteX20" fmla="*/ 3866148 w 3866148"/>
              <a:gd name="connsiteY20" fmla="*/ 260924 h 345941"/>
              <a:gd name="connsiteX0" fmla="*/ 0 w 3866148"/>
              <a:gd name="connsiteY0" fmla="*/ 287422 h 345941"/>
              <a:gd name="connsiteX1" fmla="*/ 108065 w 3866148"/>
              <a:gd name="connsiteY1" fmla="*/ 254171 h 345941"/>
              <a:gd name="connsiteX2" fmla="*/ 743989 w 3866148"/>
              <a:gd name="connsiteY2" fmla="*/ 117011 h 345941"/>
              <a:gd name="connsiteX3" fmla="*/ 881149 w 3866148"/>
              <a:gd name="connsiteY3" fmla="*/ 92073 h 345941"/>
              <a:gd name="connsiteX4" fmla="*/ 1034935 w 3866148"/>
              <a:gd name="connsiteY4" fmla="*/ 62978 h 345941"/>
              <a:gd name="connsiteX5" fmla="*/ 1213658 w 3866148"/>
              <a:gd name="connsiteY5" fmla="*/ 42196 h 345941"/>
              <a:gd name="connsiteX6" fmla="*/ 1479665 w 3866148"/>
              <a:gd name="connsiteY6" fmla="*/ 17258 h 345941"/>
              <a:gd name="connsiteX7" fmla="*/ 1625138 w 3866148"/>
              <a:gd name="connsiteY7" fmla="*/ 4789 h 345941"/>
              <a:gd name="connsiteX8" fmla="*/ 1753985 w 3866148"/>
              <a:gd name="connsiteY8" fmla="*/ 633 h 345941"/>
              <a:gd name="connsiteX9" fmla="*/ 1936865 w 3866148"/>
              <a:gd name="connsiteY9" fmla="*/ 17258 h 345941"/>
              <a:gd name="connsiteX10" fmla="*/ 2098964 w 3866148"/>
              <a:gd name="connsiteY10" fmla="*/ 42196 h 345941"/>
              <a:gd name="connsiteX11" fmla="*/ 2294313 w 3866148"/>
              <a:gd name="connsiteY11" fmla="*/ 96229 h 345941"/>
              <a:gd name="connsiteX12" fmla="*/ 2439785 w 3866148"/>
              <a:gd name="connsiteY12" fmla="*/ 154418 h 345941"/>
              <a:gd name="connsiteX13" fmla="*/ 2668385 w 3866148"/>
              <a:gd name="connsiteY13" fmla="*/ 250014 h 345941"/>
              <a:gd name="connsiteX14" fmla="*/ 2872047 w 3866148"/>
              <a:gd name="connsiteY14" fmla="*/ 304047 h 345941"/>
              <a:gd name="connsiteX15" fmla="*/ 3096491 w 3866148"/>
              <a:gd name="connsiteY15" fmla="*/ 333142 h 345941"/>
              <a:gd name="connsiteX16" fmla="*/ 3283527 w 3866148"/>
              <a:gd name="connsiteY16" fmla="*/ 337298 h 345941"/>
              <a:gd name="connsiteX17" fmla="*/ 3478876 w 3866148"/>
              <a:gd name="connsiteY17" fmla="*/ 345611 h 345941"/>
              <a:gd name="connsiteX18" fmla="*/ 3640975 w 3866148"/>
              <a:gd name="connsiteY18" fmla="*/ 324829 h 345941"/>
              <a:gd name="connsiteX19" fmla="*/ 3866148 w 3866148"/>
              <a:gd name="connsiteY19" fmla="*/ 260924 h 345941"/>
              <a:gd name="connsiteX0" fmla="*/ 0 w 3866148"/>
              <a:gd name="connsiteY0" fmla="*/ 287422 h 345941"/>
              <a:gd name="connsiteX1" fmla="*/ 743989 w 3866148"/>
              <a:gd name="connsiteY1" fmla="*/ 117011 h 345941"/>
              <a:gd name="connsiteX2" fmla="*/ 881149 w 3866148"/>
              <a:gd name="connsiteY2" fmla="*/ 92073 h 345941"/>
              <a:gd name="connsiteX3" fmla="*/ 1034935 w 3866148"/>
              <a:gd name="connsiteY3" fmla="*/ 62978 h 345941"/>
              <a:gd name="connsiteX4" fmla="*/ 1213658 w 3866148"/>
              <a:gd name="connsiteY4" fmla="*/ 42196 h 345941"/>
              <a:gd name="connsiteX5" fmla="*/ 1479665 w 3866148"/>
              <a:gd name="connsiteY5" fmla="*/ 17258 h 345941"/>
              <a:gd name="connsiteX6" fmla="*/ 1625138 w 3866148"/>
              <a:gd name="connsiteY6" fmla="*/ 4789 h 345941"/>
              <a:gd name="connsiteX7" fmla="*/ 1753985 w 3866148"/>
              <a:gd name="connsiteY7" fmla="*/ 633 h 345941"/>
              <a:gd name="connsiteX8" fmla="*/ 1936865 w 3866148"/>
              <a:gd name="connsiteY8" fmla="*/ 17258 h 345941"/>
              <a:gd name="connsiteX9" fmla="*/ 2098964 w 3866148"/>
              <a:gd name="connsiteY9" fmla="*/ 42196 h 345941"/>
              <a:gd name="connsiteX10" fmla="*/ 2294313 w 3866148"/>
              <a:gd name="connsiteY10" fmla="*/ 96229 h 345941"/>
              <a:gd name="connsiteX11" fmla="*/ 2439785 w 3866148"/>
              <a:gd name="connsiteY11" fmla="*/ 154418 h 345941"/>
              <a:gd name="connsiteX12" fmla="*/ 2668385 w 3866148"/>
              <a:gd name="connsiteY12" fmla="*/ 250014 h 345941"/>
              <a:gd name="connsiteX13" fmla="*/ 2872047 w 3866148"/>
              <a:gd name="connsiteY13" fmla="*/ 304047 h 345941"/>
              <a:gd name="connsiteX14" fmla="*/ 3096491 w 3866148"/>
              <a:gd name="connsiteY14" fmla="*/ 333142 h 345941"/>
              <a:gd name="connsiteX15" fmla="*/ 3283527 w 3866148"/>
              <a:gd name="connsiteY15" fmla="*/ 337298 h 345941"/>
              <a:gd name="connsiteX16" fmla="*/ 3478876 w 3866148"/>
              <a:gd name="connsiteY16" fmla="*/ 345611 h 345941"/>
              <a:gd name="connsiteX17" fmla="*/ 3640975 w 3866148"/>
              <a:gd name="connsiteY17" fmla="*/ 324829 h 345941"/>
              <a:gd name="connsiteX18" fmla="*/ 3866148 w 3866148"/>
              <a:gd name="connsiteY18" fmla="*/ 260924 h 345941"/>
              <a:gd name="connsiteX0" fmla="*/ 0 w 3944631"/>
              <a:gd name="connsiteY0" fmla="*/ 284583 h 345941"/>
              <a:gd name="connsiteX1" fmla="*/ 822472 w 3944631"/>
              <a:gd name="connsiteY1" fmla="*/ 117011 h 345941"/>
              <a:gd name="connsiteX2" fmla="*/ 959632 w 3944631"/>
              <a:gd name="connsiteY2" fmla="*/ 92073 h 345941"/>
              <a:gd name="connsiteX3" fmla="*/ 1113418 w 3944631"/>
              <a:gd name="connsiteY3" fmla="*/ 62978 h 345941"/>
              <a:gd name="connsiteX4" fmla="*/ 1292141 w 3944631"/>
              <a:gd name="connsiteY4" fmla="*/ 42196 h 345941"/>
              <a:gd name="connsiteX5" fmla="*/ 1558148 w 3944631"/>
              <a:gd name="connsiteY5" fmla="*/ 17258 h 345941"/>
              <a:gd name="connsiteX6" fmla="*/ 1703621 w 3944631"/>
              <a:gd name="connsiteY6" fmla="*/ 4789 h 345941"/>
              <a:gd name="connsiteX7" fmla="*/ 1832468 w 3944631"/>
              <a:gd name="connsiteY7" fmla="*/ 633 h 345941"/>
              <a:gd name="connsiteX8" fmla="*/ 2015348 w 3944631"/>
              <a:gd name="connsiteY8" fmla="*/ 17258 h 345941"/>
              <a:gd name="connsiteX9" fmla="*/ 2177447 w 3944631"/>
              <a:gd name="connsiteY9" fmla="*/ 42196 h 345941"/>
              <a:gd name="connsiteX10" fmla="*/ 2372796 w 3944631"/>
              <a:gd name="connsiteY10" fmla="*/ 96229 h 345941"/>
              <a:gd name="connsiteX11" fmla="*/ 2518268 w 3944631"/>
              <a:gd name="connsiteY11" fmla="*/ 154418 h 345941"/>
              <a:gd name="connsiteX12" fmla="*/ 2746868 w 3944631"/>
              <a:gd name="connsiteY12" fmla="*/ 250014 h 345941"/>
              <a:gd name="connsiteX13" fmla="*/ 2950530 w 3944631"/>
              <a:gd name="connsiteY13" fmla="*/ 304047 h 345941"/>
              <a:gd name="connsiteX14" fmla="*/ 3174974 w 3944631"/>
              <a:gd name="connsiteY14" fmla="*/ 333142 h 345941"/>
              <a:gd name="connsiteX15" fmla="*/ 3362010 w 3944631"/>
              <a:gd name="connsiteY15" fmla="*/ 337298 h 345941"/>
              <a:gd name="connsiteX16" fmla="*/ 3557359 w 3944631"/>
              <a:gd name="connsiteY16" fmla="*/ 345611 h 345941"/>
              <a:gd name="connsiteX17" fmla="*/ 3719458 w 3944631"/>
              <a:gd name="connsiteY17" fmla="*/ 324829 h 345941"/>
              <a:gd name="connsiteX18" fmla="*/ 3944631 w 3944631"/>
              <a:gd name="connsiteY18" fmla="*/ 260924 h 345941"/>
              <a:gd name="connsiteX0" fmla="*/ 0 w 3122159"/>
              <a:gd name="connsiteY0" fmla="*/ 117011 h 345941"/>
              <a:gd name="connsiteX1" fmla="*/ 137160 w 3122159"/>
              <a:gd name="connsiteY1" fmla="*/ 92073 h 345941"/>
              <a:gd name="connsiteX2" fmla="*/ 290946 w 3122159"/>
              <a:gd name="connsiteY2" fmla="*/ 62978 h 345941"/>
              <a:gd name="connsiteX3" fmla="*/ 469669 w 3122159"/>
              <a:gd name="connsiteY3" fmla="*/ 42196 h 345941"/>
              <a:gd name="connsiteX4" fmla="*/ 735676 w 3122159"/>
              <a:gd name="connsiteY4" fmla="*/ 17258 h 345941"/>
              <a:gd name="connsiteX5" fmla="*/ 881149 w 3122159"/>
              <a:gd name="connsiteY5" fmla="*/ 4789 h 345941"/>
              <a:gd name="connsiteX6" fmla="*/ 1009996 w 3122159"/>
              <a:gd name="connsiteY6" fmla="*/ 633 h 345941"/>
              <a:gd name="connsiteX7" fmla="*/ 1192876 w 3122159"/>
              <a:gd name="connsiteY7" fmla="*/ 17258 h 345941"/>
              <a:gd name="connsiteX8" fmla="*/ 1354975 w 3122159"/>
              <a:gd name="connsiteY8" fmla="*/ 42196 h 345941"/>
              <a:gd name="connsiteX9" fmla="*/ 1550324 w 3122159"/>
              <a:gd name="connsiteY9" fmla="*/ 96229 h 345941"/>
              <a:gd name="connsiteX10" fmla="*/ 1695796 w 3122159"/>
              <a:gd name="connsiteY10" fmla="*/ 154418 h 345941"/>
              <a:gd name="connsiteX11" fmla="*/ 1924396 w 3122159"/>
              <a:gd name="connsiteY11" fmla="*/ 250014 h 345941"/>
              <a:gd name="connsiteX12" fmla="*/ 2128058 w 3122159"/>
              <a:gd name="connsiteY12" fmla="*/ 304047 h 345941"/>
              <a:gd name="connsiteX13" fmla="*/ 2352502 w 3122159"/>
              <a:gd name="connsiteY13" fmla="*/ 333142 h 345941"/>
              <a:gd name="connsiteX14" fmla="*/ 2539538 w 3122159"/>
              <a:gd name="connsiteY14" fmla="*/ 337298 h 345941"/>
              <a:gd name="connsiteX15" fmla="*/ 2734887 w 3122159"/>
              <a:gd name="connsiteY15" fmla="*/ 345611 h 345941"/>
              <a:gd name="connsiteX16" fmla="*/ 2896986 w 3122159"/>
              <a:gd name="connsiteY16" fmla="*/ 324829 h 345941"/>
              <a:gd name="connsiteX17" fmla="*/ 3122159 w 3122159"/>
              <a:gd name="connsiteY17" fmla="*/ 260924 h 34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2159" h="345941">
                <a:moveTo>
                  <a:pt x="0" y="117011"/>
                </a:moveTo>
                <a:cubicBezTo>
                  <a:pt x="159939" y="84926"/>
                  <a:pt x="137160" y="92073"/>
                  <a:pt x="137160" y="92073"/>
                </a:cubicBezTo>
                <a:cubicBezTo>
                  <a:pt x="185651" y="83068"/>
                  <a:pt x="235528" y="71291"/>
                  <a:pt x="290946" y="62978"/>
                </a:cubicBezTo>
                <a:cubicBezTo>
                  <a:pt x="346364" y="54665"/>
                  <a:pt x="469669" y="42196"/>
                  <a:pt x="469669" y="42196"/>
                </a:cubicBezTo>
                <a:lnTo>
                  <a:pt x="735676" y="17258"/>
                </a:lnTo>
                <a:cubicBezTo>
                  <a:pt x="804256" y="11024"/>
                  <a:pt x="835429" y="7560"/>
                  <a:pt x="881149" y="4789"/>
                </a:cubicBezTo>
                <a:cubicBezTo>
                  <a:pt x="926869" y="2018"/>
                  <a:pt x="958042" y="-1445"/>
                  <a:pt x="1009996" y="633"/>
                </a:cubicBezTo>
                <a:cubicBezTo>
                  <a:pt x="1061950" y="2711"/>
                  <a:pt x="1135380" y="10331"/>
                  <a:pt x="1192876" y="17258"/>
                </a:cubicBezTo>
                <a:cubicBezTo>
                  <a:pt x="1250373" y="24185"/>
                  <a:pt x="1295400" y="29034"/>
                  <a:pt x="1354975" y="42196"/>
                </a:cubicBezTo>
                <a:cubicBezTo>
                  <a:pt x="1414550" y="55358"/>
                  <a:pt x="1493521" y="77525"/>
                  <a:pt x="1550324" y="96229"/>
                </a:cubicBezTo>
                <a:cubicBezTo>
                  <a:pt x="1607127" y="114933"/>
                  <a:pt x="1695796" y="154418"/>
                  <a:pt x="1695796" y="154418"/>
                </a:cubicBezTo>
                <a:cubicBezTo>
                  <a:pt x="1758141" y="180049"/>
                  <a:pt x="1852353" y="225076"/>
                  <a:pt x="1924396" y="250014"/>
                </a:cubicBezTo>
                <a:cubicBezTo>
                  <a:pt x="1996439" y="274952"/>
                  <a:pt x="2056707" y="290192"/>
                  <a:pt x="2128058" y="304047"/>
                </a:cubicBezTo>
                <a:cubicBezTo>
                  <a:pt x="2199409" y="317902"/>
                  <a:pt x="2283922" y="327600"/>
                  <a:pt x="2352502" y="333142"/>
                </a:cubicBezTo>
                <a:cubicBezTo>
                  <a:pt x="2421082" y="338684"/>
                  <a:pt x="2539538" y="337298"/>
                  <a:pt x="2539538" y="337298"/>
                </a:cubicBezTo>
                <a:cubicBezTo>
                  <a:pt x="2603269" y="339376"/>
                  <a:pt x="2675312" y="347689"/>
                  <a:pt x="2734887" y="345611"/>
                </a:cubicBezTo>
                <a:cubicBezTo>
                  <a:pt x="2794462" y="343533"/>
                  <a:pt x="2840875" y="335913"/>
                  <a:pt x="2896986" y="324829"/>
                </a:cubicBezTo>
                <a:cubicBezTo>
                  <a:pt x="2953097" y="313745"/>
                  <a:pt x="3062931" y="278242"/>
                  <a:pt x="3122159" y="260924"/>
                </a:cubicBezTo>
              </a:path>
            </a:pathLst>
          </a:custGeom>
          <a:noFill/>
          <a:ln w="66675">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698BF57E-6834-40B4-A02B-BC357231D973}"/>
              </a:ext>
            </a:extLst>
          </p:cNvPr>
          <p:cNvSpPr>
            <a:spLocks noGrp="1"/>
          </p:cNvSpPr>
          <p:nvPr>
            <p:ph type="title"/>
          </p:nvPr>
        </p:nvSpPr>
        <p:spPr/>
        <p:txBody>
          <a:bodyPr/>
          <a:lstStyle/>
          <a:p>
            <a:r>
              <a:rPr lang="en-US" dirty="0"/>
              <a:t>CONSTRUCTION PACKAGE 1</a:t>
            </a:r>
            <a:br>
              <a:rPr lang="en-US" dirty="0"/>
            </a:br>
            <a:r>
              <a:rPr lang="en-US" sz="2000" dirty="0"/>
              <a:t>December 2019</a:t>
            </a:r>
          </a:p>
        </p:txBody>
      </p:sp>
      <p:sp>
        <p:nvSpPr>
          <p:cNvPr id="30" name="Oval 29">
            <a:extLst>
              <a:ext uri="{FF2B5EF4-FFF2-40B4-BE49-F238E27FC236}">
                <a16:creationId xmlns:a16="http://schemas.microsoft.com/office/drawing/2014/main" id="{2F5F2222-23F4-4278-BA20-544BFC1C0298}"/>
              </a:ext>
            </a:extLst>
          </p:cNvPr>
          <p:cNvSpPr/>
          <p:nvPr/>
        </p:nvSpPr>
        <p:spPr>
          <a:xfrm rot="2340032">
            <a:off x="6490735" y="4056643"/>
            <a:ext cx="72984" cy="63945"/>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31" name="Oval 30">
            <a:extLst>
              <a:ext uri="{FF2B5EF4-FFF2-40B4-BE49-F238E27FC236}">
                <a16:creationId xmlns:a16="http://schemas.microsoft.com/office/drawing/2014/main" id="{669B1EB7-2AC6-4D69-BC5D-461E13C6EAE4}"/>
              </a:ext>
            </a:extLst>
          </p:cNvPr>
          <p:cNvSpPr/>
          <p:nvPr/>
        </p:nvSpPr>
        <p:spPr>
          <a:xfrm rot="2340032">
            <a:off x="6928711" y="4314596"/>
            <a:ext cx="70359" cy="62724"/>
          </a:xfrm>
          <a:prstGeom prst="ellipse">
            <a:avLst/>
          </a:prstGeom>
          <a:solidFill>
            <a:sysClr val="window" lastClr="FFFFFF">
              <a:lumMod val="75000"/>
            </a:sysClr>
          </a:solidFill>
          <a:ln w="0" cap="flat" cmpd="sng" algn="ctr">
            <a:solidFill>
              <a:sysClr val="window" lastClr="FFFFFF">
                <a:lumMod val="50000"/>
              </a:sys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7">
              <a:defRPr/>
            </a:pPr>
            <a:endParaRPr lang="en-US" sz="800" kern="0">
              <a:solidFill>
                <a:sysClr val="window" lastClr="FFFFFF"/>
              </a:solidFill>
              <a:latin typeface="Calibri" panose="020F0502020204030204"/>
            </a:endParaRPr>
          </a:p>
        </p:txBody>
      </p:sp>
      <p:sp>
        <p:nvSpPr>
          <p:cNvPr id="54" name="Freeform: Shape 53">
            <a:extLst>
              <a:ext uri="{FF2B5EF4-FFF2-40B4-BE49-F238E27FC236}">
                <a16:creationId xmlns:a16="http://schemas.microsoft.com/office/drawing/2014/main" id="{646E0CD5-441C-4D15-9CFB-5FF57681F55B}"/>
              </a:ext>
            </a:extLst>
          </p:cNvPr>
          <p:cNvSpPr/>
          <p:nvPr/>
        </p:nvSpPr>
        <p:spPr>
          <a:xfrm rot="2311742">
            <a:off x="6495980" y="4175120"/>
            <a:ext cx="500062" cy="76200"/>
          </a:xfrm>
          <a:custGeom>
            <a:avLst/>
            <a:gdLst>
              <a:gd name="connsiteX0" fmla="*/ 0 w 500062"/>
              <a:gd name="connsiteY0" fmla="*/ 76200 h 76200"/>
              <a:gd name="connsiteX1" fmla="*/ 500062 w 500062"/>
              <a:gd name="connsiteY1" fmla="*/ 0 h 76200"/>
            </a:gdLst>
            <a:ahLst/>
            <a:cxnLst>
              <a:cxn ang="0">
                <a:pos x="connsiteX0" y="connsiteY0"/>
              </a:cxn>
              <a:cxn ang="0">
                <a:pos x="connsiteX1" y="connsiteY1"/>
              </a:cxn>
            </a:cxnLst>
            <a:rect l="l" t="t" r="r" b="b"/>
            <a:pathLst>
              <a:path w="500062" h="76200">
                <a:moveTo>
                  <a:pt x="0" y="76200"/>
                </a:moveTo>
                <a:lnTo>
                  <a:pt x="500062" y="0"/>
                </a:lnTo>
              </a:path>
            </a:pathLst>
          </a:custGeom>
          <a:noFill/>
          <a:ln w="6985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2C76D0F-F25D-404C-98B8-4DC277241E6F}"/>
              </a:ext>
            </a:extLst>
          </p:cNvPr>
          <p:cNvSpPr/>
          <p:nvPr/>
        </p:nvSpPr>
        <p:spPr>
          <a:xfrm rot="2311742">
            <a:off x="8431560" y="5293465"/>
            <a:ext cx="123825" cy="38100"/>
          </a:xfrm>
          <a:custGeom>
            <a:avLst/>
            <a:gdLst>
              <a:gd name="connsiteX0" fmla="*/ 0 w 123825"/>
              <a:gd name="connsiteY0" fmla="*/ 0 h 38100"/>
              <a:gd name="connsiteX1" fmla="*/ 123825 w 123825"/>
              <a:gd name="connsiteY1" fmla="*/ 38100 h 38100"/>
              <a:gd name="connsiteX2" fmla="*/ 123825 w 123825"/>
              <a:gd name="connsiteY2" fmla="*/ 38100 h 38100"/>
            </a:gdLst>
            <a:ahLst/>
            <a:cxnLst>
              <a:cxn ang="0">
                <a:pos x="connsiteX0" y="connsiteY0"/>
              </a:cxn>
              <a:cxn ang="0">
                <a:pos x="connsiteX1" y="connsiteY1"/>
              </a:cxn>
              <a:cxn ang="0">
                <a:pos x="connsiteX2" y="connsiteY2"/>
              </a:cxn>
            </a:cxnLst>
            <a:rect l="l" t="t" r="r" b="b"/>
            <a:pathLst>
              <a:path w="123825" h="38100">
                <a:moveTo>
                  <a:pt x="0" y="0"/>
                </a:moveTo>
                <a:lnTo>
                  <a:pt x="123825" y="38100"/>
                </a:lnTo>
                <a:lnTo>
                  <a:pt x="123825" y="38100"/>
                </a:lnTo>
              </a:path>
            </a:pathLst>
          </a:custGeom>
          <a:noFill/>
          <a:ln w="635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57">
            <a:extLst>
              <a:ext uri="{FF2B5EF4-FFF2-40B4-BE49-F238E27FC236}">
                <a16:creationId xmlns:a16="http://schemas.microsoft.com/office/drawing/2014/main" id="{55186EFD-8406-452C-9264-1C72855961D8}"/>
              </a:ext>
            </a:extLst>
          </p:cNvPr>
          <p:cNvSpPr txBox="1"/>
          <p:nvPr/>
        </p:nvSpPr>
        <p:spPr>
          <a:xfrm>
            <a:off x="5356656" y="3355054"/>
            <a:ext cx="1715068" cy="21980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SAN JOAQUIN RIVER VIADUCT</a:t>
            </a:r>
          </a:p>
        </p:txBody>
      </p:sp>
      <p:sp>
        <p:nvSpPr>
          <p:cNvPr id="146" name="TextBox 40">
            <a:extLst>
              <a:ext uri="{FF2B5EF4-FFF2-40B4-BE49-F238E27FC236}">
                <a16:creationId xmlns:a16="http://schemas.microsoft.com/office/drawing/2014/main" id="{3EEEECCE-B4CD-49CB-9A22-7D9856183390}"/>
              </a:ext>
            </a:extLst>
          </p:cNvPr>
          <p:cNvSpPr txBox="1"/>
          <p:nvPr/>
        </p:nvSpPr>
        <p:spPr>
          <a:xfrm>
            <a:off x="2728762" y="1684716"/>
            <a:ext cx="701934" cy="202714"/>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15 1/2</a:t>
            </a:r>
          </a:p>
        </p:txBody>
      </p:sp>
      <p:sp>
        <p:nvSpPr>
          <p:cNvPr id="147" name="TextBox 40">
            <a:extLst>
              <a:ext uri="{FF2B5EF4-FFF2-40B4-BE49-F238E27FC236}">
                <a16:creationId xmlns:a16="http://schemas.microsoft.com/office/drawing/2014/main" id="{6042E923-775F-4B90-95F9-47DDF4E9E2AB}"/>
              </a:ext>
            </a:extLst>
          </p:cNvPr>
          <p:cNvSpPr txBox="1"/>
          <p:nvPr/>
        </p:nvSpPr>
        <p:spPr>
          <a:xfrm>
            <a:off x="7009522" y="5079330"/>
            <a:ext cx="1322796" cy="21169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GOLDEN STATE BLVD</a:t>
            </a:r>
          </a:p>
        </p:txBody>
      </p:sp>
      <p:sp>
        <p:nvSpPr>
          <p:cNvPr id="148" name="TextBox 67">
            <a:extLst>
              <a:ext uri="{FF2B5EF4-FFF2-40B4-BE49-F238E27FC236}">
                <a16:creationId xmlns:a16="http://schemas.microsoft.com/office/drawing/2014/main" id="{C66F8A6D-23C6-4218-B362-C9C99A19C109}"/>
              </a:ext>
            </a:extLst>
          </p:cNvPr>
          <p:cNvSpPr txBox="1"/>
          <p:nvPr/>
        </p:nvSpPr>
        <p:spPr>
          <a:xfrm>
            <a:off x="7437511" y="4161234"/>
            <a:ext cx="861458" cy="187223"/>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914377">
              <a:defRPr/>
            </a:pPr>
            <a:r>
              <a:rPr lang="en-US" sz="1000" b="1" kern="0" dirty="0">
                <a:solidFill>
                  <a:srgbClr val="000000"/>
                </a:solidFill>
                <a:latin typeface="Arial Narrow" panose="020B0606020202030204" pitchFamily="34" charset="0"/>
                <a:cs typeface="Arial" panose="020B0604020202020204" pitchFamily="34" charset="0"/>
              </a:rPr>
              <a:t>MCKINLEY AVENUE</a:t>
            </a:r>
          </a:p>
        </p:txBody>
      </p:sp>
      <p:sp>
        <p:nvSpPr>
          <p:cNvPr id="152" name="TextBox 36">
            <a:extLst>
              <a:ext uri="{FF2B5EF4-FFF2-40B4-BE49-F238E27FC236}">
                <a16:creationId xmlns:a16="http://schemas.microsoft.com/office/drawing/2014/main" id="{48AB6BD7-1614-4390-A5E3-24BD2289B7E5}"/>
              </a:ext>
            </a:extLst>
          </p:cNvPr>
          <p:cNvSpPr txBox="1"/>
          <p:nvPr/>
        </p:nvSpPr>
        <p:spPr>
          <a:xfrm>
            <a:off x="3924072" y="1867062"/>
            <a:ext cx="1337536" cy="23175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COTTONWOOD CREEK</a:t>
            </a:r>
          </a:p>
        </p:txBody>
      </p:sp>
      <p:grpSp>
        <p:nvGrpSpPr>
          <p:cNvPr id="164" name="Group 163">
            <a:extLst>
              <a:ext uri="{FF2B5EF4-FFF2-40B4-BE49-F238E27FC236}">
                <a16:creationId xmlns:a16="http://schemas.microsoft.com/office/drawing/2014/main" id="{39FDB714-94D4-45AC-B95A-194BF24D8BB3}"/>
              </a:ext>
            </a:extLst>
          </p:cNvPr>
          <p:cNvGrpSpPr/>
          <p:nvPr/>
        </p:nvGrpSpPr>
        <p:grpSpPr>
          <a:xfrm>
            <a:off x="2343246" y="1126925"/>
            <a:ext cx="6426649" cy="4706617"/>
            <a:chOff x="2343246" y="1126925"/>
            <a:chExt cx="6426649" cy="4706617"/>
          </a:xfrm>
        </p:grpSpPr>
        <p:sp>
          <p:nvSpPr>
            <p:cNvPr id="165" name="Oval 164">
              <a:extLst>
                <a:ext uri="{FF2B5EF4-FFF2-40B4-BE49-F238E27FC236}">
                  <a16:creationId xmlns:a16="http://schemas.microsoft.com/office/drawing/2014/main" id="{9A37DFBC-6CF6-4BB8-A517-21C3218E91DA}"/>
                </a:ext>
              </a:extLst>
            </p:cNvPr>
            <p:cNvSpPr/>
            <p:nvPr/>
          </p:nvSpPr>
          <p:spPr>
            <a:xfrm rot="2311742">
              <a:off x="8626557" y="5696376"/>
              <a:ext cx="143338" cy="137166"/>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6" name="Group 165">
              <a:extLst>
                <a:ext uri="{FF2B5EF4-FFF2-40B4-BE49-F238E27FC236}">
                  <a16:creationId xmlns:a16="http://schemas.microsoft.com/office/drawing/2014/main" id="{CA48BB14-381C-4F4A-82A8-2BB2CD8CE7B7}"/>
                </a:ext>
              </a:extLst>
            </p:cNvPr>
            <p:cNvGrpSpPr/>
            <p:nvPr/>
          </p:nvGrpSpPr>
          <p:grpSpPr>
            <a:xfrm>
              <a:off x="2343246" y="1126925"/>
              <a:ext cx="6355894" cy="4476564"/>
              <a:chOff x="2343246" y="1126925"/>
              <a:chExt cx="6355894" cy="4476564"/>
            </a:xfrm>
          </p:grpSpPr>
          <p:sp>
            <p:nvSpPr>
              <p:cNvPr id="167" name="Oval 166">
                <a:extLst>
                  <a:ext uri="{FF2B5EF4-FFF2-40B4-BE49-F238E27FC236}">
                    <a16:creationId xmlns:a16="http://schemas.microsoft.com/office/drawing/2014/main" id="{5D8A240C-E490-42DF-82C4-C08870A85F41}"/>
                  </a:ext>
                </a:extLst>
              </p:cNvPr>
              <p:cNvSpPr/>
              <p:nvPr/>
            </p:nvSpPr>
            <p:spPr>
              <a:xfrm rot="2311742">
                <a:off x="2937772" y="1450513"/>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13339513-A826-42E1-AA79-DA5E0FE1BF0B}"/>
                  </a:ext>
                </a:extLst>
              </p:cNvPr>
              <p:cNvSpPr/>
              <p:nvPr/>
            </p:nvSpPr>
            <p:spPr>
              <a:xfrm rot="2311742">
                <a:off x="3187855" y="1561638"/>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B883D9F9-B52A-4457-B435-0E7816A17F9D}"/>
                  </a:ext>
                </a:extLst>
              </p:cNvPr>
              <p:cNvSpPr/>
              <p:nvPr/>
            </p:nvSpPr>
            <p:spPr>
              <a:xfrm rot="2311742">
                <a:off x="3386766" y="1691105"/>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8DD9C549-01A4-4F4A-B72C-D0C801706D7F}"/>
                  </a:ext>
                </a:extLst>
              </p:cNvPr>
              <p:cNvSpPr/>
              <p:nvPr/>
            </p:nvSpPr>
            <p:spPr>
              <a:xfrm rot="2311742">
                <a:off x="4773316" y="3219606"/>
                <a:ext cx="142304" cy="136177"/>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B0533A93-F7E3-410A-B259-48FA3D1DA6EC}"/>
                  </a:ext>
                </a:extLst>
              </p:cNvPr>
              <p:cNvSpPr/>
              <p:nvPr/>
            </p:nvSpPr>
            <p:spPr>
              <a:xfrm rot="2311742">
                <a:off x="2605439" y="1256138"/>
                <a:ext cx="143338" cy="137166"/>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a:extLst>
                  <a:ext uri="{FF2B5EF4-FFF2-40B4-BE49-F238E27FC236}">
                    <a16:creationId xmlns:a16="http://schemas.microsoft.com/office/drawing/2014/main" id="{6C0DDC8F-AAE3-4DEB-A506-25DEA0FDB099}"/>
                  </a:ext>
                </a:extLst>
              </p:cNvPr>
              <p:cNvSpPr/>
              <p:nvPr/>
            </p:nvSpPr>
            <p:spPr>
              <a:xfrm rot="2311742">
                <a:off x="3521740" y="1799882"/>
                <a:ext cx="143338" cy="137166"/>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AF695FC0-8DB2-4389-A585-80B68EB17603}"/>
                  </a:ext>
                </a:extLst>
              </p:cNvPr>
              <p:cNvSpPr/>
              <p:nvPr/>
            </p:nvSpPr>
            <p:spPr>
              <a:xfrm rot="2311742">
                <a:off x="3872191" y="2056534"/>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914C126B-E9C6-4268-89FA-DF9C8452491A}"/>
                  </a:ext>
                </a:extLst>
              </p:cNvPr>
              <p:cNvSpPr/>
              <p:nvPr/>
            </p:nvSpPr>
            <p:spPr>
              <a:xfrm rot="2311742">
                <a:off x="4114146" y="2372713"/>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F9869964-8745-4A5B-B662-D68BA9209F0E}"/>
                  </a:ext>
                </a:extLst>
              </p:cNvPr>
              <p:cNvSpPr/>
              <p:nvPr/>
            </p:nvSpPr>
            <p:spPr>
              <a:xfrm rot="2311742">
                <a:off x="4257434" y="2609917"/>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a:extLst>
                  <a:ext uri="{FF2B5EF4-FFF2-40B4-BE49-F238E27FC236}">
                    <a16:creationId xmlns:a16="http://schemas.microsoft.com/office/drawing/2014/main" id="{3796B55F-EF0F-47C7-8242-4521B9BCDE47}"/>
                  </a:ext>
                </a:extLst>
              </p:cNvPr>
              <p:cNvSpPr/>
              <p:nvPr/>
            </p:nvSpPr>
            <p:spPr>
              <a:xfrm rot="2311742">
                <a:off x="4383752" y="2836336"/>
                <a:ext cx="143338" cy="137166"/>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C30B6184-F70F-48A8-BC05-D7B6FFADE4FA}"/>
                  </a:ext>
                </a:extLst>
              </p:cNvPr>
              <p:cNvSpPr/>
              <p:nvPr/>
            </p:nvSpPr>
            <p:spPr>
              <a:xfrm rot="2311742">
                <a:off x="4568572" y="3059092"/>
                <a:ext cx="143338" cy="137166"/>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35772A47-819A-4089-827F-07BF877631EF}"/>
                  </a:ext>
                </a:extLst>
              </p:cNvPr>
              <p:cNvSpPr/>
              <p:nvPr/>
            </p:nvSpPr>
            <p:spPr>
              <a:xfrm rot="2311742">
                <a:off x="5279290" y="3508365"/>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82AD8339-B420-4B1E-A3B2-93E9C354F1DB}"/>
                  </a:ext>
                </a:extLst>
              </p:cNvPr>
              <p:cNvSpPr/>
              <p:nvPr/>
            </p:nvSpPr>
            <p:spPr>
              <a:xfrm rot="2311742">
                <a:off x="6439799" y="4018058"/>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8A748A35-96DF-4AF9-8B0A-7D7C5EA7BD94}"/>
                  </a:ext>
                </a:extLst>
              </p:cNvPr>
              <p:cNvSpPr/>
              <p:nvPr/>
            </p:nvSpPr>
            <p:spPr>
              <a:xfrm rot="2311742">
                <a:off x="6908887" y="4290713"/>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F540D1F3-43D7-42E0-BED8-E0D27D551228}"/>
                  </a:ext>
                </a:extLst>
              </p:cNvPr>
              <p:cNvSpPr/>
              <p:nvPr/>
            </p:nvSpPr>
            <p:spPr>
              <a:xfrm rot="2311742">
                <a:off x="7430635" y="4593774"/>
                <a:ext cx="143338" cy="137166"/>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57C1BADA-C662-41DE-82E3-16AE77BD1FC7}"/>
                  </a:ext>
                </a:extLst>
              </p:cNvPr>
              <p:cNvSpPr/>
              <p:nvPr/>
            </p:nvSpPr>
            <p:spPr>
              <a:xfrm rot="2311742">
                <a:off x="7628210" y="4685626"/>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6E679A00-1793-4078-BD38-65ED31890CEE}"/>
                  </a:ext>
                </a:extLst>
              </p:cNvPr>
              <p:cNvSpPr/>
              <p:nvPr/>
            </p:nvSpPr>
            <p:spPr>
              <a:xfrm rot="2311742">
                <a:off x="8383316" y="5190219"/>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a:extLst>
                  <a:ext uri="{FF2B5EF4-FFF2-40B4-BE49-F238E27FC236}">
                    <a16:creationId xmlns:a16="http://schemas.microsoft.com/office/drawing/2014/main" id="{169C4BC9-C379-478E-B4D6-3925FF352F26}"/>
                  </a:ext>
                </a:extLst>
              </p:cNvPr>
              <p:cNvSpPr/>
              <p:nvPr/>
            </p:nvSpPr>
            <p:spPr>
              <a:xfrm rot="2311742">
                <a:off x="8484945" y="5310583"/>
                <a:ext cx="143338" cy="137166"/>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9979B4FE-EA51-47AF-804B-40AA42DDA6AC}"/>
                  </a:ext>
                </a:extLst>
              </p:cNvPr>
              <p:cNvSpPr/>
              <p:nvPr/>
            </p:nvSpPr>
            <p:spPr>
              <a:xfrm rot="2311742">
                <a:off x="5053601" y="3413911"/>
                <a:ext cx="142304" cy="136177"/>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9199A644-AECC-40FF-8439-97977BF114F5}"/>
                  </a:ext>
                </a:extLst>
              </p:cNvPr>
              <p:cNvSpPr/>
              <p:nvPr/>
            </p:nvSpPr>
            <p:spPr>
              <a:xfrm rot="2311742">
                <a:off x="5456956" y="3552048"/>
                <a:ext cx="142304" cy="136177"/>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DD469C84-5F76-432E-AED5-4D15AD28DCDB}"/>
                  </a:ext>
                </a:extLst>
              </p:cNvPr>
              <p:cNvSpPr/>
              <p:nvPr/>
            </p:nvSpPr>
            <p:spPr>
              <a:xfrm rot="2311742">
                <a:off x="6155427" y="3833012"/>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9DB671E2-940A-4170-8BE8-36F4C56CB2C8}"/>
                  </a:ext>
                </a:extLst>
              </p:cNvPr>
              <p:cNvSpPr/>
              <p:nvPr/>
            </p:nvSpPr>
            <p:spPr>
              <a:xfrm rot="2311742">
                <a:off x="7043253" y="4354651"/>
                <a:ext cx="142304" cy="136177"/>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BDA81BCB-6194-4156-AB51-68DE1F572431}"/>
                  </a:ext>
                </a:extLst>
              </p:cNvPr>
              <p:cNvSpPr/>
              <p:nvPr/>
            </p:nvSpPr>
            <p:spPr>
              <a:xfrm rot="2311742">
                <a:off x="7172451" y="4425071"/>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31DB60B8-83D4-4A38-8155-BB732DD8BDDF}"/>
                  </a:ext>
                </a:extLst>
              </p:cNvPr>
              <p:cNvSpPr/>
              <p:nvPr/>
            </p:nvSpPr>
            <p:spPr>
              <a:xfrm rot="2311742">
                <a:off x="7303944" y="4504866"/>
                <a:ext cx="142304" cy="136177"/>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4F020C2A-6729-4752-A9B0-4B084A43CBED}"/>
                  </a:ext>
                </a:extLst>
              </p:cNvPr>
              <p:cNvSpPr/>
              <p:nvPr/>
            </p:nvSpPr>
            <p:spPr>
              <a:xfrm rot="2311742">
                <a:off x="7725719" y="4740497"/>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CA925DF-968F-4A2E-BE85-8B1D0F1D0E4C}"/>
                  </a:ext>
                </a:extLst>
              </p:cNvPr>
              <p:cNvSpPr/>
              <p:nvPr/>
            </p:nvSpPr>
            <p:spPr>
              <a:xfrm rot="2311742">
                <a:off x="7814647" y="4802964"/>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E09ADDD-CAE5-4C15-83DB-2EA72C545471}"/>
                  </a:ext>
                </a:extLst>
              </p:cNvPr>
              <p:cNvSpPr/>
              <p:nvPr/>
            </p:nvSpPr>
            <p:spPr>
              <a:xfrm rot="2311742">
                <a:off x="7929597" y="4870847"/>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EB34B15-B2EE-4465-B6F8-129A785C7D59}"/>
                  </a:ext>
                </a:extLst>
              </p:cNvPr>
              <p:cNvSpPr/>
              <p:nvPr/>
            </p:nvSpPr>
            <p:spPr>
              <a:xfrm rot="2311742">
                <a:off x="8043376" y="4937476"/>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115C0691-CDCD-4A6F-8826-809BB21C6F95}"/>
                  </a:ext>
                </a:extLst>
              </p:cNvPr>
              <p:cNvSpPr/>
              <p:nvPr/>
            </p:nvSpPr>
            <p:spPr>
              <a:xfrm rot="2311742">
                <a:off x="8157156" y="5011310"/>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1E45A696-C1AC-40B8-8691-3529C1B442E4}"/>
                  </a:ext>
                </a:extLst>
              </p:cNvPr>
              <p:cNvSpPr/>
              <p:nvPr/>
            </p:nvSpPr>
            <p:spPr>
              <a:xfrm rot="2311742">
                <a:off x="8284271" y="5086001"/>
                <a:ext cx="142304" cy="136177"/>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F08FFB73-7880-4137-A76C-A5539BC0C924}"/>
                  </a:ext>
                </a:extLst>
              </p:cNvPr>
              <p:cNvSpPr/>
              <p:nvPr/>
            </p:nvSpPr>
            <p:spPr>
              <a:xfrm rot="2311742">
                <a:off x="8556836" y="5467312"/>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133E11D2-AAB2-42A9-9C68-B735C7582B1C}"/>
                  </a:ext>
                </a:extLst>
              </p:cNvPr>
              <p:cNvSpPr/>
              <p:nvPr/>
            </p:nvSpPr>
            <p:spPr>
              <a:xfrm rot="2311742">
                <a:off x="2343246" y="1126925"/>
                <a:ext cx="142304" cy="13617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TextBox 94">
            <a:extLst>
              <a:ext uri="{FF2B5EF4-FFF2-40B4-BE49-F238E27FC236}">
                <a16:creationId xmlns:a16="http://schemas.microsoft.com/office/drawing/2014/main" id="{CC3C0F6E-D6AD-40C6-8439-022DFE65272A}"/>
              </a:ext>
            </a:extLst>
          </p:cNvPr>
          <p:cNvSpPr txBox="1"/>
          <p:nvPr/>
        </p:nvSpPr>
        <p:spPr>
          <a:xfrm>
            <a:off x="7685737" y="5327168"/>
            <a:ext cx="850618" cy="10430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MUSCAT AVE</a:t>
            </a:r>
          </a:p>
        </p:txBody>
      </p:sp>
      <p:sp>
        <p:nvSpPr>
          <p:cNvPr id="200" name="TextBox 199">
            <a:extLst>
              <a:ext uri="{FF2B5EF4-FFF2-40B4-BE49-F238E27FC236}">
                <a16:creationId xmlns:a16="http://schemas.microsoft.com/office/drawing/2014/main" id="{7C87E0B3-5F9A-49DB-B2C1-2F5695154F95}"/>
              </a:ext>
            </a:extLst>
          </p:cNvPr>
          <p:cNvSpPr txBox="1"/>
          <p:nvPr/>
        </p:nvSpPr>
        <p:spPr>
          <a:xfrm>
            <a:off x="7481811" y="5704816"/>
            <a:ext cx="1208967" cy="230527"/>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AMERICAN AVENUE</a:t>
            </a:r>
          </a:p>
        </p:txBody>
      </p:sp>
      <p:sp>
        <p:nvSpPr>
          <p:cNvPr id="201" name="TextBox 96">
            <a:extLst>
              <a:ext uri="{FF2B5EF4-FFF2-40B4-BE49-F238E27FC236}">
                <a16:creationId xmlns:a16="http://schemas.microsoft.com/office/drawing/2014/main" id="{37CC5230-6F8E-444C-890A-A2D725611B5A}"/>
              </a:ext>
            </a:extLst>
          </p:cNvPr>
          <p:cNvSpPr txBox="1"/>
          <p:nvPr/>
        </p:nvSpPr>
        <p:spPr>
          <a:xfrm>
            <a:off x="7398059" y="5194066"/>
            <a:ext cx="881330" cy="13310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CEDAR VIADUCT</a:t>
            </a:r>
          </a:p>
        </p:txBody>
      </p:sp>
      <p:sp>
        <p:nvSpPr>
          <p:cNvPr id="213" name="TextBox 57">
            <a:extLst>
              <a:ext uri="{FF2B5EF4-FFF2-40B4-BE49-F238E27FC236}">
                <a16:creationId xmlns:a16="http://schemas.microsoft.com/office/drawing/2014/main" id="{E2584E2D-BDB5-48E0-AB6C-0F5256D581F9}"/>
              </a:ext>
            </a:extLst>
          </p:cNvPr>
          <p:cNvSpPr txBox="1"/>
          <p:nvPr/>
        </p:nvSpPr>
        <p:spPr>
          <a:xfrm>
            <a:off x="5572800" y="3471703"/>
            <a:ext cx="1715068" cy="21980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HERNDON AVE</a:t>
            </a:r>
          </a:p>
        </p:txBody>
      </p:sp>
      <p:sp>
        <p:nvSpPr>
          <p:cNvPr id="124" name="TextBox 75">
            <a:extLst>
              <a:ext uri="{FF2B5EF4-FFF2-40B4-BE49-F238E27FC236}">
                <a16:creationId xmlns:a16="http://schemas.microsoft.com/office/drawing/2014/main" id="{D4D531E9-CCA7-46A9-A695-A979A1B95FD4}"/>
              </a:ext>
            </a:extLst>
          </p:cNvPr>
          <p:cNvSpPr txBox="1"/>
          <p:nvPr/>
        </p:nvSpPr>
        <p:spPr>
          <a:xfrm>
            <a:off x="7498391" y="4444809"/>
            <a:ext cx="808566" cy="10430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FRESNO TRENCH</a:t>
            </a:r>
          </a:p>
        </p:txBody>
      </p:sp>
      <p:sp>
        <p:nvSpPr>
          <p:cNvPr id="130" name="TextBox 75">
            <a:extLst>
              <a:ext uri="{FF2B5EF4-FFF2-40B4-BE49-F238E27FC236}">
                <a16:creationId xmlns:a16="http://schemas.microsoft.com/office/drawing/2014/main" id="{1AFF3011-4B13-48B2-B2FD-2B1D88EA3112}"/>
              </a:ext>
            </a:extLst>
          </p:cNvPr>
          <p:cNvSpPr txBox="1"/>
          <p:nvPr/>
        </p:nvSpPr>
        <p:spPr>
          <a:xfrm>
            <a:off x="7383441" y="4320997"/>
            <a:ext cx="808566" cy="10430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BELMONT AVENUE</a:t>
            </a:r>
          </a:p>
        </p:txBody>
      </p:sp>
      <p:sp>
        <p:nvSpPr>
          <p:cNvPr id="131" name="TextBox 53">
            <a:extLst>
              <a:ext uri="{FF2B5EF4-FFF2-40B4-BE49-F238E27FC236}">
                <a16:creationId xmlns:a16="http://schemas.microsoft.com/office/drawing/2014/main" id="{48437EE9-FAD8-4ACB-917C-133A48886D01}"/>
              </a:ext>
            </a:extLst>
          </p:cNvPr>
          <p:cNvSpPr txBox="1"/>
          <p:nvPr/>
        </p:nvSpPr>
        <p:spPr>
          <a:xfrm>
            <a:off x="4493388" y="2687258"/>
            <a:ext cx="882552" cy="20711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10</a:t>
            </a:r>
            <a:r>
              <a:rPr lang="en-US" sz="800" b="1" kern="0" dirty="0">
                <a:solidFill>
                  <a:sysClr val="windowText" lastClr="000000"/>
                </a:solidFill>
                <a:latin typeface="Arial Narrow" panose="020B0606020202030204" pitchFamily="34" charset="0"/>
                <a:cs typeface="Arial" panose="020B0604020202020204" pitchFamily="34" charset="0"/>
              </a:rPr>
              <a:t> </a:t>
            </a:r>
          </a:p>
        </p:txBody>
      </p:sp>
      <p:sp>
        <p:nvSpPr>
          <p:cNvPr id="132" name="TextBox 53">
            <a:extLst>
              <a:ext uri="{FF2B5EF4-FFF2-40B4-BE49-F238E27FC236}">
                <a16:creationId xmlns:a16="http://schemas.microsoft.com/office/drawing/2014/main" id="{10D76BEA-2A52-40EA-B80B-34087BA536AA}"/>
              </a:ext>
            </a:extLst>
          </p:cNvPr>
          <p:cNvSpPr txBox="1"/>
          <p:nvPr/>
        </p:nvSpPr>
        <p:spPr>
          <a:xfrm>
            <a:off x="4637399" y="2873214"/>
            <a:ext cx="882552" cy="207111"/>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AVENUE 9</a:t>
            </a:r>
            <a:r>
              <a:rPr lang="en-US" sz="800" b="1" kern="0" dirty="0">
                <a:solidFill>
                  <a:sysClr val="windowText" lastClr="000000"/>
                </a:solidFill>
                <a:latin typeface="Arial Narrow" panose="020B060602020203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C9CE0275-D123-4494-BA66-4B3334537009}"/>
              </a:ext>
            </a:extLst>
          </p:cNvPr>
          <p:cNvGraphicFramePr>
            <a:graphicFrameLocks noGrp="1"/>
          </p:cNvGraphicFramePr>
          <p:nvPr>
            <p:extLst/>
          </p:nvPr>
        </p:nvGraphicFramePr>
        <p:xfrm>
          <a:off x="6864112" y="730313"/>
          <a:ext cx="2057401" cy="2480973"/>
        </p:xfrm>
        <a:graphic>
          <a:graphicData uri="http://schemas.openxmlformats.org/drawingml/2006/table">
            <a:tbl>
              <a:tblPr/>
              <a:tblGrid>
                <a:gridCol w="868261">
                  <a:extLst>
                    <a:ext uri="{9D8B030D-6E8A-4147-A177-3AD203B41FA5}">
                      <a16:colId xmlns:a16="http://schemas.microsoft.com/office/drawing/2014/main" val="1543878153"/>
                    </a:ext>
                  </a:extLst>
                </a:gridCol>
                <a:gridCol w="396380">
                  <a:extLst>
                    <a:ext uri="{9D8B030D-6E8A-4147-A177-3AD203B41FA5}">
                      <a16:colId xmlns:a16="http://schemas.microsoft.com/office/drawing/2014/main" val="1271866764"/>
                    </a:ext>
                  </a:extLst>
                </a:gridCol>
                <a:gridCol w="396380">
                  <a:extLst>
                    <a:ext uri="{9D8B030D-6E8A-4147-A177-3AD203B41FA5}">
                      <a16:colId xmlns:a16="http://schemas.microsoft.com/office/drawing/2014/main" val="1727530908"/>
                    </a:ext>
                  </a:extLst>
                </a:gridCol>
                <a:gridCol w="396380">
                  <a:extLst>
                    <a:ext uri="{9D8B030D-6E8A-4147-A177-3AD203B41FA5}">
                      <a16:colId xmlns:a16="http://schemas.microsoft.com/office/drawing/2014/main" val="3308284036"/>
                    </a:ext>
                  </a:extLst>
                </a:gridCol>
              </a:tblGrid>
              <a:tr h="381000">
                <a:tc gridSpan="4">
                  <a:txBody>
                    <a:bodyPr/>
                    <a:lstStyle/>
                    <a:p>
                      <a:pPr algn="l" fontAlgn="b"/>
                      <a:r>
                        <a:rPr lang="en-US" sz="1400" b="1" i="0" u="none" strike="noStrike">
                          <a:solidFill>
                            <a:srgbClr val="808080"/>
                          </a:solidFill>
                          <a:effectLst/>
                          <a:latin typeface="Arial Narrow" panose="020B0606020202030204" pitchFamily="34" charset="0"/>
                        </a:rPr>
                        <a:t>Total Guideway Miles: 25</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2721500"/>
                  </a:ext>
                </a:extLst>
              </a:tr>
              <a:tr h="228600">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Jun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Dec</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251856052"/>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7.25</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12</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18.5</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794583540"/>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826310316"/>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7.25</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12</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18.5</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528833369"/>
                  </a:ext>
                </a:extLst>
              </a:tr>
              <a:tr h="271173">
                <a:tc gridSpan="3">
                  <a:txBody>
                    <a:bodyPr/>
                    <a:lstStyle/>
                    <a:p>
                      <a:pPr algn="l" fontAlgn="b"/>
                      <a:r>
                        <a:rPr lang="en-US" sz="1400" b="1" i="0" u="none" strike="noStrike">
                          <a:solidFill>
                            <a:srgbClr val="808080"/>
                          </a:solidFill>
                          <a:effectLst/>
                          <a:latin typeface="Arial Narrow" panose="020B0606020202030204" pitchFamily="34" charset="0"/>
                        </a:rPr>
                        <a:t>Total Structures: 31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808080"/>
                        </a:solidFill>
                        <a:effectLst/>
                        <a:latin typeface="Arial Narrow" panose="020B0606020202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444798185"/>
                  </a:ext>
                </a:extLst>
              </a:tr>
              <a:tr h="228600">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Jun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Dec</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10443424"/>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7</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9</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10</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308569045"/>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4</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6</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10</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658563309"/>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rgbClr val="000000"/>
                          </a:solidFill>
                          <a:effectLst/>
                          <a:latin typeface="Arial Narrow" panose="020B0606020202030204" pitchFamily="34" charset="0"/>
                        </a:rPr>
                        <a:t>15</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rgbClr val="000000"/>
                          </a:solidFill>
                          <a:effectLst/>
                          <a:latin typeface="Arial Narrow" panose="020B0606020202030204" pitchFamily="34" charset="0"/>
                        </a:rPr>
                        <a:t>20</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519530769"/>
                  </a:ext>
                </a:extLst>
              </a:tr>
            </a:tbl>
          </a:graphicData>
        </a:graphic>
      </p:graphicFrame>
      <p:pic>
        <p:nvPicPr>
          <p:cNvPr id="4" name="Picture 3">
            <a:extLst>
              <a:ext uri="{FF2B5EF4-FFF2-40B4-BE49-F238E27FC236}">
                <a16:creationId xmlns:a16="http://schemas.microsoft.com/office/drawing/2014/main" id="{084B233D-D582-41F8-B03B-999559E51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99" y="3756398"/>
            <a:ext cx="4471416" cy="2512936"/>
          </a:xfrm>
          <a:prstGeom prst="rect">
            <a:avLst/>
          </a:prstGeom>
        </p:spPr>
      </p:pic>
      <p:grpSp>
        <p:nvGrpSpPr>
          <p:cNvPr id="98" name="Group 97">
            <a:extLst>
              <a:ext uri="{FF2B5EF4-FFF2-40B4-BE49-F238E27FC236}">
                <a16:creationId xmlns:a16="http://schemas.microsoft.com/office/drawing/2014/main" id="{D66C7566-F5F4-499C-9BF7-0F2BA9399CAE}"/>
              </a:ext>
            </a:extLst>
          </p:cNvPr>
          <p:cNvGrpSpPr/>
          <p:nvPr/>
        </p:nvGrpSpPr>
        <p:grpSpPr>
          <a:xfrm>
            <a:off x="553890" y="2469690"/>
            <a:ext cx="2921546" cy="954070"/>
            <a:chOff x="604236" y="2059719"/>
            <a:chExt cx="2921546" cy="954070"/>
          </a:xfrm>
        </p:grpSpPr>
        <p:sp>
          <p:nvSpPr>
            <p:cNvPr id="121" name="TextBox 120">
              <a:extLst>
                <a:ext uri="{FF2B5EF4-FFF2-40B4-BE49-F238E27FC236}">
                  <a16:creationId xmlns:a16="http://schemas.microsoft.com/office/drawing/2014/main" id="{8FAF494F-4C88-40D1-98BC-3D395414CAAF}"/>
                </a:ext>
              </a:extLst>
            </p:cNvPr>
            <p:cNvSpPr txBox="1"/>
            <p:nvPr/>
          </p:nvSpPr>
          <p:spPr>
            <a:xfrm>
              <a:off x="1389092" y="2299180"/>
              <a:ext cx="1768433"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Not Cleared for Construction</a:t>
              </a:r>
            </a:p>
          </p:txBody>
        </p:sp>
        <p:cxnSp>
          <p:nvCxnSpPr>
            <p:cNvPr id="122" name="Straight Connector 121">
              <a:extLst>
                <a:ext uri="{FF2B5EF4-FFF2-40B4-BE49-F238E27FC236}">
                  <a16:creationId xmlns:a16="http://schemas.microsoft.com/office/drawing/2014/main" id="{17375210-3761-455C-86A3-7A75AA72CD83}"/>
                </a:ext>
              </a:extLst>
            </p:cNvPr>
            <p:cNvCxnSpPr/>
            <p:nvPr/>
          </p:nvCxnSpPr>
          <p:spPr>
            <a:xfrm>
              <a:off x="877560" y="2159858"/>
              <a:ext cx="531377" cy="0"/>
            </a:xfrm>
            <a:prstGeom prst="line">
              <a:avLst/>
            </a:prstGeom>
            <a:ln w="76200">
              <a:solidFill>
                <a:srgbClr val="3AF42C"/>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22E049F-522C-4D8D-98FB-F7C68E49D20A}"/>
                </a:ext>
              </a:extLst>
            </p:cNvPr>
            <p:cNvCxnSpPr/>
            <p:nvPr/>
          </p:nvCxnSpPr>
          <p:spPr>
            <a:xfrm>
              <a:off x="865573" y="2400880"/>
              <a:ext cx="5313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9765D91F-0B5D-49DA-B87B-1B6F68FE87FE}"/>
                </a:ext>
              </a:extLst>
            </p:cNvPr>
            <p:cNvSpPr/>
            <p:nvPr/>
          </p:nvSpPr>
          <p:spPr>
            <a:xfrm>
              <a:off x="607520" y="2320614"/>
              <a:ext cx="164871" cy="1577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60249464-84EE-4DC2-B6FB-D6D0314F57AA}"/>
                </a:ext>
              </a:extLst>
            </p:cNvPr>
            <p:cNvSpPr txBox="1"/>
            <p:nvPr/>
          </p:nvSpPr>
          <p:spPr>
            <a:xfrm>
              <a:off x="1369744" y="2059719"/>
              <a:ext cx="1569659"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Construction in Progress</a:t>
              </a:r>
            </a:p>
          </p:txBody>
        </p:sp>
        <p:cxnSp>
          <p:nvCxnSpPr>
            <p:cNvPr id="135" name="Straight Connector 134">
              <a:extLst>
                <a:ext uri="{FF2B5EF4-FFF2-40B4-BE49-F238E27FC236}">
                  <a16:creationId xmlns:a16="http://schemas.microsoft.com/office/drawing/2014/main" id="{BCF652DD-6B16-4C15-8460-B87032C25845}"/>
                </a:ext>
              </a:extLst>
            </p:cNvPr>
            <p:cNvCxnSpPr/>
            <p:nvPr/>
          </p:nvCxnSpPr>
          <p:spPr>
            <a:xfrm>
              <a:off x="874638" y="2656156"/>
              <a:ext cx="531377" cy="0"/>
            </a:xfrm>
            <a:prstGeom prst="line">
              <a:avLst/>
            </a:prstGeom>
            <a:ln w="76200">
              <a:solidFill>
                <a:srgbClr val="2970FF"/>
              </a:solidFill>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E015FFBB-C91C-43FC-84DD-CED79387FEBF}"/>
                </a:ext>
              </a:extLst>
            </p:cNvPr>
            <p:cNvSpPr/>
            <p:nvPr/>
          </p:nvSpPr>
          <p:spPr>
            <a:xfrm>
              <a:off x="604236" y="2577298"/>
              <a:ext cx="164871" cy="157772"/>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746C643D-D17A-4AE8-8AAF-53322FE617D7}"/>
                </a:ext>
              </a:extLst>
            </p:cNvPr>
            <p:cNvSpPr txBox="1"/>
            <p:nvPr/>
          </p:nvSpPr>
          <p:spPr>
            <a:xfrm>
              <a:off x="1398277" y="2538641"/>
              <a:ext cx="2127505"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Projected Construction Completion</a:t>
              </a:r>
            </a:p>
          </p:txBody>
        </p:sp>
        <p:sp>
          <p:nvSpPr>
            <p:cNvPr id="138" name="Oval 137">
              <a:extLst>
                <a:ext uri="{FF2B5EF4-FFF2-40B4-BE49-F238E27FC236}">
                  <a16:creationId xmlns:a16="http://schemas.microsoft.com/office/drawing/2014/main" id="{B862F53B-D314-41BF-8FC1-0E9B449D3F0D}"/>
                </a:ext>
              </a:extLst>
            </p:cNvPr>
            <p:cNvSpPr/>
            <p:nvPr/>
          </p:nvSpPr>
          <p:spPr>
            <a:xfrm>
              <a:off x="604237" y="2091622"/>
              <a:ext cx="164871" cy="157772"/>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97F12841-515A-4D60-81E6-A7FD0B5D67EE}"/>
                </a:ext>
              </a:extLst>
            </p:cNvPr>
            <p:cNvCxnSpPr/>
            <p:nvPr/>
          </p:nvCxnSpPr>
          <p:spPr>
            <a:xfrm>
              <a:off x="874638" y="2900472"/>
              <a:ext cx="53137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362DA42E-E2EA-480D-BC19-88AAF50F829F}"/>
                </a:ext>
              </a:extLst>
            </p:cNvPr>
            <p:cNvSpPr/>
            <p:nvPr/>
          </p:nvSpPr>
          <p:spPr>
            <a:xfrm>
              <a:off x="604236" y="2821614"/>
              <a:ext cx="164871" cy="157772"/>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BF4B910A-BF74-4FB7-9A48-65AED6745163}"/>
                </a:ext>
              </a:extLst>
            </p:cNvPr>
            <p:cNvSpPr txBox="1"/>
            <p:nvPr/>
          </p:nvSpPr>
          <p:spPr>
            <a:xfrm>
              <a:off x="1398277" y="2782957"/>
              <a:ext cx="1794081"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On Hold for Utility Relocation</a:t>
              </a:r>
            </a:p>
          </p:txBody>
        </p:sp>
      </p:grpSp>
      <p:sp>
        <p:nvSpPr>
          <p:cNvPr id="100" name="Footer Placeholder 4">
            <a:extLst>
              <a:ext uri="{FF2B5EF4-FFF2-40B4-BE49-F238E27FC236}">
                <a16:creationId xmlns:a16="http://schemas.microsoft.com/office/drawing/2014/main" id="{8FC7EE5C-5D95-449E-BF98-9AA1C0DE3C0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24</a:t>
            </a:fld>
            <a:endParaRPr lang="en-US" dirty="0"/>
          </a:p>
        </p:txBody>
      </p:sp>
    </p:spTree>
    <p:extLst>
      <p:ext uri="{BB962C8B-B14F-4D97-AF65-F5344CB8AC3E}">
        <p14:creationId xmlns:p14="http://schemas.microsoft.com/office/powerpoint/2010/main" val="41895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F40932AC-CE1E-4F62-83FC-D3F3880755DE}"/>
              </a:ext>
            </a:extLst>
          </p:cNvPr>
          <p:cNvSpPr/>
          <p:nvPr/>
        </p:nvSpPr>
        <p:spPr>
          <a:xfrm rot="3486917">
            <a:off x="3438651" y="3383202"/>
            <a:ext cx="1393755" cy="1848003"/>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F8BC7A30-9295-41D6-A4D4-DDB94124B96C}"/>
              </a:ext>
            </a:extLst>
          </p:cNvPr>
          <p:cNvSpPr>
            <a:spLocks noGrp="1"/>
          </p:cNvSpPr>
          <p:nvPr>
            <p:ph type="title"/>
          </p:nvPr>
        </p:nvSpPr>
        <p:spPr/>
        <p:txBody>
          <a:bodyPr/>
          <a:lstStyle/>
          <a:p>
            <a:r>
              <a:rPr lang="en-US" dirty="0"/>
              <a:t>CONSTRUCTION PACKAGE 2-3</a:t>
            </a:r>
            <a:br>
              <a:rPr lang="en-US" dirty="0"/>
            </a:br>
            <a:r>
              <a:rPr lang="en-US" sz="2000" dirty="0"/>
              <a:t>January 2019</a:t>
            </a:r>
            <a:endParaRPr lang="en-US" dirty="0"/>
          </a:p>
        </p:txBody>
      </p:sp>
      <p:grpSp>
        <p:nvGrpSpPr>
          <p:cNvPr id="112" name="Group 111">
            <a:extLst>
              <a:ext uri="{FF2B5EF4-FFF2-40B4-BE49-F238E27FC236}">
                <a16:creationId xmlns:a16="http://schemas.microsoft.com/office/drawing/2014/main" id="{8F2203BA-3707-467C-BE63-D4F84943E978}"/>
              </a:ext>
            </a:extLst>
          </p:cNvPr>
          <p:cNvGrpSpPr/>
          <p:nvPr/>
        </p:nvGrpSpPr>
        <p:grpSpPr>
          <a:xfrm>
            <a:off x="1297939" y="999260"/>
            <a:ext cx="7624995" cy="5086202"/>
            <a:chOff x="746882" y="1007352"/>
            <a:chExt cx="7624995" cy="5086202"/>
          </a:xfrm>
        </p:grpSpPr>
        <p:sp>
          <p:nvSpPr>
            <p:cNvPr id="57" name="Freeform: Shape 56">
              <a:extLst>
                <a:ext uri="{FF2B5EF4-FFF2-40B4-BE49-F238E27FC236}">
                  <a16:creationId xmlns:a16="http://schemas.microsoft.com/office/drawing/2014/main" id="{19F60B78-C33A-464A-9ADB-EA4C046C45D4}"/>
                </a:ext>
              </a:extLst>
            </p:cNvPr>
            <p:cNvSpPr/>
            <p:nvPr/>
          </p:nvSpPr>
          <p:spPr>
            <a:xfrm rot="293961">
              <a:off x="746882" y="1326461"/>
              <a:ext cx="7624995" cy="4585384"/>
            </a:xfrm>
            <a:custGeom>
              <a:avLst/>
              <a:gdLst>
                <a:gd name="connsiteX0" fmla="*/ 0 w 7601803"/>
                <a:gd name="connsiteY0" fmla="*/ 0 h 4544704"/>
                <a:gd name="connsiteX1" fmla="*/ 477672 w 7601803"/>
                <a:gd name="connsiteY1" fmla="*/ 532263 h 4544704"/>
                <a:gd name="connsiteX2" fmla="*/ 1009935 w 7601803"/>
                <a:gd name="connsiteY2" fmla="*/ 887104 h 4544704"/>
                <a:gd name="connsiteX3" fmla="*/ 1473959 w 7601803"/>
                <a:gd name="connsiteY3" fmla="*/ 1064525 h 4544704"/>
                <a:gd name="connsiteX4" fmla="*/ 1992574 w 7601803"/>
                <a:gd name="connsiteY4" fmla="*/ 941695 h 4544704"/>
                <a:gd name="connsiteX5" fmla="*/ 2497541 w 7601803"/>
                <a:gd name="connsiteY5" fmla="*/ 1009934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477672 w 7601803"/>
                <a:gd name="connsiteY1" fmla="*/ 532263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97541 w 7601803"/>
                <a:gd name="connsiteY5" fmla="*/ 1009934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477672 w 7601803"/>
                <a:gd name="connsiteY1" fmla="*/ 532263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9290 w 7601803"/>
                <a:gd name="connsiteY14" fmla="*/ 3794078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9290 w 7601803"/>
                <a:gd name="connsiteY14" fmla="*/ 3794078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2566 w 7601803"/>
                <a:gd name="connsiteY14" fmla="*/ 3814249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2566 w 7601803"/>
                <a:gd name="connsiteY14" fmla="*/ 3814249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25838 w 7601803"/>
                <a:gd name="connsiteY12" fmla="*/ 309091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24985 w 7601803"/>
                <a:gd name="connsiteY12" fmla="*/ 3064022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25838 w 7601803"/>
                <a:gd name="connsiteY12" fmla="*/ 3064022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19114 w 7601803"/>
                <a:gd name="connsiteY12" fmla="*/ 309091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19114 w 7601803"/>
                <a:gd name="connsiteY12" fmla="*/ 309091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5240741 w 7601803"/>
                <a:gd name="connsiteY12" fmla="*/ 3268939 h 4544704"/>
                <a:gd name="connsiteX13" fmla="*/ 6762566 w 7601803"/>
                <a:gd name="connsiteY13" fmla="*/ 3814249 h 4544704"/>
                <a:gd name="connsiteX14" fmla="*/ 7137980 w 7601803"/>
                <a:gd name="connsiteY14" fmla="*/ 4087405 h 4544704"/>
                <a:gd name="connsiteX15" fmla="*/ 7601803 w 7601803"/>
                <a:gd name="connsiteY15"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98443 w 7601803"/>
                <a:gd name="connsiteY12" fmla="*/ 3077670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62566 w 7601803"/>
                <a:gd name="connsiteY14" fmla="*/ 3814249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58956 w 7601803"/>
                <a:gd name="connsiteY4" fmla="*/ 921524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79127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497843 w 7601803"/>
                <a:gd name="connsiteY1" fmla="*/ 525539 h 4544704"/>
                <a:gd name="connsiteX2" fmla="*/ 1009935 w 7601803"/>
                <a:gd name="connsiteY2" fmla="*/ 887104 h 4544704"/>
                <a:gd name="connsiteX3" fmla="*/ 1473959 w 7601803"/>
                <a:gd name="connsiteY3" fmla="*/ 1024184 h 4544704"/>
                <a:gd name="connsiteX4" fmla="*/ 1979127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595080"/>
                <a:gd name="connsiteY0" fmla="*/ 0 h 4544704"/>
                <a:gd name="connsiteX1" fmla="*/ 497843 w 7595080"/>
                <a:gd name="connsiteY1" fmla="*/ 525539 h 4544704"/>
                <a:gd name="connsiteX2" fmla="*/ 1009935 w 7595080"/>
                <a:gd name="connsiteY2" fmla="*/ 887104 h 4544704"/>
                <a:gd name="connsiteX3" fmla="*/ 1473959 w 7595080"/>
                <a:gd name="connsiteY3" fmla="*/ 1024184 h 4544704"/>
                <a:gd name="connsiteX4" fmla="*/ 1979127 w 7595080"/>
                <a:gd name="connsiteY4" fmla="*/ 941695 h 4544704"/>
                <a:gd name="connsiteX5" fmla="*/ 2477371 w 7595080"/>
                <a:gd name="connsiteY5" fmla="*/ 1023381 h 4544704"/>
                <a:gd name="connsiteX6" fmla="*/ 2893326 w 7595080"/>
                <a:gd name="connsiteY6" fmla="*/ 1392072 h 4544704"/>
                <a:gd name="connsiteX7" fmla="*/ 3309883 w 7595080"/>
                <a:gd name="connsiteY7" fmla="*/ 1869743 h 4544704"/>
                <a:gd name="connsiteX8" fmla="*/ 3583040 w 7595080"/>
                <a:gd name="connsiteY8" fmla="*/ 2210937 h 4544704"/>
                <a:gd name="connsiteX9" fmla="*/ 3753537 w 7595080"/>
                <a:gd name="connsiteY9" fmla="*/ 2621374 h 4544704"/>
                <a:gd name="connsiteX10" fmla="*/ 4012442 w 7595080"/>
                <a:gd name="connsiteY10" fmla="*/ 2879678 h 4544704"/>
                <a:gd name="connsiteX11" fmla="*/ 4423079 w 7595080"/>
                <a:gd name="connsiteY11" fmla="*/ 3029803 h 4544704"/>
                <a:gd name="connsiteX12" fmla="*/ 4898443 w 7595080"/>
                <a:gd name="connsiteY12" fmla="*/ 3077670 h 4544704"/>
                <a:gd name="connsiteX13" fmla="*/ 5408830 w 7595080"/>
                <a:gd name="connsiteY13" fmla="*/ 3356345 h 4544704"/>
                <a:gd name="connsiteX14" fmla="*/ 6722225 w 7595080"/>
                <a:gd name="connsiteY14" fmla="*/ 3800802 h 4544704"/>
                <a:gd name="connsiteX15" fmla="*/ 7137980 w 7595080"/>
                <a:gd name="connsiteY15" fmla="*/ 4114299 h 4544704"/>
                <a:gd name="connsiteX16" fmla="*/ 7595080 w 7595080"/>
                <a:gd name="connsiteY16" fmla="*/ 4544704 h 4544704"/>
                <a:gd name="connsiteX0" fmla="*/ 0 w 7624995"/>
                <a:gd name="connsiteY0" fmla="*/ 0 h 4585384"/>
                <a:gd name="connsiteX1" fmla="*/ 527758 w 7624995"/>
                <a:gd name="connsiteY1" fmla="*/ 566219 h 4585384"/>
                <a:gd name="connsiteX2" fmla="*/ 1039850 w 7624995"/>
                <a:gd name="connsiteY2" fmla="*/ 927784 h 4585384"/>
                <a:gd name="connsiteX3" fmla="*/ 1503874 w 7624995"/>
                <a:gd name="connsiteY3" fmla="*/ 1064864 h 4585384"/>
                <a:gd name="connsiteX4" fmla="*/ 2009042 w 7624995"/>
                <a:gd name="connsiteY4" fmla="*/ 982375 h 4585384"/>
                <a:gd name="connsiteX5" fmla="*/ 2507286 w 7624995"/>
                <a:gd name="connsiteY5" fmla="*/ 1064061 h 4585384"/>
                <a:gd name="connsiteX6" fmla="*/ 2923241 w 7624995"/>
                <a:gd name="connsiteY6" fmla="*/ 1432752 h 4585384"/>
                <a:gd name="connsiteX7" fmla="*/ 3339798 w 7624995"/>
                <a:gd name="connsiteY7" fmla="*/ 1910423 h 4585384"/>
                <a:gd name="connsiteX8" fmla="*/ 3612955 w 7624995"/>
                <a:gd name="connsiteY8" fmla="*/ 2251617 h 4585384"/>
                <a:gd name="connsiteX9" fmla="*/ 3783452 w 7624995"/>
                <a:gd name="connsiteY9" fmla="*/ 2662054 h 4585384"/>
                <a:gd name="connsiteX10" fmla="*/ 4042357 w 7624995"/>
                <a:gd name="connsiteY10" fmla="*/ 2920358 h 4585384"/>
                <a:gd name="connsiteX11" fmla="*/ 4452994 w 7624995"/>
                <a:gd name="connsiteY11" fmla="*/ 3070483 h 4585384"/>
                <a:gd name="connsiteX12" fmla="*/ 4928358 w 7624995"/>
                <a:gd name="connsiteY12" fmla="*/ 3118350 h 4585384"/>
                <a:gd name="connsiteX13" fmla="*/ 5438745 w 7624995"/>
                <a:gd name="connsiteY13" fmla="*/ 3397025 h 4585384"/>
                <a:gd name="connsiteX14" fmla="*/ 6752140 w 7624995"/>
                <a:gd name="connsiteY14" fmla="*/ 3841482 h 4585384"/>
                <a:gd name="connsiteX15" fmla="*/ 7167895 w 7624995"/>
                <a:gd name="connsiteY15" fmla="*/ 4154979 h 4585384"/>
                <a:gd name="connsiteX16" fmla="*/ 7624995 w 7624995"/>
                <a:gd name="connsiteY16" fmla="*/ 4585384 h 45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4995" h="4585384">
                  <a:moveTo>
                    <a:pt x="0" y="0"/>
                  </a:moveTo>
                  <a:cubicBezTo>
                    <a:pt x="154675" y="192206"/>
                    <a:pt x="354450" y="411588"/>
                    <a:pt x="527758" y="566219"/>
                  </a:cubicBezTo>
                  <a:cubicBezTo>
                    <a:pt x="701066" y="720850"/>
                    <a:pt x="877164" y="844676"/>
                    <a:pt x="1039850" y="927784"/>
                  </a:cubicBezTo>
                  <a:cubicBezTo>
                    <a:pt x="1202536" y="1010892"/>
                    <a:pt x="1342342" y="1055766"/>
                    <a:pt x="1503874" y="1064864"/>
                  </a:cubicBezTo>
                  <a:cubicBezTo>
                    <a:pt x="1665406" y="1073962"/>
                    <a:pt x="1841807" y="982509"/>
                    <a:pt x="2009042" y="982375"/>
                  </a:cubicBezTo>
                  <a:cubicBezTo>
                    <a:pt x="2176277" y="982241"/>
                    <a:pt x="2354920" y="988998"/>
                    <a:pt x="2507286" y="1064061"/>
                  </a:cubicBezTo>
                  <a:cubicBezTo>
                    <a:pt x="2659653" y="1139124"/>
                    <a:pt x="2784489" y="1291692"/>
                    <a:pt x="2923241" y="1432752"/>
                  </a:cubicBezTo>
                  <a:cubicBezTo>
                    <a:pt x="3061993" y="1573812"/>
                    <a:pt x="3224846" y="1773946"/>
                    <a:pt x="3339798" y="1910423"/>
                  </a:cubicBezTo>
                  <a:cubicBezTo>
                    <a:pt x="3454750" y="2046900"/>
                    <a:pt x="3539013" y="2126345"/>
                    <a:pt x="3612955" y="2251617"/>
                  </a:cubicBezTo>
                  <a:cubicBezTo>
                    <a:pt x="3686897" y="2376889"/>
                    <a:pt x="3711885" y="2550597"/>
                    <a:pt x="3783452" y="2662054"/>
                  </a:cubicBezTo>
                  <a:cubicBezTo>
                    <a:pt x="3855019" y="2773511"/>
                    <a:pt x="3930767" y="2852287"/>
                    <a:pt x="4042357" y="2920358"/>
                  </a:cubicBezTo>
                  <a:cubicBezTo>
                    <a:pt x="4153947" y="2988429"/>
                    <a:pt x="4305327" y="3037484"/>
                    <a:pt x="4452994" y="3070483"/>
                  </a:cubicBezTo>
                  <a:cubicBezTo>
                    <a:pt x="4600661" y="3103482"/>
                    <a:pt x="4805528" y="3078494"/>
                    <a:pt x="4928358" y="3118350"/>
                  </a:cubicBezTo>
                  <a:cubicBezTo>
                    <a:pt x="5051188" y="3158206"/>
                    <a:pt x="5134781" y="3276503"/>
                    <a:pt x="5438745" y="3397025"/>
                  </a:cubicBezTo>
                  <a:cubicBezTo>
                    <a:pt x="5742709" y="3517547"/>
                    <a:pt x="6463948" y="3715156"/>
                    <a:pt x="6752140" y="3841482"/>
                  </a:cubicBezTo>
                  <a:cubicBezTo>
                    <a:pt x="7040332" y="3967808"/>
                    <a:pt x="7022419" y="4030995"/>
                    <a:pt x="7167895" y="4154979"/>
                  </a:cubicBezTo>
                  <a:cubicBezTo>
                    <a:pt x="7313371" y="4278963"/>
                    <a:pt x="7469183" y="4415924"/>
                    <a:pt x="7624995" y="458538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1A672681-50E1-4B2E-8C63-2FF46067E443}"/>
                </a:ext>
              </a:extLst>
            </p:cNvPr>
            <p:cNvSpPr/>
            <p:nvPr/>
          </p:nvSpPr>
          <p:spPr>
            <a:xfrm>
              <a:off x="5372100" y="4494448"/>
              <a:ext cx="524932" cy="255353"/>
            </a:xfrm>
            <a:custGeom>
              <a:avLst/>
              <a:gdLst>
                <a:gd name="connsiteX0" fmla="*/ 0 w 651933"/>
                <a:gd name="connsiteY0" fmla="*/ 6291 h 340724"/>
                <a:gd name="connsiteX1" fmla="*/ 241300 w 651933"/>
                <a:gd name="connsiteY1" fmla="*/ 35924 h 340724"/>
                <a:gd name="connsiteX2" fmla="*/ 537633 w 651933"/>
                <a:gd name="connsiteY2" fmla="*/ 281458 h 340724"/>
                <a:gd name="connsiteX3" fmla="*/ 651933 w 651933"/>
                <a:gd name="connsiteY3" fmla="*/ 340724 h 340724"/>
                <a:gd name="connsiteX4" fmla="*/ 651933 w 651933"/>
                <a:gd name="connsiteY4" fmla="*/ 340724 h 340724"/>
                <a:gd name="connsiteX0" fmla="*/ 0 w 651933"/>
                <a:gd name="connsiteY0" fmla="*/ 1088 h 335521"/>
                <a:gd name="connsiteX1" fmla="*/ 275166 w 651933"/>
                <a:gd name="connsiteY1" fmla="*/ 77288 h 335521"/>
                <a:gd name="connsiteX2" fmla="*/ 537633 w 651933"/>
                <a:gd name="connsiteY2" fmla="*/ 276255 h 335521"/>
                <a:gd name="connsiteX3" fmla="*/ 651933 w 651933"/>
                <a:gd name="connsiteY3" fmla="*/ 335521 h 335521"/>
                <a:gd name="connsiteX4" fmla="*/ 651933 w 651933"/>
                <a:gd name="connsiteY4" fmla="*/ 335521 h 335521"/>
                <a:gd name="connsiteX0" fmla="*/ 0 w 651933"/>
                <a:gd name="connsiteY0" fmla="*/ 1482 h 335915"/>
                <a:gd name="connsiteX1" fmla="*/ 275166 w 651933"/>
                <a:gd name="connsiteY1" fmla="*/ 64982 h 335915"/>
                <a:gd name="connsiteX2" fmla="*/ 537633 w 651933"/>
                <a:gd name="connsiteY2" fmla="*/ 276649 h 335915"/>
                <a:gd name="connsiteX3" fmla="*/ 651933 w 651933"/>
                <a:gd name="connsiteY3" fmla="*/ 335915 h 335915"/>
                <a:gd name="connsiteX4" fmla="*/ 651933 w 651933"/>
                <a:gd name="connsiteY4" fmla="*/ 335915 h 335915"/>
                <a:gd name="connsiteX0" fmla="*/ 0 w 651933"/>
                <a:gd name="connsiteY0" fmla="*/ 1185 h 335618"/>
                <a:gd name="connsiteX1" fmla="*/ 275166 w 651933"/>
                <a:gd name="connsiteY1" fmla="*/ 64685 h 335618"/>
                <a:gd name="connsiteX2" fmla="*/ 465666 w 651933"/>
                <a:gd name="connsiteY2" fmla="*/ 221318 h 335618"/>
                <a:gd name="connsiteX3" fmla="*/ 651933 w 651933"/>
                <a:gd name="connsiteY3" fmla="*/ 335618 h 335618"/>
                <a:gd name="connsiteX4" fmla="*/ 651933 w 651933"/>
                <a:gd name="connsiteY4" fmla="*/ 335618 h 335618"/>
                <a:gd name="connsiteX0" fmla="*/ 0 w 661995"/>
                <a:gd name="connsiteY0" fmla="*/ 1185 h 339502"/>
                <a:gd name="connsiteX1" fmla="*/ 275166 w 661995"/>
                <a:gd name="connsiteY1" fmla="*/ 64685 h 339502"/>
                <a:gd name="connsiteX2" fmla="*/ 465666 w 661995"/>
                <a:gd name="connsiteY2" fmla="*/ 221318 h 339502"/>
                <a:gd name="connsiteX3" fmla="*/ 651933 w 661995"/>
                <a:gd name="connsiteY3" fmla="*/ 335618 h 339502"/>
                <a:gd name="connsiteX4" fmla="*/ 635000 w 661995"/>
                <a:gd name="connsiteY4" fmla="*/ 310218 h 339502"/>
                <a:gd name="connsiteX0" fmla="*/ 0 w 651933"/>
                <a:gd name="connsiteY0" fmla="*/ 1185 h 335618"/>
                <a:gd name="connsiteX1" fmla="*/ 275166 w 651933"/>
                <a:gd name="connsiteY1" fmla="*/ 64685 h 335618"/>
                <a:gd name="connsiteX2" fmla="*/ 465666 w 651933"/>
                <a:gd name="connsiteY2" fmla="*/ 221318 h 335618"/>
                <a:gd name="connsiteX3" fmla="*/ 651933 w 651933"/>
                <a:gd name="connsiteY3" fmla="*/ 335618 h 335618"/>
                <a:gd name="connsiteX0" fmla="*/ 0 w 465666"/>
                <a:gd name="connsiteY0" fmla="*/ 1185 h 221318"/>
                <a:gd name="connsiteX1" fmla="*/ 275166 w 465666"/>
                <a:gd name="connsiteY1" fmla="*/ 64685 h 221318"/>
                <a:gd name="connsiteX2" fmla="*/ 465666 w 465666"/>
                <a:gd name="connsiteY2" fmla="*/ 221318 h 221318"/>
                <a:gd name="connsiteX0" fmla="*/ 0 w 524932"/>
                <a:gd name="connsiteY0" fmla="*/ 1353 h 255353"/>
                <a:gd name="connsiteX1" fmla="*/ 275166 w 524932"/>
                <a:gd name="connsiteY1" fmla="*/ 64853 h 255353"/>
                <a:gd name="connsiteX2" fmla="*/ 524932 w 524932"/>
                <a:gd name="connsiteY2" fmla="*/ 255353 h 255353"/>
              </a:gdLst>
              <a:ahLst/>
              <a:cxnLst>
                <a:cxn ang="0">
                  <a:pos x="connsiteX0" y="connsiteY0"/>
                </a:cxn>
                <a:cxn ang="0">
                  <a:pos x="connsiteX1" y="connsiteY1"/>
                </a:cxn>
                <a:cxn ang="0">
                  <a:pos x="connsiteX2" y="connsiteY2"/>
                </a:cxn>
              </a:cxnLst>
              <a:rect l="l" t="t" r="r" b="b"/>
              <a:pathLst>
                <a:path w="524932" h="255353">
                  <a:moveTo>
                    <a:pt x="0" y="1353"/>
                  </a:moveTo>
                  <a:cubicBezTo>
                    <a:pt x="75847" y="-6761"/>
                    <a:pt x="187677" y="22520"/>
                    <a:pt x="275166" y="64853"/>
                  </a:cubicBezTo>
                  <a:cubicBezTo>
                    <a:pt x="362655" y="107186"/>
                    <a:pt x="462138" y="210198"/>
                    <a:pt x="524932" y="255353"/>
                  </a:cubicBezTo>
                </a:path>
              </a:pathLst>
            </a:custGeom>
            <a:noFill/>
            <a:ln w="762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3F988393-06F3-42A0-87E8-7E5087FD3FE5}"/>
                </a:ext>
              </a:extLst>
            </p:cNvPr>
            <p:cNvSpPr/>
            <p:nvPr/>
          </p:nvSpPr>
          <p:spPr>
            <a:xfrm rot="1502766">
              <a:off x="5075638" y="4438214"/>
              <a:ext cx="176496" cy="32372"/>
            </a:xfrm>
            <a:custGeom>
              <a:avLst/>
              <a:gdLst>
                <a:gd name="connsiteX0" fmla="*/ 0 w 107718"/>
                <a:gd name="connsiteY0" fmla="*/ 9575 h 9575"/>
                <a:gd name="connsiteX1" fmla="*/ 107718 w 107718"/>
                <a:gd name="connsiteY1" fmla="*/ 0 h 9575"/>
                <a:gd name="connsiteX0" fmla="*/ 0 w 16385"/>
                <a:gd name="connsiteY0" fmla="*/ 33809 h 33809"/>
                <a:gd name="connsiteX1" fmla="*/ 16385 w 16385"/>
                <a:gd name="connsiteY1" fmla="*/ 0 h 33809"/>
              </a:gdLst>
              <a:ahLst/>
              <a:cxnLst>
                <a:cxn ang="0">
                  <a:pos x="connsiteX0" y="connsiteY0"/>
                </a:cxn>
                <a:cxn ang="0">
                  <a:pos x="connsiteX1" y="connsiteY1"/>
                </a:cxn>
              </a:cxnLst>
              <a:rect l="l" t="t" r="r" b="b"/>
              <a:pathLst>
                <a:path w="16385" h="33809">
                  <a:moveTo>
                    <a:pt x="0" y="33809"/>
                  </a:moveTo>
                  <a:lnTo>
                    <a:pt x="16385" y="0"/>
                  </a:lnTo>
                </a:path>
              </a:pathLst>
            </a:custGeom>
            <a:noFill/>
            <a:ln w="762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93C6E1F-4A9D-4429-A00D-0CB3E2DB7F19}"/>
                </a:ext>
              </a:extLst>
            </p:cNvPr>
            <p:cNvSpPr/>
            <p:nvPr/>
          </p:nvSpPr>
          <p:spPr>
            <a:xfrm>
              <a:off x="4031784" y="3061260"/>
              <a:ext cx="450570" cy="901140"/>
            </a:xfrm>
            <a:custGeom>
              <a:avLst/>
              <a:gdLst>
                <a:gd name="connsiteX0" fmla="*/ 467169 w 467169"/>
                <a:gd name="connsiteY0" fmla="*/ 921447 h 921447"/>
                <a:gd name="connsiteX1" fmla="*/ 371545 w 467169"/>
                <a:gd name="connsiteY1" fmla="*/ 556882 h 921447"/>
                <a:gd name="connsiteX2" fmla="*/ 30887 w 467169"/>
                <a:gd name="connsiteY2" fmla="*/ 48882 h 921447"/>
                <a:gd name="connsiteX3" fmla="*/ 36863 w 467169"/>
                <a:gd name="connsiteY3" fmla="*/ 48882 h 921447"/>
                <a:gd name="connsiteX0" fmla="*/ 436282 w 436282"/>
                <a:gd name="connsiteY0" fmla="*/ 872565 h 872565"/>
                <a:gd name="connsiteX1" fmla="*/ 340658 w 436282"/>
                <a:gd name="connsiteY1" fmla="*/ 508000 h 872565"/>
                <a:gd name="connsiteX2" fmla="*/ 0 w 436282"/>
                <a:gd name="connsiteY2" fmla="*/ 0 h 872565"/>
                <a:gd name="connsiteX0" fmla="*/ 450570 w 450570"/>
                <a:gd name="connsiteY0" fmla="*/ 901140 h 901140"/>
                <a:gd name="connsiteX1" fmla="*/ 354946 w 450570"/>
                <a:gd name="connsiteY1" fmla="*/ 536575 h 901140"/>
                <a:gd name="connsiteX2" fmla="*/ 0 w 450570"/>
                <a:gd name="connsiteY2" fmla="*/ 0 h 901140"/>
                <a:gd name="connsiteX0" fmla="*/ 450570 w 450570"/>
                <a:gd name="connsiteY0" fmla="*/ 901140 h 901140"/>
                <a:gd name="connsiteX1" fmla="*/ 321609 w 450570"/>
                <a:gd name="connsiteY1" fmla="*/ 484187 h 901140"/>
                <a:gd name="connsiteX2" fmla="*/ 0 w 450570"/>
                <a:gd name="connsiteY2" fmla="*/ 0 h 901140"/>
                <a:gd name="connsiteX0" fmla="*/ 450570 w 450570"/>
                <a:gd name="connsiteY0" fmla="*/ 901140 h 901140"/>
                <a:gd name="connsiteX1" fmla="*/ 402104 w 450570"/>
                <a:gd name="connsiteY1" fmla="*/ 734453 h 901140"/>
                <a:gd name="connsiteX2" fmla="*/ 321609 w 450570"/>
                <a:gd name="connsiteY2" fmla="*/ 484187 h 901140"/>
                <a:gd name="connsiteX3" fmla="*/ 0 w 450570"/>
                <a:gd name="connsiteY3" fmla="*/ 0 h 901140"/>
                <a:gd name="connsiteX0" fmla="*/ 450570 w 450570"/>
                <a:gd name="connsiteY0" fmla="*/ 901140 h 901140"/>
                <a:gd name="connsiteX1" fmla="*/ 402104 w 450570"/>
                <a:gd name="connsiteY1" fmla="*/ 734453 h 901140"/>
                <a:gd name="connsiteX2" fmla="*/ 343040 w 450570"/>
                <a:gd name="connsiteY2" fmla="*/ 507999 h 901140"/>
                <a:gd name="connsiteX3" fmla="*/ 0 w 450570"/>
                <a:gd name="connsiteY3" fmla="*/ 0 h 901140"/>
              </a:gdLst>
              <a:ahLst/>
              <a:cxnLst>
                <a:cxn ang="0">
                  <a:pos x="connsiteX0" y="connsiteY0"/>
                </a:cxn>
                <a:cxn ang="0">
                  <a:pos x="connsiteX1" y="connsiteY1"/>
                </a:cxn>
                <a:cxn ang="0">
                  <a:pos x="connsiteX2" y="connsiteY2"/>
                </a:cxn>
                <a:cxn ang="0">
                  <a:pos x="connsiteX3" y="connsiteY3"/>
                </a:cxn>
              </a:cxnLst>
              <a:rect l="l" t="t" r="r" b="b"/>
              <a:pathLst>
                <a:path w="450570" h="901140">
                  <a:moveTo>
                    <a:pt x="450570" y="901140"/>
                  </a:moveTo>
                  <a:cubicBezTo>
                    <a:pt x="446064" y="874947"/>
                    <a:pt x="423597" y="803945"/>
                    <a:pt x="402104" y="734453"/>
                  </a:cubicBezTo>
                  <a:cubicBezTo>
                    <a:pt x="380611" y="664961"/>
                    <a:pt x="410057" y="630408"/>
                    <a:pt x="343040" y="507999"/>
                  </a:cubicBezTo>
                  <a:cubicBezTo>
                    <a:pt x="276023" y="385590"/>
                    <a:pt x="0" y="0"/>
                    <a:pt x="0" y="0"/>
                  </a:cubicBezTo>
                </a:path>
              </a:pathLst>
            </a:custGeom>
            <a:noFill/>
            <a:ln w="762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B413EA07-E09F-46DD-B1A3-5A2AD614B291}"/>
                </a:ext>
              </a:extLst>
            </p:cNvPr>
            <p:cNvSpPr/>
            <p:nvPr/>
          </p:nvSpPr>
          <p:spPr>
            <a:xfrm rot="21359821">
              <a:off x="2527765" y="2185465"/>
              <a:ext cx="107718" cy="9575"/>
            </a:xfrm>
            <a:custGeom>
              <a:avLst/>
              <a:gdLst>
                <a:gd name="connsiteX0" fmla="*/ 0 w 107718"/>
                <a:gd name="connsiteY0" fmla="*/ 9575 h 9575"/>
                <a:gd name="connsiteX1" fmla="*/ 107718 w 107718"/>
                <a:gd name="connsiteY1" fmla="*/ 0 h 9575"/>
              </a:gdLst>
              <a:ahLst/>
              <a:cxnLst>
                <a:cxn ang="0">
                  <a:pos x="connsiteX0" y="connsiteY0"/>
                </a:cxn>
                <a:cxn ang="0">
                  <a:pos x="connsiteX1" y="connsiteY1"/>
                </a:cxn>
              </a:cxnLst>
              <a:rect l="l" t="t" r="r" b="b"/>
              <a:pathLst>
                <a:path w="107718" h="9575">
                  <a:moveTo>
                    <a:pt x="0" y="9575"/>
                  </a:moveTo>
                  <a:lnTo>
                    <a:pt x="107718" y="0"/>
                  </a:lnTo>
                </a:path>
              </a:pathLst>
            </a:custGeom>
            <a:noFill/>
            <a:ln w="762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6E19816E-AD20-422D-B6AE-4F1927197B76}"/>
                </a:ext>
              </a:extLst>
            </p:cNvPr>
            <p:cNvSpPr/>
            <p:nvPr/>
          </p:nvSpPr>
          <p:spPr>
            <a:xfrm>
              <a:off x="951979" y="1007352"/>
              <a:ext cx="966196" cy="1029549"/>
            </a:xfrm>
            <a:custGeom>
              <a:avLst/>
              <a:gdLst>
                <a:gd name="connsiteX0" fmla="*/ 0 w 931817"/>
                <a:gd name="connsiteY0" fmla="*/ 0 h 1010194"/>
                <a:gd name="connsiteX1" fmla="*/ 522514 w 931817"/>
                <a:gd name="connsiteY1" fmla="*/ 679269 h 1010194"/>
                <a:gd name="connsiteX2" fmla="*/ 923109 w 931817"/>
                <a:gd name="connsiteY2" fmla="*/ 984069 h 1010194"/>
                <a:gd name="connsiteX3" fmla="*/ 923109 w 931817"/>
                <a:gd name="connsiteY3" fmla="*/ 984069 h 1010194"/>
                <a:gd name="connsiteX4" fmla="*/ 931817 w 931817"/>
                <a:gd name="connsiteY4" fmla="*/ 1010194 h 1010194"/>
                <a:gd name="connsiteX0" fmla="*/ 0 w 974904"/>
                <a:gd name="connsiteY0" fmla="*/ 0 h 1055674"/>
                <a:gd name="connsiteX1" fmla="*/ 565601 w 974904"/>
                <a:gd name="connsiteY1" fmla="*/ 724749 h 1055674"/>
                <a:gd name="connsiteX2" fmla="*/ 966196 w 974904"/>
                <a:gd name="connsiteY2" fmla="*/ 1029549 h 1055674"/>
                <a:gd name="connsiteX3" fmla="*/ 966196 w 974904"/>
                <a:gd name="connsiteY3" fmla="*/ 1029549 h 1055674"/>
                <a:gd name="connsiteX4" fmla="*/ 974904 w 974904"/>
                <a:gd name="connsiteY4" fmla="*/ 1055674 h 1055674"/>
                <a:gd name="connsiteX0" fmla="*/ 0 w 974904"/>
                <a:gd name="connsiteY0" fmla="*/ 0 h 1055674"/>
                <a:gd name="connsiteX1" fmla="*/ 577569 w 974904"/>
                <a:gd name="connsiteY1" fmla="*/ 719962 h 1055674"/>
                <a:gd name="connsiteX2" fmla="*/ 966196 w 974904"/>
                <a:gd name="connsiteY2" fmla="*/ 1029549 h 1055674"/>
                <a:gd name="connsiteX3" fmla="*/ 966196 w 974904"/>
                <a:gd name="connsiteY3" fmla="*/ 1029549 h 1055674"/>
                <a:gd name="connsiteX4" fmla="*/ 974904 w 974904"/>
                <a:gd name="connsiteY4" fmla="*/ 1055674 h 1055674"/>
                <a:gd name="connsiteX0" fmla="*/ 0 w 966196"/>
                <a:gd name="connsiteY0" fmla="*/ 0 h 1029549"/>
                <a:gd name="connsiteX1" fmla="*/ 577569 w 966196"/>
                <a:gd name="connsiteY1" fmla="*/ 719962 h 1029549"/>
                <a:gd name="connsiteX2" fmla="*/ 966196 w 966196"/>
                <a:gd name="connsiteY2" fmla="*/ 1029549 h 1029549"/>
                <a:gd name="connsiteX3" fmla="*/ 966196 w 966196"/>
                <a:gd name="connsiteY3" fmla="*/ 1029549 h 1029549"/>
                <a:gd name="connsiteX0" fmla="*/ 0 w 966196"/>
                <a:gd name="connsiteY0" fmla="*/ 0 h 1029549"/>
                <a:gd name="connsiteX1" fmla="*/ 742735 w 966196"/>
                <a:gd name="connsiteY1" fmla="*/ 854010 h 1029549"/>
                <a:gd name="connsiteX2" fmla="*/ 966196 w 966196"/>
                <a:gd name="connsiteY2" fmla="*/ 1029549 h 1029549"/>
                <a:gd name="connsiteX3" fmla="*/ 966196 w 966196"/>
                <a:gd name="connsiteY3" fmla="*/ 1029549 h 1029549"/>
                <a:gd name="connsiteX0" fmla="*/ 0 w 966196"/>
                <a:gd name="connsiteY0" fmla="*/ 0 h 1029549"/>
                <a:gd name="connsiteX1" fmla="*/ 510545 w 966196"/>
                <a:gd name="connsiteY1" fmla="*/ 648150 h 1029549"/>
                <a:gd name="connsiteX2" fmla="*/ 966196 w 966196"/>
                <a:gd name="connsiteY2" fmla="*/ 1029549 h 1029549"/>
                <a:gd name="connsiteX3" fmla="*/ 966196 w 966196"/>
                <a:gd name="connsiteY3" fmla="*/ 1029549 h 1029549"/>
              </a:gdLst>
              <a:ahLst/>
              <a:cxnLst>
                <a:cxn ang="0">
                  <a:pos x="connsiteX0" y="connsiteY0"/>
                </a:cxn>
                <a:cxn ang="0">
                  <a:pos x="connsiteX1" y="connsiteY1"/>
                </a:cxn>
                <a:cxn ang="0">
                  <a:pos x="connsiteX2" y="connsiteY2"/>
                </a:cxn>
                <a:cxn ang="0">
                  <a:pos x="connsiteX3" y="connsiteY3"/>
                </a:cxn>
              </a:cxnLst>
              <a:rect l="l" t="t" r="r" b="b"/>
              <a:pathLst>
                <a:path w="966196" h="1029549">
                  <a:moveTo>
                    <a:pt x="0" y="0"/>
                  </a:moveTo>
                  <a:cubicBezTo>
                    <a:pt x="184331" y="257629"/>
                    <a:pt x="349512" y="476559"/>
                    <a:pt x="510545" y="648150"/>
                  </a:cubicBezTo>
                  <a:cubicBezTo>
                    <a:pt x="671578" y="819742"/>
                    <a:pt x="890254" y="965983"/>
                    <a:pt x="966196" y="1029549"/>
                  </a:cubicBezTo>
                  <a:lnTo>
                    <a:pt x="966196" y="1029549"/>
                  </a:lnTo>
                </a:path>
              </a:pathLst>
            </a:custGeom>
            <a:noFill/>
            <a:ln w="7620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15420BB7-15FF-4598-849D-E90F7AF374EB}"/>
                </a:ext>
              </a:extLst>
            </p:cNvPr>
            <p:cNvGrpSpPr/>
            <p:nvPr/>
          </p:nvGrpSpPr>
          <p:grpSpPr>
            <a:xfrm>
              <a:off x="976500" y="1030936"/>
              <a:ext cx="7088197" cy="5062618"/>
              <a:chOff x="976500" y="1030936"/>
              <a:chExt cx="7088197" cy="5062618"/>
            </a:xfrm>
          </p:grpSpPr>
          <p:sp>
            <p:nvSpPr>
              <p:cNvPr id="58" name="Oval 57">
                <a:extLst>
                  <a:ext uri="{FF2B5EF4-FFF2-40B4-BE49-F238E27FC236}">
                    <a16:creationId xmlns:a16="http://schemas.microsoft.com/office/drawing/2014/main" id="{52471F29-A455-44F4-857C-1FC66E975464}"/>
                  </a:ext>
                </a:extLst>
              </p:cNvPr>
              <p:cNvSpPr/>
              <p:nvPr/>
            </p:nvSpPr>
            <p:spPr>
              <a:xfrm rot="293961">
                <a:off x="7944279" y="597313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913EC97-802D-40DE-87B2-95A86D2A78F8}"/>
                  </a:ext>
                </a:extLst>
              </p:cNvPr>
              <p:cNvSpPr/>
              <p:nvPr/>
            </p:nvSpPr>
            <p:spPr>
              <a:xfrm rot="293961">
                <a:off x="7541602" y="555247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C962C77-25D5-4223-A9DA-445C2F4CEB2C}"/>
                  </a:ext>
                </a:extLst>
              </p:cNvPr>
              <p:cNvSpPr/>
              <p:nvPr/>
            </p:nvSpPr>
            <p:spPr>
              <a:xfrm rot="293961">
                <a:off x="7021925" y="5238874"/>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671FD40-6FD5-4E1B-8029-687ACEF063E7}"/>
                  </a:ext>
                </a:extLst>
              </p:cNvPr>
              <p:cNvSpPr/>
              <p:nvPr/>
            </p:nvSpPr>
            <p:spPr>
              <a:xfrm rot="293961">
                <a:off x="6374440" y="495516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4C029E1-A727-4AA9-B8DB-A39373B0C756}"/>
                  </a:ext>
                </a:extLst>
              </p:cNvPr>
              <p:cNvSpPr/>
              <p:nvPr/>
            </p:nvSpPr>
            <p:spPr>
              <a:xfrm rot="293961">
                <a:off x="6070262" y="481972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5255F4B-CE8A-438F-98A1-513F0A1F537C}"/>
                  </a:ext>
                </a:extLst>
              </p:cNvPr>
              <p:cNvSpPr/>
              <p:nvPr/>
            </p:nvSpPr>
            <p:spPr>
              <a:xfrm rot="293961">
                <a:off x="5499634" y="447216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DC69DF6-5E5F-429E-AFF4-0EB3B222B06F}"/>
                  </a:ext>
                </a:extLst>
              </p:cNvPr>
              <p:cNvSpPr/>
              <p:nvPr/>
            </p:nvSpPr>
            <p:spPr>
              <a:xfrm rot="293961">
                <a:off x="5287933" y="4434621"/>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56D46ED-E515-46B7-8C0D-027A6686B4D6}"/>
                  </a:ext>
                </a:extLst>
              </p:cNvPr>
              <p:cNvSpPr/>
              <p:nvPr/>
            </p:nvSpPr>
            <p:spPr>
              <a:xfrm rot="293961">
                <a:off x="5002565" y="437126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1B22F47-F054-4F1A-A378-A6FAAF123CC3}"/>
                  </a:ext>
                </a:extLst>
              </p:cNvPr>
              <p:cNvSpPr/>
              <p:nvPr/>
            </p:nvSpPr>
            <p:spPr>
              <a:xfrm rot="293961">
                <a:off x="4482393" y="4034778"/>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26EE151-6A01-43A4-AA2E-DD2E81288D83}"/>
                  </a:ext>
                </a:extLst>
              </p:cNvPr>
              <p:cNvSpPr/>
              <p:nvPr/>
            </p:nvSpPr>
            <p:spPr>
              <a:xfrm rot="293961">
                <a:off x="4332313" y="356683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0A8AF44-F902-40D6-98A7-43B3D2B8A263}"/>
                  </a:ext>
                </a:extLst>
              </p:cNvPr>
              <p:cNvSpPr/>
              <p:nvPr/>
            </p:nvSpPr>
            <p:spPr>
              <a:xfrm rot="293961">
                <a:off x="4383855" y="3738657"/>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2EE0534-352C-4E2B-993B-101DCC90BBB0}"/>
                  </a:ext>
                </a:extLst>
              </p:cNvPr>
              <p:cNvSpPr/>
              <p:nvPr/>
            </p:nvSpPr>
            <p:spPr>
              <a:xfrm rot="293961">
                <a:off x="4427534" y="3887433"/>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864CFC8-F377-44FA-8366-3EA92B56A242}"/>
                  </a:ext>
                </a:extLst>
              </p:cNvPr>
              <p:cNvSpPr/>
              <p:nvPr/>
            </p:nvSpPr>
            <p:spPr>
              <a:xfrm rot="293961">
                <a:off x="4250355" y="3416483"/>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CBA7AEC-0D52-43B9-B2BA-AD5440D29A08}"/>
                  </a:ext>
                </a:extLst>
              </p:cNvPr>
              <p:cNvSpPr/>
              <p:nvPr/>
            </p:nvSpPr>
            <p:spPr>
              <a:xfrm rot="293961">
                <a:off x="3885097" y="289196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06EB12A-5F78-43B8-8B5B-DA4BDFE6EFD3}"/>
                  </a:ext>
                </a:extLst>
              </p:cNvPr>
              <p:cNvSpPr/>
              <p:nvPr/>
            </p:nvSpPr>
            <p:spPr>
              <a:xfrm rot="293961">
                <a:off x="3797285" y="2767589"/>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29D9A06-AD86-48B0-A36C-80B0926639A4}"/>
                  </a:ext>
                </a:extLst>
              </p:cNvPr>
              <p:cNvSpPr/>
              <p:nvPr/>
            </p:nvSpPr>
            <p:spPr>
              <a:xfrm rot="293961">
                <a:off x="3701283" y="2647977"/>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1C447C2-A8A9-4393-A3CF-07E048141249}"/>
                  </a:ext>
                </a:extLst>
              </p:cNvPr>
              <p:cNvSpPr/>
              <p:nvPr/>
            </p:nvSpPr>
            <p:spPr>
              <a:xfrm rot="293961">
                <a:off x="3614192" y="254432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86AAFF6-F086-48D6-AAB1-85540BE5D648}"/>
                  </a:ext>
                </a:extLst>
              </p:cNvPr>
              <p:cNvSpPr/>
              <p:nvPr/>
            </p:nvSpPr>
            <p:spPr>
              <a:xfrm rot="293961">
                <a:off x="3423351" y="2332378"/>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9A6C92-C9CE-405B-868A-726CD6878C38}"/>
                  </a:ext>
                </a:extLst>
              </p:cNvPr>
              <p:cNvSpPr/>
              <p:nvPr/>
            </p:nvSpPr>
            <p:spPr>
              <a:xfrm rot="293961">
                <a:off x="3980448" y="301467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5348F42-33DF-466C-B103-32D5F9B9ED8C}"/>
                  </a:ext>
                </a:extLst>
              </p:cNvPr>
              <p:cNvSpPr/>
              <p:nvPr/>
            </p:nvSpPr>
            <p:spPr>
              <a:xfrm rot="293961">
                <a:off x="4074888" y="314801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5F1A9EE-24C2-4768-896E-CB80CED0768B}"/>
                  </a:ext>
                </a:extLst>
              </p:cNvPr>
              <p:cNvSpPr/>
              <p:nvPr/>
            </p:nvSpPr>
            <p:spPr>
              <a:xfrm rot="293961">
                <a:off x="4158948" y="3287788"/>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85546AB-28AA-46D8-8F91-37B9A22DE239}"/>
                  </a:ext>
                </a:extLst>
              </p:cNvPr>
              <p:cNvSpPr/>
              <p:nvPr/>
            </p:nvSpPr>
            <p:spPr>
              <a:xfrm rot="293961">
                <a:off x="3322787" y="222626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4F0692B-E562-4347-91CC-24F1A7E5AEA7}"/>
                  </a:ext>
                </a:extLst>
              </p:cNvPr>
              <p:cNvSpPr/>
              <p:nvPr/>
            </p:nvSpPr>
            <p:spPr>
              <a:xfrm rot="293961">
                <a:off x="3161786" y="214793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CFFAF17-762A-4C07-88C3-94B00F9D55C8}"/>
                  </a:ext>
                </a:extLst>
              </p:cNvPr>
              <p:cNvSpPr/>
              <p:nvPr/>
            </p:nvSpPr>
            <p:spPr>
              <a:xfrm rot="293961">
                <a:off x="3092408" y="2110701"/>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EC4C98B-828A-464D-8162-CBE9B9B69862}"/>
                  </a:ext>
                </a:extLst>
              </p:cNvPr>
              <p:cNvSpPr/>
              <p:nvPr/>
            </p:nvSpPr>
            <p:spPr>
              <a:xfrm rot="293961">
                <a:off x="3008081" y="208126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6CD8011-6500-4F49-A701-7FEDCACF26DC}"/>
                  </a:ext>
                </a:extLst>
              </p:cNvPr>
              <p:cNvSpPr/>
              <p:nvPr/>
            </p:nvSpPr>
            <p:spPr>
              <a:xfrm rot="293961">
                <a:off x="2930465" y="207621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4A6F579-99ED-41FF-BD33-5AC501D160B2}"/>
                  </a:ext>
                </a:extLst>
              </p:cNvPr>
              <p:cNvSpPr/>
              <p:nvPr/>
            </p:nvSpPr>
            <p:spPr>
              <a:xfrm rot="293961">
                <a:off x="2788429" y="2073428"/>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581ABF3-59DD-4CF0-8384-7FF27AA777C3}"/>
                  </a:ext>
                </a:extLst>
              </p:cNvPr>
              <p:cNvSpPr/>
              <p:nvPr/>
            </p:nvSpPr>
            <p:spPr>
              <a:xfrm rot="293961">
                <a:off x="2684766" y="2088723"/>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1E2BDD7-D19B-4BE0-9D18-201F6DE33975}"/>
                  </a:ext>
                </a:extLst>
              </p:cNvPr>
              <p:cNvSpPr/>
              <p:nvPr/>
            </p:nvSpPr>
            <p:spPr>
              <a:xfrm rot="293961">
                <a:off x="2453938" y="213856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7EE1357-45A2-4580-94B8-92EED77ECF5C}"/>
                  </a:ext>
                </a:extLst>
              </p:cNvPr>
              <p:cNvSpPr/>
              <p:nvPr/>
            </p:nvSpPr>
            <p:spPr>
              <a:xfrm rot="293961">
                <a:off x="2291645" y="212785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2312EF0-80B2-42B0-9EC1-59B21564C5C9}"/>
                  </a:ext>
                </a:extLst>
              </p:cNvPr>
              <p:cNvSpPr/>
              <p:nvPr/>
            </p:nvSpPr>
            <p:spPr>
              <a:xfrm rot="293961">
                <a:off x="2167695" y="2104804"/>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9ABD44A-C7FD-4F2B-9B60-E4A5F2A7B7E7}"/>
                  </a:ext>
                </a:extLst>
              </p:cNvPr>
              <p:cNvSpPr/>
              <p:nvPr/>
            </p:nvSpPr>
            <p:spPr>
              <a:xfrm rot="293961">
                <a:off x="1984815" y="2023591"/>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962C0AC-3A74-4E12-949F-7475F5F118C6}"/>
                  </a:ext>
                </a:extLst>
              </p:cNvPr>
              <p:cNvSpPr/>
              <p:nvPr/>
            </p:nvSpPr>
            <p:spPr>
              <a:xfrm rot="293961">
                <a:off x="1870414" y="196288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25A36174-5AA7-4210-82EF-D5F0EAF9ECB4}"/>
                  </a:ext>
                </a:extLst>
              </p:cNvPr>
              <p:cNvSpPr/>
              <p:nvPr/>
            </p:nvSpPr>
            <p:spPr>
              <a:xfrm rot="293961">
                <a:off x="1676629" y="1825603"/>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929DE50-EEDE-48BB-BD15-3C455778AD68}"/>
                  </a:ext>
                </a:extLst>
              </p:cNvPr>
              <p:cNvSpPr/>
              <p:nvPr/>
            </p:nvSpPr>
            <p:spPr>
              <a:xfrm rot="293961">
                <a:off x="1535718" y="1711304"/>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E7A2892-A8A3-4B7F-BB8F-614AE962553B}"/>
                  </a:ext>
                </a:extLst>
              </p:cNvPr>
              <p:cNvSpPr/>
              <p:nvPr/>
            </p:nvSpPr>
            <p:spPr>
              <a:xfrm rot="293961">
                <a:off x="1418319" y="1598727"/>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9B30E926-C47B-4C90-B9B3-A925280C6417}"/>
                  </a:ext>
                </a:extLst>
              </p:cNvPr>
              <p:cNvSpPr/>
              <p:nvPr/>
            </p:nvSpPr>
            <p:spPr>
              <a:xfrm rot="293961">
                <a:off x="1232341" y="1375189"/>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5C24A6A-9583-4BAD-8769-F1702FE8812F}"/>
                  </a:ext>
                </a:extLst>
              </p:cNvPr>
              <p:cNvSpPr/>
              <p:nvPr/>
            </p:nvSpPr>
            <p:spPr>
              <a:xfrm rot="293961">
                <a:off x="1130037" y="1254819"/>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69090418-6177-4B40-995F-7FC9E581304A}"/>
                  </a:ext>
                </a:extLst>
              </p:cNvPr>
              <p:cNvSpPr/>
              <p:nvPr/>
            </p:nvSpPr>
            <p:spPr>
              <a:xfrm rot="293961">
                <a:off x="1040744" y="114561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8667E31-831C-40E7-AFC8-0C74DD1B16CA}"/>
                  </a:ext>
                </a:extLst>
              </p:cNvPr>
              <p:cNvSpPr/>
              <p:nvPr/>
            </p:nvSpPr>
            <p:spPr>
              <a:xfrm rot="293961">
                <a:off x="976500" y="103093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TextBox 101">
              <a:extLst>
                <a:ext uri="{FF2B5EF4-FFF2-40B4-BE49-F238E27FC236}">
                  <a16:creationId xmlns:a16="http://schemas.microsoft.com/office/drawing/2014/main" id="{AF5B65CF-26C3-4191-AC67-A0B461DC69F7}"/>
                </a:ext>
              </a:extLst>
            </p:cNvPr>
            <p:cNvSpPr txBox="1"/>
            <p:nvPr/>
          </p:nvSpPr>
          <p:spPr>
            <a:xfrm>
              <a:off x="5283749" y="4216866"/>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CORCORAN HWY</a:t>
              </a:r>
            </a:p>
          </p:txBody>
        </p:sp>
        <p:sp>
          <p:nvSpPr>
            <p:cNvPr id="107" name="TextBox 101">
              <a:extLst>
                <a:ext uri="{FF2B5EF4-FFF2-40B4-BE49-F238E27FC236}">
                  <a16:creationId xmlns:a16="http://schemas.microsoft.com/office/drawing/2014/main" id="{544A6215-2D03-45AA-8F8B-3612BFF02A3A}"/>
                </a:ext>
              </a:extLst>
            </p:cNvPr>
            <p:cNvSpPr txBox="1"/>
            <p:nvPr/>
          </p:nvSpPr>
          <p:spPr>
            <a:xfrm>
              <a:off x="4490285" y="3813089"/>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KANSAS AVE</a:t>
              </a:r>
            </a:p>
          </p:txBody>
        </p:sp>
        <p:sp>
          <p:nvSpPr>
            <p:cNvPr id="108" name="TextBox 101">
              <a:extLst>
                <a:ext uri="{FF2B5EF4-FFF2-40B4-BE49-F238E27FC236}">
                  <a16:creationId xmlns:a16="http://schemas.microsoft.com/office/drawing/2014/main" id="{3976224B-C3CD-462F-94A1-CF9041151264}"/>
                </a:ext>
              </a:extLst>
            </p:cNvPr>
            <p:cNvSpPr txBox="1"/>
            <p:nvPr/>
          </p:nvSpPr>
          <p:spPr>
            <a:xfrm>
              <a:off x="4456322" y="3657539"/>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KENT AVE</a:t>
              </a:r>
            </a:p>
          </p:txBody>
        </p:sp>
        <p:sp>
          <p:nvSpPr>
            <p:cNvPr id="109" name="TextBox 101">
              <a:extLst>
                <a:ext uri="{FF2B5EF4-FFF2-40B4-BE49-F238E27FC236}">
                  <a16:creationId xmlns:a16="http://schemas.microsoft.com/office/drawing/2014/main" id="{A18646C0-C77A-498D-ABF8-95FF06F7E08D}"/>
                </a:ext>
              </a:extLst>
            </p:cNvPr>
            <p:cNvSpPr txBox="1"/>
            <p:nvPr/>
          </p:nvSpPr>
          <p:spPr>
            <a:xfrm>
              <a:off x="3524789" y="2173119"/>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EXCELSIOR AVE</a:t>
              </a:r>
            </a:p>
          </p:txBody>
        </p:sp>
        <p:sp>
          <p:nvSpPr>
            <p:cNvPr id="110" name="TextBox 101">
              <a:extLst>
                <a:ext uri="{FF2B5EF4-FFF2-40B4-BE49-F238E27FC236}">
                  <a16:creationId xmlns:a16="http://schemas.microsoft.com/office/drawing/2014/main" id="{1250FF58-AA52-43C7-99C2-C9F5B4EC8F76}"/>
                </a:ext>
              </a:extLst>
            </p:cNvPr>
            <p:cNvSpPr txBox="1"/>
            <p:nvPr/>
          </p:nvSpPr>
          <p:spPr>
            <a:xfrm>
              <a:off x="2111870" y="2278990"/>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DAVIS AVE</a:t>
              </a:r>
            </a:p>
          </p:txBody>
        </p:sp>
      </p:grpSp>
      <p:grpSp>
        <p:nvGrpSpPr>
          <p:cNvPr id="113" name="Group 112">
            <a:extLst>
              <a:ext uri="{FF2B5EF4-FFF2-40B4-BE49-F238E27FC236}">
                <a16:creationId xmlns:a16="http://schemas.microsoft.com/office/drawing/2014/main" id="{0B43C632-7A04-4B77-817C-BD2937E12456}"/>
              </a:ext>
            </a:extLst>
          </p:cNvPr>
          <p:cNvGrpSpPr/>
          <p:nvPr/>
        </p:nvGrpSpPr>
        <p:grpSpPr>
          <a:xfrm>
            <a:off x="4987316" y="5435760"/>
            <a:ext cx="2921546" cy="709754"/>
            <a:chOff x="578412" y="2387340"/>
            <a:chExt cx="2921546" cy="709754"/>
          </a:xfrm>
        </p:grpSpPr>
        <p:sp>
          <p:nvSpPr>
            <p:cNvPr id="114" name="TextBox 113">
              <a:extLst>
                <a:ext uri="{FF2B5EF4-FFF2-40B4-BE49-F238E27FC236}">
                  <a16:creationId xmlns:a16="http://schemas.microsoft.com/office/drawing/2014/main" id="{D0DFCC7A-A985-4570-B520-767459DA48CC}"/>
                </a:ext>
              </a:extLst>
            </p:cNvPr>
            <p:cNvSpPr txBox="1"/>
            <p:nvPr/>
          </p:nvSpPr>
          <p:spPr>
            <a:xfrm>
              <a:off x="1363268" y="2626801"/>
              <a:ext cx="1768433"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Not Cleared for Construction</a:t>
              </a:r>
            </a:p>
          </p:txBody>
        </p:sp>
        <p:grpSp>
          <p:nvGrpSpPr>
            <p:cNvPr id="115" name="Group 114">
              <a:extLst>
                <a:ext uri="{FF2B5EF4-FFF2-40B4-BE49-F238E27FC236}">
                  <a16:creationId xmlns:a16="http://schemas.microsoft.com/office/drawing/2014/main" id="{5DA61D85-4DC5-47BA-A03B-15D9A575A3C9}"/>
                </a:ext>
              </a:extLst>
            </p:cNvPr>
            <p:cNvGrpSpPr/>
            <p:nvPr/>
          </p:nvGrpSpPr>
          <p:grpSpPr>
            <a:xfrm>
              <a:off x="578412" y="2387340"/>
              <a:ext cx="2921546" cy="709754"/>
              <a:chOff x="578412" y="2387340"/>
              <a:chExt cx="2921546" cy="709754"/>
            </a:xfrm>
          </p:grpSpPr>
          <p:cxnSp>
            <p:nvCxnSpPr>
              <p:cNvPr id="116" name="Straight Connector 115">
                <a:extLst>
                  <a:ext uri="{FF2B5EF4-FFF2-40B4-BE49-F238E27FC236}">
                    <a16:creationId xmlns:a16="http://schemas.microsoft.com/office/drawing/2014/main" id="{22B13C9C-F591-408F-A1BF-48A728641A53}"/>
                  </a:ext>
                </a:extLst>
              </p:cNvPr>
              <p:cNvCxnSpPr/>
              <p:nvPr/>
            </p:nvCxnSpPr>
            <p:spPr>
              <a:xfrm>
                <a:off x="851736" y="2487479"/>
                <a:ext cx="531377" cy="0"/>
              </a:xfrm>
              <a:prstGeom prst="line">
                <a:avLst/>
              </a:prstGeom>
              <a:ln w="76200">
                <a:solidFill>
                  <a:srgbClr val="3AF42C"/>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564A6FA-705B-4EA4-B544-DB3CD61626D2}"/>
                  </a:ext>
                </a:extLst>
              </p:cNvPr>
              <p:cNvCxnSpPr/>
              <p:nvPr/>
            </p:nvCxnSpPr>
            <p:spPr>
              <a:xfrm>
                <a:off x="839749" y="2728501"/>
                <a:ext cx="5313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B7BFC01F-EBEB-40B7-8C9E-96C20C39C6D9}"/>
                  </a:ext>
                </a:extLst>
              </p:cNvPr>
              <p:cNvSpPr/>
              <p:nvPr/>
            </p:nvSpPr>
            <p:spPr>
              <a:xfrm>
                <a:off x="581696" y="2648235"/>
                <a:ext cx="164871" cy="1577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8FA0A59F-788C-4306-92AE-96CC8D7322A9}"/>
                  </a:ext>
                </a:extLst>
              </p:cNvPr>
              <p:cNvSpPr txBox="1"/>
              <p:nvPr/>
            </p:nvSpPr>
            <p:spPr>
              <a:xfrm>
                <a:off x="1343920" y="2387340"/>
                <a:ext cx="1569659"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Construction in Progress</a:t>
                </a:r>
              </a:p>
            </p:txBody>
          </p:sp>
          <p:cxnSp>
            <p:nvCxnSpPr>
              <p:cNvPr id="120" name="Straight Connector 119">
                <a:extLst>
                  <a:ext uri="{FF2B5EF4-FFF2-40B4-BE49-F238E27FC236}">
                    <a16:creationId xmlns:a16="http://schemas.microsoft.com/office/drawing/2014/main" id="{054E4D8C-76F3-4A4E-8D29-8E22CF07158E}"/>
                  </a:ext>
                </a:extLst>
              </p:cNvPr>
              <p:cNvCxnSpPr/>
              <p:nvPr/>
            </p:nvCxnSpPr>
            <p:spPr>
              <a:xfrm>
                <a:off x="848814" y="2983777"/>
                <a:ext cx="531377" cy="0"/>
              </a:xfrm>
              <a:prstGeom prst="line">
                <a:avLst/>
              </a:prstGeom>
              <a:ln w="76200">
                <a:solidFill>
                  <a:srgbClr val="2970FF"/>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28296327-3C9D-4E01-864C-95A32F7B404D}"/>
                  </a:ext>
                </a:extLst>
              </p:cNvPr>
              <p:cNvSpPr/>
              <p:nvPr/>
            </p:nvSpPr>
            <p:spPr>
              <a:xfrm>
                <a:off x="578412" y="2904919"/>
                <a:ext cx="164871" cy="157772"/>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A3FBEE54-A76B-4E77-9E67-144CFF498E8E}"/>
                  </a:ext>
                </a:extLst>
              </p:cNvPr>
              <p:cNvSpPr txBox="1"/>
              <p:nvPr/>
            </p:nvSpPr>
            <p:spPr>
              <a:xfrm>
                <a:off x="1372453" y="2866262"/>
                <a:ext cx="2127505"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Projected Construction Completion</a:t>
                </a:r>
              </a:p>
            </p:txBody>
          </p:sp>
          <p:sp>
            <p:nvSpPr>
              <p:cNvPr id="123" name="Oval 122">
                <a:extLst>
                  <a:ext uri="{FF2B5EF4-FFF2-40B4-BE49-F238E27FC236}">
                    <a16:creationId xmlns:a16="http://schemas.microsoft.com/office/drawing/2014/main" id="{6ADBB098-25A9-4D92-A732-566B9B7EEC37}"/>
                  </a:ext>
                </a:extLst>
              </p:cNvPr>
              <p:cNvSpPr/>
              <p:nvPr/>
            </p:nvSpPr>
            <p:spPr>
              <a:xfrm>
                <a:off x="578413" y="2419243"/>
                <a:ext cx="164871" cy="157772"/>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5" name="Table 4">
            <a:extLst>
              <a:ext uri="{FF2B5EF4-FFF2-40B4-BE49-F238E27FC236}">
                <a16:creationId xmlns:a16="http://schemas.microsoft.com/office/drawing/2014/main" id="{FE6B5248-8056-4A6C-A2B1-9C8FB2357F9B}"/>
              </a:ext>
            </a:extLst>
          </p:cNvPr>
          <p:cNvGraphicFramePr>
            <a:graphicFrameLocks noGrp="1"/>
          </p:cNvGraphicFramePr>
          <p:nvPr>
            <p:extLst/>
          </p:nvPr>
        </p:nvGraphicFramePr>
        <p:xfrm>
          <a:off x="6855504" y="801013"/>
          <a:ext cx="2057401" cy="2590800"/>
        </p:xfrm>
        <a:graphic>
          <a:graphicData uri="http://schemas.openxmlformats.org/drawingml/2006/table">
            <a:tbl>
              <a:tblPr/>
              <a:tblGrid>
                <a:gridCol w="868261">
                  <a:extLst>
                    <a:ext uri="{9D8B030D-6E8A-4147-A177-3AD203B41FA5}">
                      <a16:colId xmlns:a16="http://schemas.microsoft.com/office/drawing/2014/main" val="4140714785"/>
                    </a:ext>
                  </a:extLst>
                </a:gridCol>
                <a:gridCol w="396380">
                  <a:extLst>
                    <a:ext uri="{9D8B030D-6E8A-4147-A177-3AD203B41FA5}">
                      <a16:colId xmlns:a16="http://schemas.microsoft.com/office/drawing/2014/main" val="75720698"/>
                    </a:ext>
                  </a:extLst>
                </a:gridCol>
                <a:gridCol w="396380">
                  <a:extLst>
                    <a:ext uri="{9D8B030D-6E8A-4147-A177-3AD203B41FA5}">
                      <a16:colId xmlns:a16="http://schemas.microsoft.com/office/drawing/2014/main" val="1615871475"/>
                    </a:ext>
                  </a:extLst>
                </a:gridCol>
                <a:gridCol w="396380">
                  <a:extLst>
                    <a:ext uri="{9D8B030D-6E8A-4147-A177-3AD203B41FA5}">
                      <a16:colId xmlns:a16="http://schemas.microsoft.com/office/drawing/2014/main" val="619190366"/>
                    </a:ext>
                  </a:extLst>
                </a:gridCol>
              </a:tblGrid>
              <a:tr h="381000">
                <a:tc gridSpan="4">
                  <a:txBody>
                    <a:bodyPr/>
                    <a:lstStyle/>
                    <a:p>
                      <a:pPr algn="l" fontAlgn="b"/>
                      <a:r>
                        <a:rPr lang="en-US" sz="1400" b="1" i="0" u="none" strike="noStrike" dirty="0">
                          <a:solidFill>
                            <a:srgbClr val="808080"/>
                          </a:solidFill>
                          <a:effectLst/>
                          <a:latin typeface="Arial Narrow" panose="020B0606020202030204" pitchFamily="34" charset="0"/>
                        </a:rPr>
                        <a:t>Total Guideway Miles: 65</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2839593"/>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141424979"/>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21</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227908165"/>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12</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dirty="0">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660493253"/>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33</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645187045"/>
                  </a:ext>
                </a:extLst>
              </a:tr>
              <a:tr h="381000">
                <a:tc gridSpan="3">
                  <a:txBody>
                    <a:bodyPr/>
                    <a:lstStyle/>
                    <a:p>
                      <a:pPr algn="l" fontAlgn="b"/>
                      <a:r>
                        <a:rPr lang="en-US" sz="1400" b="1" i="0" u="none" strike="noStrike">
                          <a:solidFill>
                            <a:srgbClr val="808080"/>
                          </a:solidFill>
                          <a:effectLst/>
                          <a:latin typeface="Arial Narrow" panose="020B0606020202030204" pitchFamily="34" charset="0"/>
                        </a:rPr>
                        <a:t>Total Structures: 50</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808080"/>
                        </a:solidFill>
                        <a:effectLst/>
                        <a:latin typeface="Arial Narrow" panose="020B0606020202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43240648"/>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286373694"/>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057940023"/>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437157628"/>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dirty="0">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953878288"/>
                  </a:ext>
                </a:extLst>
              </a:tr>
            </a:tbl>
          </a:graphicData>
        </a:graphic>
      </p:graphicFrame>
      <p:pic>
        <p:nvPicPr>
          <p:cNvPr id="6" name="Picture 5">
            <a:extLst>
              <a:ext uri="{FF2B5EF4-FFF2-40B4-BE49-F238E27FC236}">
                <a16:creationId xmlns:a16="http://schemas.microsoft.com/office/drawing/2014/main" id="{ED1F5CB5-2791-4BFA-A724-113E9DB28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83" y="3801955"/>
            <a:ext cx="4394826" cy="2466773"/>
          </a:xfrm>
          <a:prstGeom prst="rect">
            <a:avLst/>
          </a:prstGeom>
        </p:spPr>
      </p:pic>
      <p:sp>
        <p:nvSpPr>
          <p:cNvPr id="98" name="Footer Placeholder 4">
            <a:extLst>
              <a:ext uri="{FF2B5EF4-FFF2-40B4-BE49-F238E27FC236}">
                <a16:creationId xmlns:a16="http://schemas.microsoft.com/office/drawing/2014/main" id="{2BEACE26-ED7D-4E93-B0D6-591416326D2B}"/>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25</a:t>
            </a:fld>
            <a:endParaRPr lang="en-US" dirty="0"/>
          </a:p>
        </p:txBody>
      </p:sp>
    </p:spTree>
    <p:extLst>
      <p:ext uri="{BB962C8B-B14F-4D97-AF65-F5344CB8AC3E}">
        <p14:creationId xmlns:p14="http://schemas.microsoft.com/office/powerpoint/2010/main" val="353120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F40932AC-CE1E-4F62-83FC-D3F3880755DE}"/>
              </a:ext>
            </a:extLst>
          </p:cNvPr>
          <p:cNvSpPr/>
          <p:nvPr/>
        </p:nvSpPr>
        <p:spPr>
          <a:xfrm rot="3486917">
            <a:off x="3471228" y="3547268"/>
            <a:ext cx="1393755" cy="1848003"/>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8BA8E8A3-FA2A-45DB-8B2A-8AAF457D1E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9457"/>
          <a:stretch/>
        </p:blipFill>
        <p:spPr>
          <a:xfrm>
            <a:off x="234550" y="3773213"/>
            <a:ext cx="4474890" cy="2503531"/>
          </a:xfrm>
          <a:prstGeom prst="rect">
            <a:avLst/>
          </a:prstGeom>
        </p:spPr>
      </p:pic>
      <p:sp>
        <p:nvSpPr>
          <p:cNvPr id="57" name="Freeform: Shape 56">
            <a:extLst>
              <a:ext uri="{FF2B5EF4-FFF2-40B4-BE49-F238E27FC236}">
                <a16:creationId xmlns:a16="http://schemas.microsoft.com/office/drawing/2014/main" id="{19F60B78-C33A-464A-9ADB-EA4C046C45D4}"/>
              </a:ext>
            </a:extLst>
          </p:cNvPr>
          <p:cNvSpPr/>
          <p:nvPr/>
        </p:nvSpPr>
        <p:spPr>
          <a:xfrm rot="293961">
            <a:off x="1297939" y="1318369"/>
            <a:ext cx="7624995" cy="4585384"/>
          </a:xfrm>
          <a:custGeom>
            <a:avLst/>
            <a:gdLst>
              <a:gd name="connsiteX0" fmla="*/ 0 w 7601803"/>
              <a:gd name="connsiteY0" fmla="*/ 0 h 4544704"/>
              <a:gd name="connsiteX1" fmla="*/ 477672 w 7601803"/>
              <a:gd name="connsiteY1" fmla="*/ 532263 h 4544704"/>
              <a:gd name="connsiteX2" fmla="*/ 1009935 w 7601803"/>
              <a:gd name="connsiteY2" fmla="*/ 887104 h 4544704"/>
              <a:gd name="connsiteX3" fmla="*/ 1473959 w 7601803"/>
              <a:gd name="connsiteY3" fmla="*/ 1064525 h 4544704"/>
              <a:gd name="connsiteX4" fmla="*/ 1992574 w 7601803"/>
              <a:gd name="connsiteY4" fmla="*/ 941695 h 4544704"/>
              <a:gd name="connsiteX5" fmla="*/ 2497541 w 7601803"/>
              <a:gd name="connsiteY5" fmla="*/ 1009934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477672 w 7601803"/>
              <a:gd name="connsiteY1" fmla="*/ 532263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97541 w 7601803"/>
              <a:gd name="connsiteY5" fmla="*/ 1009934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477672 w 7601803"/>
              <a:gd name="connsiteY1" fmla="*/ 532263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30054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616657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80430 w 7601803"/>
              <a:gd name="connsiteY9" fmla="*/ 2688609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049672 w 7601803"/>
              <a:gd name="connsiteY13" fmla="*/ 3138985 h 4544704"/>
              <a:gd name="connsiteX14" fmla="*/ 5240741 w 7601803"/>
              <a:gd name="connsiteY14" fmla="*/ 3289110 h 4544704"/>
              <a:gd name="connsiteX15" fmla="*/ 6769290 w 7601803"/>
              <a:gd name="connsiteY15" fmla="*/ 3794078 h 4544704"/>
              <a:gd name="connsiteX16" fmla="*/ 7151427 w 7601803"/>
              <a:gd name="connsiteY16" fmla="*/ 4080681 h 4544704"/>
              <a:gd name="connsiteX17" fmla="*/ 7601803 w 7601803"/>
              <a:gd name="connsiteY17"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9290 w 7601803"/>
              <a:gd name="connsiteY14" fmla="*/ 3794078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9290 w 7601803"/>
              <a:gd name="connsiteY14" fmla="*/ 3794078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2566 w 7601803"/>
              <a:gd name="connsiteY14" fmla="*/ 3814249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2566 w 7601803"/>
              <a:gd name="connsiteY14" fmla="*/ 3814249 h 4544704"/>
              <a:gd name="connsiteX15" fmla="*/ 7151427 w 7601803"/>
              <a:gd name="connsiteY15" fmla="*/ 4080681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89110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58603 w 7601803"/>
              <a:gd name="connsiteY12" fmla="*/ 307074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25838 w 7601803"/>
              <a:gd name="connsiteY12" fmla="*/ 309091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24985 w 7601803"/>
              <a:gd name="connsiteY12" fmla="*/ 3064022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25838 w 7601803"/>
              <a:gd name="connsiteY12" fmla="*/ 3064022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19114 w 7601803"/>
              <a:gd name="connsiteY12" fmla="*/ 309091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919114 w 7601803"/>
              <a:gd name="connsiteY12" fmla="*/ 3090916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5240741 w 7601803"/>
              <a:gd name="connsiteY12" fmla="*/ 3268939 h 4544704"/>
              <a:gd name="connsiteX13" fmla="*/ 6762566 w 7601803"/>
              <a:gd name="connsiteY13" fmla="*/ 3814249 h 4544704"/>
              <a:gd name="connsiteX14" fmla="*/ 7137980 w 7601803"/>
              <a:gd name="connsiteY14" fmla="*/ 4087405 h 4544704"/>
              <a:gd name="connsiteX15" fmla="*/ 7601803 w 7601803"/>
              <a:gd name="connsiteY15"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503762 w 7601803"/>
              <a:gd name="connsiteY11" fmla="*/ 3029803 h 4544704"/>
              <a:gd name="connsiteX12" fmla="*/ 4898443 w 7601803"/>
              <a:gd name="connsiteY12" fmla="*/ 3077670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240741 w 7601803"/>
              <a:gd name="connsiteY13" fmla="*/ 3268939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62566 w 7601803"/>
              <a:gd name="connsiteY14" fmla="*/ 3814249 h 4544704"/>
              <a:gd name="connsiteX15" fmla="*/ 7137980 w 7601803"/>
              <a:gd name="connsiteY15" fmla="*/ 4087405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62566 w 7601803"/>
              <a:gd name="connsiteY14" fmla="*/ 3814249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93878 w 7601803"/>
              <a:gd name="connsiteY9" fmla="*/ 2661715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92574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58956 w 7601803"/>
              <a:gd name="connsiteY4" fmla="*/ 921524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511290 w 7601803"/>
              <a:gd name="connsiteY1" fmla="*/ 518816 h 4544704"/>
              <a:gd name="connsiteX2" fmla="*/ 1009935 w 7601803"/>
              <a:gd name="connsiteY2" fmla="*/ 887104 h 4544704"/>
              <a:gd name="connsiteX3" fmla="*/ 1473959 w 7601803"/>
              <a:gd name="connsiteY3" fmla="*/ 1024184 h 4544704"/>
              <a:gd name="connsiteX4" fmla="*/ 1979127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601803"/>
              <a:gd name="connsiteY0" fmla="*/ 0 h 4544704"/>
              <a:gd name="connsiteX1" fmla="*/ 497843 w 7601803"/>
              <a:gd name="connsiteY1" fmla="*/ 525539 h 4544704"/>
              <a:gd name="connsiteX2" fmla="*/ 1009935 w 7601803"/>
              <a:gd name="connsiteY2" fmla="*/ 887104 h 4544704"/>
              <a:gd name="connsiteX3" fmla="*/ 1473959 w 7601803"/>
              <a:gd name="connsiteY3" fmla="*/ 1024184 h 4544704"/>
              <a:gd name="connsiteX4" fmla="*/ 1979127 w 7601803"/>
              <a:gd name="connsiteY4" fmla="*/ 941695 h 4544704"/>
              <a:gd name="connsiteX5" fmla="*/ 2477371 w 7601803"/>
              <a:gd name="connsiteY5" fmla="*/ 1023381 h 4544704"/>
              <a:gd name="connsiteX6" fmla="*/ 2893326 w 7601803"/>
              <a:gd name="connsiteY6" fmla="*/ 1392072 h 4544704"/>
              <a:gd name="connsiteX7" fmla="*/ 3309883 w 7601803"/>
              <a:gd name="connsiteY7" fmla="*/ 1869743 h 4544704"/>
              <a:gd name="connsiteX8" fmla="*/ 3583040 w 7601803"/>
              <a:gd name="connsiteY8" fmla="*/ 2210937 h 4544704"/>
              <a:gd name="connsiteX9" fmla="*/ 3753537 w 7601803"/>
              <a:gd name="connsiteY9" fmla="*/ 2621374 h 4544704"/>
              <a:gd name="connsiteX10" fmla="*/ 4012442 w 7601803"/>
              <a:gd name="connsiteY10" fmla="*/ 2879678 h 4544704"/>
              <a:gd name="connsiteX11" fmla="*/ 4423079 w 7601803"/>
              <a:gd name="connsiteY11" fmla="*/ 3029803 h 4544704"/>
              <a:gd name="connsiteX12" fmla="*/ 4898443 w 7601803"/>
              <a:gd name="connsiteY12" fmla="*/ 3077670 h 4544704"/>
              <a:gd name="connsiteX13" fmla="*/ 5408830 w 7601803"/>
              <a:gd name="connsiteY13" fmla="*/ 3356345 h 4544704"/>
              <a:gd name="connsiteX14" fmla="*/ 6722225 w 7601803"/>
              <a:gd name="connsiteY14" fmla="*/ 3800802 h 4544704"/>
              <a:gd name="connsiteX15" fmla="*/ 7137980 w 7601803"/>
              <a:gd name="connsiteY15" fmla="*/ 4114299 h 4544704"/>
              <a:gd name="connsiteX16" fmla="*/ 7601803 w 7601803"/>
              <a:gd name="connsiteY16" fmla="*/ 4544704 h 4544704"/>
              <a:gd name="connsiteX0" fmla="*/ 0 w 7595080"/>
              <a:gd name="connsiteY0" fmla="*/ 0 h 4544704"/>
              <a:gd name="connsiteX1" fmla="*/ 497843 w 7595080"/>
              <a:gd name="connsiteY1" fmla="*/ 525539 h 4544704"/>
              <a:gd name="connsiteX2" fmla="*/ 1009935 w 7595080"/>
              <a:gd name="connsiteY2" fmla="*/ 887104 h 4544704"/>
              <a:gd name="connsiteX3" fmla="*/ 1473959 w 7595080"/>
              <a:gd name="connsiteY3" fmla="*/ 1024184 h 4544704"/>
              <a:gd name="connsiteX4" fmla="*/ 1979127 w 7595080"/>
              <a:gd name="connsiteY4" fmla="*/ 941695 h 4544704"/>
              <a:gd name="connsiteX5" fmla="*/ 2477371 w 7595080"/>
              <a:gd name="connsiteY5" fmla="*/ 1023381 h 4544704"/>
              <a:gd name="connsiteX6" fmla="*/ 2893326 w 7595080"/>
              <a:gd name="connsiteY6" fmla="*/ 1392072 h 4544704"/>
              <a:gd name="connsiteX7" fmla="*/ 3309883 w 7595080"/>
              <a:gd name="connsiteY7" fmla="*/ 1869743 h 4544704"/>
              <a:gd name="connsiteX8" fmla="*/ 3583040 w 7595080"/>
              <a:gd name="connsiteY8" fmla="*/ 2210937 h 4544704"/>
              <a:gd name="connsiteX9" fmla="*/ 3753537 w 7595080"/>
              <a:gd name="connsiteY9" fmla="*/ 2621374 h 4544704"/>
              <a:gd name="connsiteX10" fmla="*/ 4012442 w 7595080"/>
              <a:gd name="connsiteY10" fmla="*/ 2879678 h 4544704"/>
              <a:gd name="connsiteX11" fmla="*/ 4423079 w 7595080"/>
              <a:gd name="connsiteY11" fmla="*/ 3029803 h 4544704"/>
              <a:gd name="connsiteX12" fmla="*/ 4898443 w 7595080"/>
              <a:gd name="connsiteY12" fmla="*/ 3077670 h 4544704"/>
              <a:gd name="connsiteX13" fmla="*/ 5408830 w 7595080"/>
              <a:gd name="connsiteY13" fmla="*/ 3356345 h 4544704"/>
              <a:gd name="connsiteX14" fmla="*/ 6722225 w 7595080"/>
              <a:gd name="connsiteY14" fmla="*/ 3800802 h 4544704"/>
              <a:gd name="connsiteX15" fmla="*/ 7137980 w 7595080"/>
              <a:gd name="connsiteY15" fmla="*/ 4114299 h 4544704"/>
              <a:gd name="connsiteX16" fmla="*/ 7595080 w 7595080"/>
              <a:gd name="connsiteY16" fmla="*/ 4544704 h 4544704"/>
              <a:gd name="connsiteX0" fmla="*/ 0 w 7624995"/>
              <a:gd name="connsiteY0" fmla="*/ 0 h 4585384"/>
              <a:gd name="connsiteX1" fmla="*/ 527758 w 7624995"/>
              <a:gd name="connsiteY1" fmla="*/ 566219 h 4585384"/>
              <a:gd name="connsiteX2" fmla="*/ 1039850 w 7624995"/>
              <a:gd name="connsiteY2" fmla="*/ 927784 h 4585384"/>
              <a:gd name="connsiteX3" fmla="*/ 1503874 w 7624995"/>
              <a:gd name="connsiteY3" fmla="*/ 1064864 h 4585384"/>
              <a:gd name="connsiteX4" fmla="*/ 2009042 w 7624995"/>
              <a:gd name="connsiteY4" fmla="*/ 982375 h 4585384"/>
              <a:gd name="connsiteX5" fmla="*/ 2507286 w 7624995"/>
              <a:gd name="connsiteY5" fmla="*/ 1064061 h 4585384"/>
              <a:gd name="connsiteX6" fmla="*/ 2923241 w 7624995"/>
              <a:gd name="connsiteY6" fmla="*/ 1432752 h 4585384"/>
              <a:gd name="connsiteX7" fmla="*/ 3339798 w 7624995"/>
              <a:gd name="connsiteY7" fmla="*/ 1910423 h 4585384"/>
              <a:gd name="connsiteX8" fmla="*/ 3612955 w 7624995"/>
              <a:gd name="connsiteY8" fmla="*/ 2251617 h 4585384"/>
              <a:gd name="connsiteX9" fmla="*/ 3783452 w 7624995"/>
              <a:gd name="connsiteY9" fmla="*/ 2662054 h 4585384"/>
              <a:gd name="connsiteX10" fmla="*/ 4042357 w 7624995"/>
              <a:gd name="connsiteY10" fmla="*/ 2920358 h 4585384"/>
              <a:gd name="connsiteX11" fmla="*/ 4452994 w 7624995"/>
              <a:gd name="connsiteY11" fmla="*/ 3070483 h 4585384"/>
              <a:gd name="connsiteX12" fmla="*/ 4928358 w 7624995"/>
              <a:gd name="connsiteY12" fmla="*/ 3118350 h 4585384"/>
              <a:gd name="connsiteX13" fmla="*/ 5438745 w 7624995"/>
              <a:gd name="connsiteY13" fmla="*/ 3397025 h 4585384"/>
              <a:gd name="connsiteX14" fmla="*/ 6752140 w 7624995"/>
              <a:gd name="connsiteY14" fmla="*/ 3841482 h 4585384"/>
              <a:gd name="connsiteX15" fmla="*/ 7167895 w 7624995"/>
              <a:gd name="connsiteY15" fmla="*/ 4154979 h 4585384"/>
              <a:gd name="connsiteX16" fmla="*/ 7624995 w 7624995"/>
              <a:gd name="connsiteY16" fmla="*/ 4585384 h 45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4995" h="4585384">
                <a:moveTo>
                  <a:pt x="0" y="0"/>
                </a:moveTo>
                <a:cubicBezTo>
                  <a:pt x="154675" y="192206"/>
                  <a:pt x="354450" y="411588"/>
                  <a:pt x="527758" y="566219"/>
                </a:cubicBezTo>
                <a:cubicBezTo>
                  <a:pt x="701066" y="720850"/>
                  <a:pt x="877164" y="844676"/>
                  <a:pt x="1039850" y="927784"/>
                </a:cubicBezTo>
                <a:cubicBezTo>
                  <a:pt x="1202536" y="1010892"/>
                  <a:pt x="1342342" y="1055766"/>
                  <a:pt x="1503874" y="1064864"/>
                </a:cubicBezTo>
                <a:cubicBezTo>
                  <a:pt x="1665406" y="1073962"/>
                  <a:pt x="1841807" y="982509"/>
                  <a:pt x="2009042" y="982375"/>
                </a:cubicBezTo>
                <a:cubicBezTo>
                  <a:pt x="2176277" y="982241"/>
                  <a:pt x="2354920" y="988998"/>
                  <a:pt x="2507286" y="1064061"/>
                </a:cubicBezTo>
                <a:cubicBezTo>
                  <a:pt x="2659653" y="1139124"/>
                  <a:pt x="2784489" y="1291692"/>
                  <a:pt x="2923241" y="1432752"/>
                </a:cubicBezTo>
                <a:cubicBezTo>
                  <a:pt x="3061993" y="1573812"/>
                  <a:pt x="3224846" y="1773946"/>
                  <a:pt x="3339798" y="1910423"/>
                </a:cubicBezTo>
                <a:cubicBezTo>
                  <a:pt x="3454750" y="2046900"/>
                  <a:pt x="3539013" y="2126345"/>
                  <a:pt x="3612955" y="2251617"/>
                </a:cubicBezTo>
                <a:cubicBezTo>
                  <a:pt x="3686897" y="2376889"/>
                  <a:pt x="3711885" y="2550597"/>
                  <a:pt x="3783452" y="2662054"/>
                </a:cubicBezTo>
                <a:cubicBezTo>
                  <a:pt x="3855019" y="2773511"/>
                  <a:pt x="3930767" y="2852287"/>
                  <a:pt x="4042357" y="2920358"/>
                </a:cubicBezTo>
                <a:cubicBezTo>
                  <a:pt x="4153947" y="2988429"/>
                  <a:pt x="4305327" y="3037484"/>
                  <a:pt x="4452994" y="3070483"/>
                </a:cubicBezTo>
                <a:cubicBezTo>
                  <a:pt x="4600661" y="3103482"/>
                  <a:pt x="4805528" y="3078494"/>
                  <a:pt x="4928358" y="3118350"/>
                </a:cubicBezTo>
                <a:cubicBezTo>
                  <a:pt x="5051188" y="3158206"/>
                  <a:pt x="5134781" y="3276503"/>
                  <a:pt x="5438745" y="3397025"/>
                </a:cubicBezTo>
                <a:cubicBezTo>
                  <a:pt x="5742709" y="3517547"/>
                  <a:pt x="6463948" y="3715156"/>
                  <a:pt x="6752140" y="3841482"/>
                </a:cubicBezTo>
                <a:cubicBezTo>
                  <a:pt x="7040332" y="3967808"/>
                  <a:pt x="7022419" y="4030995"/>
                  <a:pt x="7167895" y="4154979"/>
                </a:cubicBezTo>
                <a:cubicBezTo>
                  <a:pt x="7313371" y="4278963"/>
                  <a:pt x="7469183" y="4415924"/>
                  <a:pt x="7624995" y="458538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EA908F97-D778-434B-8854-9E44AEAE88EA}"/>
              </a:ext>
            </a:extLst>
          </p:cNvPr>
          <p:cNvSpPr/>
          <p:nvPr/>
        </p:nvSpPr>
        <p:spPr>
          <a:xfrm>
            <a:off x="6696636" y="4878592"/>
            <a:ext cx="2027815" cy="1350085"/>
          </a:xfrm>
          <a:custGeom>
            <a:avLst/>
            <a:gdLst>
              <a:gd name="connsiteX0" fmla="*/ 0 w 2062731"/>
              <a:gd name="connsiteY0" fmla="*/ 0 h 1371122"/>
              <a:gd name="connsiteX1" fmla="*/ 1242509 w 2062731"/>
              <a:gd name="connsiteY1" fmla="*/ 532503 h 1371122"/>
              <a:gd name="connsiteX2" fmla="*/ 1457661 w 2062731"/>
              <a:gd name="connsiteY2" fmla="*/ 763793 h 1371122"/>
              <a:gd name="connsiteX3" fmla="*/ 2006301 w 2062731"/>
              <a:gd name="connsiteY3" fmla="*/ 1317812 h 1371122"/>
              <a:gd name="connsiteX4" fmla="*/ 2017059 w 2062731"/>
              <a:gd name="connsiteY4" fmla="*/ 1317812 h 1371122"/>
              <a:gd name="connsiteX0" fmla="*/ 0 w 2077788"/>
              <a:gd name="connsiteY0" fmla="*/ 0 h 1387656"/>
              <a:gd name="connsiteX1" fmla="*/ 1242509 w 2077788"/>
              <a:gd name="connsiteY1" fmla="*/ 532503 h 1387656"/>
              <a:gd name="connsiteX2" fmla="*/ 2006301 w 2077788"/>
              <a:gd name="connsiteY2" fmla="*/ 1317812 h 1387656"/>
              <a:gd name="connsiteX3" fmla="*/ 2017059 w 2077788"/>
              <a:gd name="connsiteY3" fmla="*/ 1317812 h 1387656"/>
              <a:gd name="connsiteX0" fmla="*/ 0 w 2064949"/>
              <a:gd name="connsiteY0" fmla="*/ 0 h 1378377"/>
              <a:gd name="connsiteX1" fmla="*/ 1425389 w 2064949"/>
              <a:gd name="connsiteY1" fmla="*/ 661595 h 1378377"/>
              <a:gd name="connsiteX2" fmla="*/ 2006301 w 2064949"/>
              <a:gd name="connsiteY2" fmla="*/ 1317812 h 1378377"/>
              <a:gd name="connsiteX3" fmla="*/ 2017059 w 2064949"/>
              <a:gd name="connsiteY3" fmla="*/ 1317812 h 1378377"/>
              <a:gd name="connsiteX0" fmla="*/ 0 w 2064949"/>
              <a:gd name="connsiteY0" fmla="*/ 0 h 1378377"/>
              <a:gd name="connsiteX1" fmla="*/ 1425389 w 2064949"/>
              <a:gd name="connsiteY1" fmla="*/ 661595 h 1378377"/>
              <a:gd name="connsiteX2" fmla="*/ 2006301 w 2064949"/>
              <a:gd name="connsiteY2" fmla="*/ 1317812 h 1378377"/>
              <a:gd name="connsiteX3" fmla="*/ 2017059 w 2064949"/>
              <a:gd name="connsiteY3" fmla="*/ 1317812 h 1378377"/>
              <a:gd name="connsiteX0" fmla="*/ 0 w 2067184"/>
              <a:gd name="connsiteY0" fmla="*/ 0 h 1378761"/>
              <a:gd name="connsiteX1" fmla="*/ 1393116 w 2067184"/>
              <a:gd name="connsiteY1" fmla="*/ 656217 h 1378761"/>
              <a:gd name="connsiteX2" fmla="*/ 2006301 w 2067184"/>
              <a:gd name="connsiteY2" fmla="*/ 1317812 h 1378761"/>
              <a:gd name="connsiteX3" fmla="*/ 2017059 w 2067184"/>
              <a:gd name="connsiteY3" fmla="*/ 1317812 h 1378761"/>
              <a:gd name="connsiteX0" fmla="*/ 0 w 2067184"/>
              <a:gd name="connsiteY0" fmla="*/ 0 h 1378761"/>
              <a:gd name="connsiteX1" fmla="*/ 1393116 w 2067184"/>
              <a:gd name="connsiteY1" fmla="*/ 656217 h 1378761"/>
              <a:gd name="connsiteX2" fmla="*/ 2006301 w 2067184"/>
              <a:gd name="connsiteY2" fmla="*/ 1317812 h 1378761"/>
              <a:gd name="connsiteX3" fmla="*/ 2017059 w 2067184"/>
              <a:gd name="connsiteY3" fmla="*/ 1317812 h 1378761"/>
              <a:gd name="connsiteX0" fmla="*/ 0 w 2069435"/>
              <a:gd name="connsiteY0" fmla="*/ 0 h 1382617"/>
              <a:gd name="connsiteX1" fmla="*/ 1360843 w 2069435"/>
              <a:gd name="connsiteY1" fmla="*/ 602429 h 1382617"/>
              <a:gd name="connsiteX2" fmla="*/ 2006301 w 2069435"/>
              <a:gd name="connsiteY2" fmla="*/ 1317812 h 1382617"/>
              <a:gd name="connsiteX3" fmla="*/ 2017059 w 2069435"/>
              <a:gd name="connsiteY3" fmla="*/ 1317812 h 1382617"/>
              <a:gd name="connsiteX0" fmla="*/ 0 w 2070188"/>
              <a:gd name="connsiteY0" fmla="*/ 0 h 1381072"/>
              <a:gd name="connsiteX1" fmla="*/ 1350085 w 2070188"/>
              <a:gd name="connsiteY1" fmla="*/ 623944 h 1381072"/>
              <a:gd name="connsiteX2" fmla="*/ 2006301 w 2070188"/>
              <a:gd name="connsiteY2" fmla="*/ 1317812 h 1381072"/>
              <a:gd name="connsiteX3" fmla="*/ 2017059 w 2070188"/>
              <a:gd name="connsiteY3" fmla="*/ 1317812 h 1381072"/>
              <a:gd name="connsiteX0" fmla="*/ 0 w 2058990"/>
              <a:gd name="connsiteY0" fmla="*/ 0 h 1385886"/>
              <a:gd name="connsiteX1" fmla="*/ 1350085 w 2058990"/>
              <a:gd name="connsiteY1" fmla="*/ 623944 h 1385886"/>
              <a:gd name="connsiteX2" fmla="*/ 2006301 w 2058990"/>
              <a:gd name="connsiteY2" fmla="*/ 1317812 h 1385886"/>
              <a:gd name="connsiteX3" fmla="*/ 1990165 w 2058990"/>
              <a:gd name="connsiteY3" fmla="*/ 1328570 h 1385886"/>
              <a:gd name="connsiteX0" fmla="*/ 0 w 2006301"/>
              <a:gd name="connsiteY0" fmla="*/ 0 h 1317812"/>
              <a:gd name="connsiteX1" fmla="*/ 1350085 w 2006301"/>
              <a:gd name="connsiteY1" fmla="*/ 623944 h 1317812"/>
              <a:gd name="connsiteX2" fmla="*/ 2006301 w 2006301"/>
              <a:gd name="connsiteY2" fmla="*/ 1317812 h 1317812"/>
              <a:gd name="connsiteX0" fmla="*/ 0 w 1995543"/>
              <a:gd name="connsiteY0" fmla="*/ 0 h 1328569"/>
              <a:gd name="connsiteX1" fmla="*/ 1350085 w 1995543"/>
              <a:gd name="connsiteY1" fmla="*/ 623944 h 1328569"/>
              <a:gd name="connsiteX2" fmla="*/ 1995543 w 1995543"/>
              <a:gd name="connsiteY2" fmla="*/ 1328569 h 1328569"/>
              <a:gd name="connsiteX0" fmla="*/ 0 w 1995543"/>
              <a:gd name="connsiteY0" fmla="*/ 0 h 1328569"/>
              <a:gd name="connsiteX1" fmla="*/ 1350085 w 1995543"/>
              <a:gd name="connsiteY1" fmla="*/ 623944 h 1328569"/>
              <a:gd name="connsiteX2" fmla="*/ 1995543 w 1995543"/>
              <a:gd name="connsiteY2" fmla="*/ 1328569 h 1328569"/>
              <a:gd name="connsiteX0" fmla="*/ 0 w 1995543"/>
              <a:gd name="connsiteY0" fmla="*/ 0 h 1328569"/>
              <a:gd name="connsiteX1" fmla="*/ 1436146 w 1995543"/>
              <a:gd name="connsiteY1" fmla="*/ 672354 h 1328569"/>
              <a:gd name="connsiteX2" fmla="*/ 1995543 w 1995543"/>
              <a:gd name="connsiteY2" fmla="*/ 1328569 h 1328569"/>
              <a:gd name="connsiteX0" fmla="*/ 0 w 1995543"/>
              <a:gd name="connsiteY0" fmla="*/ 0 h 1328569"/>
              <a:gd name="connsiteX1" fmla="*/ 1436146 w 1995543"/>
              <a:gd name="connsiteY1" fmla="*/ 672354 h 1328569"/>
              <a:gd name="connsiteX2" fmla="*/ 1995543 w 1995543"/>
              <a:gd name="connsiteY2" fmla="*/ 1328569 h 1328569"/>
              <a:gd name="connsiteX0" fmla="*/ 0 w 1995543"/>
              <a:gd name="connsiteY0" fmla="*/ 0 h 1328569"/>
              <a:gd name="connsiteX1" fmla="*/ 796065 w 1995543"/>
              <a:gd name="connsiteY1" fmla="*/ 338867 h 1328569"/>
              <a:gd name="connsiteX2" fmla="*/ 1436146 w 1995543"/>
              <a:gd name="connsiteY2" fmla="*/ 672354 h 1328569"/>
              <a:gd name="connsiteX3" fmla="*/ 1995543 w 1995543"/>
              <a:gd name="connsiteY3" fmla="*/ 1328569 h 1328569"/>
              <a:gd name="connsiteX0" fmla="*/ 0 w 1995543"/>
              <a:gd name="connsiteY0" fmla="*/ 0 h 1328569"/>
              <a:gd name="connsiteX1" fmla="*/ 796065 w 1995543"/>
              <a:gd name="connsiteY1" fmla="*/ 338867 h 1328569"/>
              <a:gd name="connsiteX2" fmla="*/ 1398494 w 1995543"/>
              <a:gd name="connsiteY2" fmla="*/ 677733 h 1328569"/>
              <a:gd name="connsiteX3" fmla="*/ 1995543 w 1995543"/>
              <a:gd name="connsiteY3" fmla="*/ 1328569 h 1328569"/>
              <a:gd name="connsiteX0" fmla="*/ 0 w 1995543"/>
              <a:gd name="connsiteY0" fmla="*/ 0 h 1328569"/>
              <a:gd name="connsiteX1" fmla="*/ 796065 w 1995543"/>
              <a:gd name="connsiteY1" fmla="*/ 338867 h 1328569"/>
              <a:gd name="connsiteX2" fmla="*/ 1398494 w 1995543"/>
              <a:gd name="connsiteY2" fmla="*/ 677733 h 1328569"/>
              <a:gd name="connsiteX3" fmla="*/ 1995543 w 1995543"/>
              <a:gd name="connsiteY3" fmla="*/ 1328569 h 1328569"/>
              <a:gd name="connsiteX0" fmla="*/ 0 w 1995543"/>
              <a:gd name="connsiteY0" fmla="*/ 0 h 1328569"/>
              <a:gd name="connsiteX1" fmla="*/ 796065 w 1995543"/>
              <a:gd name="connsiteY1" fmla="*/ 338867 h 1328569"/>
              <a:gd name="connsiteX2" fmla="*/ 1393115 w 1995543"/>
              <a:gd name="connsiteY2" fmla="*/ 656218 h 1328569"/>
              <a:gd name="connsiteX3" fmla="*/ 1995543 w 1995543"/>
              <a:gd name="connsiteY3" fmla="*/ 1328569 h 1328569"/>
              <a:gd name="connsiteX0" fmla="*/ 0 w 2011679"/>
              <a:gd name="connsiteY0" fmla="*/ 0 h 1355463"/>
              <a:gd name="connsiteX1" fmla="*/ 796065 w 2011679"/>
              <a:gd name="connsiteY1" fmla="*/ 338867 h 1355463"/>
              <a:gd name="connsiteX2" fmla="*/ 1393115 w 2011679"/>
              <a:gd name="connsiteY2" fmla="*/ 656218 h 1355463"/>
              <a:gd name="connsiteX3" fmla="*/ 2011679 w 2011679"/>
              <a:gd name="connsiteY3" fmla="*/ 1355463 h 1355463"/>
              <a:gd name="connsiteX0" fmla="*/ 0 w 2027815"/>
              <a:gd name="connsiteY0" fmla="*/ 0 h 1350085"/>
              <a:gd name="connsiteX1" fmla="*/ 796065 w 2027815"/>
              <a:gd name="connsiteY1" fmla="*/ 338867 h 1350085"/>
              <a:gd name="connsiteX2" fmla="*/ 1393115 w 2027815"/>
              <a:gd name="connsiteY2" fmla="*/ 656218 h 1350085"/>
              <a:gd name="connsiteX3" fmla="*/ 2027815 w 2027815"/>
              <a:gd name="connsiteY3" fmla="*/ 1350085 h 1350085"/>
              <a:gd name="connsiteX0" fmla="*/ 0 w 2027815"/>
              <a:gd name="connsiteY0" fmla="*/ 0 h 1350085"/>
              <a:gd name="connsiteX1" fmla="*/ 796065 w 2027815"/>
              <a:gd name="connsiteY1" fmla="*/ 338867 h 1350085"/>
              <a:gd name="connsiteX2" fmla="*/ 1393115 w 2027815"/>
              <a:gd name="connsiteY2" fmla="*/ 656218 h 1350085"/>
              <a:gd name="connsiteX3" fmla="*/ 2027815 w 2027815"/>
              <a:gd name="connsiteY3" fmla="*/ 1350085 h 1350085"/>
            </a:gdLst>
            <a:ahLst/>
            <a:cxnLst>
              <a:cxn ang="0">
                <a:pos x="connsiteX0" y="connsiteY0"/>
              </a:cxn>
              <a:cxn ang="0">
                <a:pos x="connsiteX1" y="connsiteY1"/>
              </a:cxn>
              <a:cxn ang="0">
                <a:pos x="connsiteX2" y="connsiteY2"/>
              </a:cxn>
              <a:cxn ang="0">
                <a:pos x="connsiteX3" y="connsiteY3"/>
              </a:cxn>
            </a:cxnLst>
            <a:rect l="l" t="t" r="r" b="b"/>
            <a:pathLst>
              <a:path w="2027815" h="1350085">
                <a:moveTo>
                  <a:pt x="0" y="0"/>
                </a:moveTo>
                <a:cubicBezTo>
                  <a:pt x="138953" y="51996"/>
                  <a:pt x="556707" y="226808"/>
                  <a:pt x="796065" y="338867"/>
                </a:cubicBezTo>
                <a:cubicBezTo>
                  <a:pt x="1035423" y="450926"/>
                  <a:pt x="1203961" y="487682"/>
                  <a:pt x="1393115" y="656218"/>
                </a:cubicBezTo>
                <a:cubicBezTo>
                  <a:pt x="1582269" y="824754"/>
                  <a:pt x="1953408" y="1259542"/>
                  <a:pt x="2027815" y="1350085"/>
                </a:cubicBezTo>
              </a:path>
            </a:pathLst>
          </a:custGeom>
          <a:noFill/>
          <a:ln w="762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BCA66C4-511B-4E53-B29F-6BB58228D051}"/>
              </a:ext>
            </a:extLst>
          </p:cNvPr>
          <p:cNvSpPr/>
          <p:nvPr/>
        </p:nvSpPr>
        <p:spPr>
          <a:xfrm>
            <a:off x="4588136" y="3065929"/>
            <a:ext cx="2097742" cy="1812664"/>
          </a:xfrm>
          <a:custGeom>
            <a:avLst/>
            <a:gdLst>
              <a:gd name="connsiteX0" fmla="*/ 0 w 2097742"/>
              <a:gd name="connsiteY0" fmla="*/ 0 h 1812664"/>
              <a:gd name="connsiteX1" fmla="*/ 295836 w 2097742"/>
              <a:gd name="connsiteY1" fmla="*/ 430306 h 1812664"/>
              <a:gd name="connsiteX2" fmla="*/ 398033 w 2097742"/>
              <a:gd name="connsiteY2" fmla="*/ 715384 h 1812664"/>
              <a:gd name="connsiteX3" fmla="*/ 510989 w 2097742"/>
              <a:gd name="connsiteY3" fmla="*/ 1059629 h 1812664"/>
              <a:gd name="connsiteX4" fmla="*/ 1054250 w 2097742"/>
              <a:gd name="connsiteY4" fmla="*/ 1376979 h 1812664"/>
              <a:gd name="connsiteX5" fmla="*/ 1549102 w 2097742"/>
              <a:gd name="connsiteY5" fmla="*/ 1436146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549102 w 2097742"/>
              <a:gd name="connsiteY5" fmla="*/ 1436146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575996 w 2097742"/>
              <a:gd name="connsiteY5" fmla="*/ 1463041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575996 w 2097742"/>
              <a:gd name="connsiteY5" fmla="*/ 1463041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570617 w 2097742"/>
              <a:gd name="connsiteY5" fmla="*/ 1468420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570617 w 2097742"/>
              <a:gd name="connsiteY5" fmla="*/ 1468420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570617 w 2097742"/>
              <a:gd name="connsiteY5" fmla="*/ 1468420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613647 w 2097742"/>
              <a:gd name="connsiteY5" fmla="*/ 1489936 h 1812664"/>
              <a:gd name="connsiteX6" fmla="*/ 2097742 w 2097742"/>
              <a:gd name="connsiteY6" fmla="*/ 1812664 h 1812664"/>
              <a:gd name="connsiteX7" fmla="*/ 2097742 w 2097742"/>
              <a:gd name="connsiteY7" fmla="*/ 1812664 h 1812664"/>
              <a:gd name="connsiteX8" fmla="*/ 2097742 w 2097742"/>
              <a:gd name="connsiteY8" fmla="*/ 1812664 h 1812664"/>
              <a:gd name="connsiteX0" fmla="*/ 0 w 2097742"/>
              <a:gd name="connsiteY0" fmla="*/ 0 h 1812664"/>
              <a:gd name="connsiteX1" fmla="*/ 295836 w 2097742"/>
              <a:gd name="connsiteY1" fmla="*/ 430306 h 1812664"/>
              <a:gd name="connsiteX2" fmla="*/ 398033 w 2097742"/>
              <a:gd name="connsiteY2" fmla="*/ 715384 h 1812664"/>
              <a:gd name="connsiteX3" fmla="*/ 543262 w 2097742"/>
              <a:gd name="connsiteY3" fmla="*/ 1054250 h 1812664"/>
              <a:gd name="connsiteX4" fmla="*/ 1054250 w 2097742"/>
              <a:gd name="connsiteY4" fmla="*/ 1376979 h 1812664"/>
              <a:gd name="connsiteX5" fmla="*/ 1613647 w 2097742"/>
              <a:gd name="connsiteY5" fmla="*/ 1489936 h 1812664"/>
              <a:gd name="connsiteX6" fmla="*/ 2097742 w 2097742"/>
              <a:gd name="connsiteY6" fmla="*/ 1812664 h 1812664"/>
              <a:gd name="connsiteX7" fmla="*/ 2097742 w 2097742"/>
              <a:gd name="connsiteY7" fmla="*/ 1812664 h 1812664"/>
              <a:gd name="connsiteX8" fmla="*/ 2097742 w 2097742"/>
              <a:gd name="connsiteY8" fmla="*/ 1812664 h 181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7742" h="1812664">
                <a:moveTo>
                  <a:pt x="0" y="0"/>
                </a:moveTo>
                <a:cubicBezTo>
                  <a:pt x="114748" y="155538"/>
                  <a:pt x="229497" y="311076"/>
                  <a:pt x="295836" y="430306"/>
                </a:cubicBezTo>
                <a:cubicBezTo>
                  <a:pt x="362175" y="549536"/>
                  <a:pt x="356795" y="611393"/>
                  <a:pt x="398033" y="715384"/>
                </a:cubicBezTo>
                <a:cubicBezTo>
                  <a:pt x="439271" y="819375"/>
                  <a:pt x="433893" y="943984"/>
                  <a:pt x="543262" y="1054250"/>
                </a:cubicBezTo>
                <a:cubicBezTo>
                  <a:pt x="652631" y="1164516"/>
                  <a:pt x="875853" y="1304365"/>
                  <a:pt x="1054250" y="1376979"/>
                </a:cubicBezTo>
                <a:cubicBezTo>
                  <a:pt x="1232647" y="1449593"/>
                  <a:pt x="1434354" y="1374292"/>
                  <a:pt x="1613647" y="1489936"/>
                </a:cubicBezTo>
                <a:cubicBezTo>
                  <a:pt x="1775012" y="1597512"/>
                  <a:pt x="1887968" y="1715845"/>
                  <a:pt x="2097742" y="1812664"/>
                </a:cubicBezTo>
                <a:lnTo>
                  <a:pt x="2097742" y="1812664"/>
                </a:lnTo>
                <a:lnTo>
                  <a:pt x="2097742" y="1812664"/>
                </a:lnTo>
              </a:path>
            </a:pathLst>
          </a:custGeom>
          <a:noFill/>
          <a:ln w="7620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6EC0746E-D8AF-48D0-957D-B2BF5FF774FB}"/>
              </a:ext>
            </a:extLst>
          </p:cNvPr>
          <p:cNvSpPr/>
          <p:nvPr/>
        </p:nvSpPr>
        <p:spPr>
          <a:xfrm>
            <a:off x="4052671" y="2379032"/>
            <a:ext cx="539802" cy="678424"/>
          </a:xfrm>
          <a:custGeom>
            <a:avLst/>
            <a:gdLst>
              <a:gd name="connsiteX0" fmla="*/ 0 w 525439"/>
              <a:gd name="connsiteY0" fmla="*/ 0 h 620974"/>
              <a:gd name="connsiteX1" fmla="*/ 525439 w 525439"/>
              <a:gd name="connsiteY1" fmla="*/ 620974 h 620974"/>
              <a:gd name="connsiteX0" fmla="*/ 0 w 506290"/>
              <a:gd name="connsiteY0" fmla="*/ 0 h 640124"/>
              <a:gd name="connsiteX1" fmla="*/ 506290 w 506290"/>
              <a:gd name="connsiteY1" fmla="*/ 640124 h 640124"/>
              <a:gd name="connsiteX0" fmla="*/ 0 w 518258"/>
              <a:gd name="connsiteY0" fmla="*/ 0 h 632943"/>
              <a:gd name="connsiteX1" fmla="*/ 518258 w 518258"/>
              <a:gd name="connsiteY1" fmla="*/ 632943 h 632943"/>
              <a:gd name="connsiteX0" fmla="*/ 0 w 539802"/>
              <a:gd name="connsiteY0" fmla="*/ 0 h 664062"/>
              <a:gd name="connsiteX1" fmla="*/ 539802 w 539802"/>
              <a:gd name="connsiteY1" fmla="*/ 664062 h 664062"/>
              <a:gd name="connsiteX0" fmla="*/ 0 w 551770"/>
              <a:gd name="connsiteY0" fmla="*/ 0 h 664062"/>
              <a:gd name="connsiteX1" fmla="*/ 551770 w 551770"/>
              <a:gd name="connsiteY1" fmla="*/ 664062 h 664062"/>
              <a:gd name="connsiteX0" fmla="*/ 0 w 539802"/>
              <a:gd name="connsiteY0" fmla="*/ 0 h 671243"/>
              <a:gd name="connsiteX1" fmla="*/ 539802 w 539802"/>
              <a:gd name="connsiteY1" fmla="*/ 671243 h 671243"/>
              <a:gd name="connsiteX0" fmla="*/ 0 w 539802"/>
              <a:gd name="connsiteY0" fmla="*/ 0 h 678424"/>
              <a:gd name="connsiteX1" fmla="*/ 539802 w 539802"/>
              <a:gd name="connsiteY1" fmla="*/ 678424 h 678424"/>
            </a:gdLst>
            <a:ahLst/>
            <a:cxnLst>
              <a:cxn ang="0">
                <a:pos x="connsiteX0" y="connsiteY0"/>
              </a:cxn>
              <a:cxn ang="0">
                <a:pos x="connsiteX1" y="connsiteY1"/>
              </a:cxn>
            </a:cxnLst>
            <a:rect l="l" t="t" r="r" b="b"/>
            <a:pathLst>
              <a:path w="539802" h="678424">
                <a:moveTo>
                  <a:pt x="0" y="0"/>
                </a:moveTo>
                <a:lnTo>
                  <a:pt x="539802" y="678424"/>
                </a:lnTo>
              </a:path>
            </a:pathLst>
          </a:custGeom>
          <a:noFill/>
          <a:ln w="7620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B413EA07-E09F-46DD-B1A3-5A2AD614B291}"/>
              </a:ext>
            </a:extLst>
          </p:cNvPr>
          <p:cNvSpPr/>
          <p:nvPr/>
        </p:nvSpPr>
        <p:spPr>
          <a:xfrm rot="21359821">
            <a:off x="2586290" y="2035085"/>
            <a:ext cx="1442830" cy="389401"/>
          </a:xfrm>
          <a:custGeom>
            <a:avLst/>
            <a:gdLst>
              <a:gd name="connsiteX0" fmla="*/ 0 w 107718"/>
              <a:gd name="connsiteY0" fmla="*/ 9575 h 9575"/>
              <a:gd name="connsiteX1" fmla="*/ 107718 w 107718"/>
              <a:gd name="connsiteY1" fmla="*/ 0 h 9575"/>
              <a:gd name="connsiteX0" fmla="*/ 0 w 56057"/>
              <a:gd name="connsiteY0" fmla="*/ 0 h 138445"/>
              <a:gd name="connsiteX1" fmla="*/ 56057 w 56057"/>
              <a:gd name="connsiteY1" fmla="*/ 138445 h 138445"/>
              <a:gd name="connsiteX0" fmla="*/ 0 w 132970"/>
              <a:gd name="connsiteY0" fmla="*/ 0 h 420875"/>
              <a:gd name="connsiteX1" fmla="*/ 132970 w 132970"/>
              <a:gd name="connsiteY1" fmla="*/ 420875 h 420875"/>
              <a:gd name="connsiteX0" fmla="*/ 0 w 132970"/>
              <a:gd name="connsiteY0" fmla="*/ 0 h 420875"/>
              <a:gd name="connsiteX1" fmla="*/ 112973 w 132970"/>
              <a:gd name="connsiteY1" fmla="*/ 216139 h 420875"/>
              <a:gd name="connsiteX2" fmla="*/ 132970 w 132970"/>
              <a:gd name="connsiteY2" fmla="*/ 420875 h 420875"/>
              <a:gd name="connsiteX0" fmla="*/ 0 w 132970"/>
              <a:gd name="connsiteY0" fmla="*/ 0 h 420875"/>
              <a:gd name="connsiteX1" fmla="*/ 112973 w 132970"/>
              <a:gd name="connsiteY1" fmla="*/ 216139 h 420875"/>
              <a:gd name="connsiteX2" fmla="*/ 132970 w 132970"/>
              <a:gd name="connsiteY2" fmla="*/ 420875 h 420875"/>
              <a:gd name="connsiteX0" fmla="*/ 0 w 132970"/>
              <a:gd name="connsiteY0" fmla="*/ 0 h 420875"/>
              <a:gd name="connsiteX1" fmla="*/ 112973 w 132970"/>
              <a:gd name="connsiteY1" fmla="*/ 216139 h 420875"/>
              <a:gd name="connsiteX2" fmla="*/ 132970 w 132970"/>
              <a:gd name="connsiteY2" fmla="*/ 420875 h 420875"/>
              <a:gd name="connsiteX0" fmla="*/ 0 w 132970"/>
              <a:gd name="connsiteY0" fmla="*/ 0 h 420875"/>
              <a:gd name="connsiteX1" fmla="*/ 34718 w 132970"/>
              <a:gd name="connsiteY1" fmla="*/ 149545 h 420875"/>
              <a:gd name="connsiteX2" fmla="*/ 112973 w 132970"/>
              <a:gd name="connsiteY2" fmla="*/ 216139 h 420875"/>
              <a:gd name="connsiteX3" fmla="*/ 132970 w 132970"/>
              <a:gd name="connsiteY3" fmla="*/ 420875 h 420875"/>
              <a:gd name="connsiteX0" fmla="*/ 0 w 132970"/>
              <a:gd name="connsiteY0" fmla="*/ 0 h 420875"/>
              <a:gd name="connsiteX1" fmla="*/ 34718 w 132970"/>
              <a:gd name="connsiteY1" fmla="*/ 149545 h 420875"/>
              <a:gd name="connsiteX2" fmla="*/ 79398 w 132970"/>
              <a:gd name="connsiteY2" fmla="*/ 127381 h 420875"/>
              <a:gd name="connsiteX3" fmla="*/ 112973 w 132970"/>
              <a:gd name="connsiteY3" fmla="*/ 216139 h 420875"/>
              <a:gd name="connsiteX4" fmla="*/ 132970 w 132970"/>
              <a:gd name="connsiteY4" fmla="*/ 420875 h 420875"/>
              <a:gd name="connsiteX0" fmla="*/ 0 w 132970"/>
              <a:gd name="connsiteY0" fmla="*/ 0 h 420875"/>
              <a:gd name="connsiteX1" fmla="*/ 34718 w 132970"/>
              <a:gd name="connsiteY1" fmla="*/ 149545 h 420875"/>
              <a:gd name="connsiteX2" fmla="*/ 79398 w 132970"/>
              <a:gd name="connsiteY2" fmla="*/ 127381 h 420875"/>
              <a:gd name="connsiteX3" fmla="*/ 112973 w 132970"/>
              <a:gd name="connsiteY3" fmla="*/ 216139 h 420875"/>
              <a:gd name="connsiteX4" fmla="*/ 132970 w 132970"/>
              <a:gd name="connsiteY4" fmla="*/ 420875 h 420875"/>
              <a:gd name="connsiteX0" fmla="*/ 0 w 132970"/>
              <a:gd name="connsiteY0" fmla="*/ 0 h 420875"/>
              <a:gd name="connsiteX1" fmla="*/ 34718 w 132970"/>
              <a:gd name="connsiteY1" fmla="*/ 149545 h 420875"/>
              <a:gd name="connsiteX2" fmla="*/ 79398 w 132970"/>
              <a:gd name="connsiteY2" fmla="*/ 127381 h 420875"/>
              <a:gd name="connsiteX3" fmla="*/ 112973 w 132970"/>
              <a:gd name="connsiteY3" fmla="*/ 216139 h 420875"/>
              <a:gd name="connsiteX4" fmla="*/ 132970 w 132970"/>
              <a:gd name="connsiteY4" fmla="*/ 420875 h 420875"/>
              <a:gd name="connsiteX0" fmla="*/ 0 w 133945"/>
              <a:gd name="connsiteY0" fmla="*/ 0 h 406685"/>
              <a:gd name="connsiteX1" fmla="*/ 34718 w 133945"/>
              <a:gd name="connsiteY1" fmla="*/ 149545 h 406685"/>
              <a:gd name="connsiteX2" fmla="*/ 79398 w 133945"/>
              <a:gd name="connsiteY2" fmla="*/ 127381 h 406685"/>
              <a:gd name="connsiteX3" fmla="*/ 112973 w 133945"/>
              <a:gd name="connsiteY3" fmla="*/ 216139 h 406685"/>
              <a:gd name="connsiteX4" fmla="*/ 133945 w 133945"/>
              <a:gd name="connsiteY4" fmla="*/ 406685 h 406685"/>
              <a:gd name="connsiteX0" fmla="*/ 0 w 133945"/>
              <a:gd name="connsiteY0" fmla="*/ 0 h 406685"/>
              <a:gd name="connsiteX1" fmla="*/ 34718 w 133945"/>
              <a:gd name="connsiteY1" fmla="*/ 149545 h 406685"/>
              <a:gd name="connsiteX2" fmla="*/ 79398 w 133945"/>
              <a:gd name="connsiteY2" fmla="*/ 127381 h 406685"/>
              <a:gd name="connsiteX3" fmla="*/ 112973 w 133945"/>
              <a:gd name="connsiteY3" fmla="*/ 216139 h 406685"/>
              <a:gd name="connsiteX4" fmla="*/ 133945 w 133945"/>
              <a:gd name="connsiteY4" fmla="*/ 406685 h 406685"/>
              <a:gd name="connsiteX0" fmla="*/ 0 w 133945"/>
              <a:gd name="connsiteY0" fmla="*/ 0 h 406685"/>
              <a:gd name="connsiteX1" fmla="*/ 34544 w 133945"/>
              <a:gd name="connsiteY1" fmla="*/ 141929 h 406685"/>
              <a:gd name="connsiteX2" fmla="*/ 79398 w 133945"/>
              <a:gd name="connsiteY2" fmla="*/ 127381 h 406685"/>
              <a:gd name="connsiteX3" fmla="*/ 112973 w 133945"/>
              <a:gd name="connsiteY3" fmla="*/ 216139 h 406685"/>
              <a:gd name="connsiteX4" fmla="*/ 133945 w 133945"/>
              <a:gd name="connsiteY4" fmla="*/ 406685 h 40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406685">
                <a:moveTo>
                  <a:pt x="0" y="0"/>
                </a:moveTo>
                <a:cubicBezTo>
                  <a:pt x="7433" y="15418"/>
                  <a:pt x="15715" y="105906"/>
                  <a:pt x="34544" y="141929"/>
                </a:cubicBezTo>
                <a:cubicBezTo>
                  <a:pt x="47842" y="164457"/>
                  <a:pt x="66356" y="116282"/>
                  <a:pt x="79398" y="127381"/>
                </a:cubicBezTo>
                <a:cubicBezTo>
                  <a:pt x="92440" y="138480"/>
                  <a:pt x="104002" y="185888"/>
                  <a:pt x="112973" y="216139"/>
                </a:cubicBezTo>
                <a:cubicBezTo>
                  <a:pt x="121244" y="275674"/>
                  <a:pt x="127279" y="338440"/>
                  <a:pt x="133945" y="406685"/>
                </a:cubicBezTo>
              </a:path>
            </a:pathLst>
          </a:custGeom>
          <a:noFill/>
          <a:ln w="7620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6E19816E-AD20-422D-B6AE-4F1927197B76}"/>
              </a:ext>
            </a:extLst>
          </p:cNvPr>
          <p:cNvSpPr/>
          <p:nvPr/>
        </p:nvSpPr>
        <p:spPr>
          <a:xfrm>
            <a:off x="1503036" y="999260"/>
            <a:ext cx="966196" cy="1029549"/>
          </a:xfrm>
          <a:custGeom>
            <a:avLst/>
            <a:gdLst>
              <a:gd name="connsiteX0" fmla="*/ 0 w 931817"/>
              <a:gd name="connsiteY0" fmla="*/ 0 h 1010194"/>
              <a:gd name="connsiteX1" fmla="*/ 522514 w 931817"/>
              <a:gd name="connsiteY1" fmla="*/ 679269 h 1010194"/>
              <a:gd name="connsiteX2" fmla="*/ 923109 w 931817"/>
              <a:gd name="connsiteY2" fmla="*/ 984069 h 1010194"/>
              <a:gd name="connsiteX3" fmla="*/ 923109 w 931817"/>
              <a:gd name="connsiteY3" fmla="*/ 984069 h 1010194"/>
              <a:gd name="connsiteX4" fmla="*/ 931817 w 931817"/>
              <a:gd name="connsiteY4" fmla="*/ 1010194 h 1010194"/>
              <a:gd name="connsiteX0" fmla="*/ 0 w 974904"/>
              <a:gd name="connsiteY0" fmla="*/ 0 h 1055674"/>
              <a:gd name="connsiteX1" fmla="*/ 565601 w 974904"/>
              <a:gd name="connsiteY1" fmla="*/ 724749 h 1055674"/>
              <a:gd name="connsiteX2" fmla="*/ 966196 w 974904"/>
              <a:gd name="connsiteY2" fmla="*/ 1029549 h 1055674"/>
              <a:gd name="connsiteX3" fmla="*/ 966196 w 974904"/>
              <a:gd name="connsiteY3" fmla="*/ 1029549 h 1055674"/>
              <a:gd name="connsiteX4" fmla="*/ 974904 w 974904"/>
              <a:gd name="connsiteY4" fmla="*/ 1055674 h 1055674"/>
              <a:gd name="connsiteX0" fmla="*/ 0 w 974904"/>
              <a:gd name="connsiteY0" fmla="*/ 0 h 1055674"/>
              <a:gd name="connsiteX1" fmla="*/ 577569 w 974904"/>
              <a:gd name="connsiteY1" fmla="*/ 719962 h 1055674"/>
              <a:gd name="connsiteX2" fmla="*/ 966196 w 974904"/>
              <a:gd name="connsiteY2" fmla="*/ 1029549 h 1055674"/>
              <a:gd name="connsiteX3" fmla="*/ 966196 w 974904"/>
              <a:gd name="connsiteY3" fmla="*/ 1029549 h 1055674"/>
              <a:gd name="connsiteX4" fmla="*/ 974904 w 974904"/>
              <a:gd name="connsiteY4" fmla="*/ 1055674 h 1055674"/>
              <a:gd name="connsiteX0" fmla="*/ 0 w 966196"/>
              <a:gd name="connsiteY0" fmla="*/ 0 h 1029549"/>
              <a:gd name="connsiteX1" fmla="*/ 577569 w 966196"/>
              <a:gd name="connsiteY1" fmla="*/ 719962 h 1029549"/>
              <a:gd name="connsiteX2" fmla="*/ 966196 w 966196"/>
              <a:gd name="connsiteY2" fmla="*/ 1029549 h 1029549"/>
              <a:gd name="connsiteX3" fmla="*/ 966196 w 966196"/>
              <a:gd name="connsiteY3" fmla="*/ 1029549 h 1029549"/>
              <a:gd name="connsiteX0" fmla="*/ 0 w 966196"/>
              <a:gd name="connsiteY0" fmla="*/ 0 h 1029549"/>
              <a:gd name="connsiteX1" fmla="*/ 742735 w 966196"/>
              <a:gd name="connsiteY1" fmla="*/ 854010 h 1029549"/>
              <a:gd name="connsiteX2" fmla="*/ 966196 w 966196"/>
              <a:gd name="connsiteY2" fmla="*/ 1029549 h 1029549"/>
              <a:gd name="connsiteX3" fmla="*/ 966196 w 966196"/>
              <a:gd name="connsiteY3" fmla="*/ 1029549 h 1029549"/>
              <a:gd name="connsiteX0" fmla="*/ 0 w 966196"/>
              <a:gd name="connsiteY0" fmla="*/ 0 h 1029549"/>
              <a:gd name="connsiteX1" fmla="*/ 510545 w 966196"/>
              <a:gd name="connsiteY1" fmla="*/ 648150 h 1029549"/>
              <a:gd name="connsiteX2" fmla="*/ 966196 w 966196"/>
              <a:gd name="connsiteY2" fmla="*/ 1029549 h 1029549"/>
              <a:gd name="connsiteX3" fmla="*/ 966196 w 966196"/>
              <a:gd name="connsiteY3" fmla="*/ 1029549 h 1029549"/>
            </a:gdLst>
            <a:ahLst/>
            <a:cxnLst>
              <a:cxn ang="0">
                <a:pos x="connsiteX0" y="connsiteY0"/>
              </a:cxn>
              <a:cxn ang="0">
                <a:pos x="connsiteX1" y="connsiteY1"/>
              </a:cxn>
              <a:cxn ang="0">
                <a:pos x="connsiteX2" y="connsiteY2"/>
              </a:cxn>
              <a:cxn ang="0">
                <a:pos x="connsiteX3" y="connsiteY3"/>
              </a:cxn>
            </a:cxnLst>
            <a:rect l="l" t="t" r="r" b="b"/>
            <a:pathLst>
              <a:path w="966196" h="1029549">
                <a:moveTo>
                  <a:pt x="0" y="0"/>
                </a:moveTo>
                <a:cubicBezTo>
                  <a:pt x="184331" y="257629"/>
                  <a:pt x="349512" y="476559"/>
                  <a:pt x="510545" y="648150"/>
                </a:cubicBezTo>
                <a:cubicBezTo>
                  <a:pt x="671578" y="819742"/>
                  <a:pt x="890254" y="965983"/>
                  <a:pt x="966196" y="1029549"/>
                </a:cubicBezTo>
                <a:lnTo>
                  <a:pt x="966196" y="1029549"/>
                </a:lnTo>
              </a:path>
            </a:pathLst>
          </a:custGeom>
          <a:noFill/>
          <a:ln w="7620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15420BB7-15FF-4598-849D-E90F7AF374EB}"/>
              </a:ext>
            </a:extLst>
          </p:cNvPr>
          <p:cNvGrpSpPr/>
          <p:nvPr/>
        </p:nvGrpSpPr>
        <p:grpSpPr>
          <a:xfrm>
            <a:off x="1527557" y="1022844"/>
            <a:ext cx="7088197" cy="5062618"/>
            <a:chOff x="976500" y="1030936"/>
            <a:chExt cx="7088197" cy="5062618"/>
          </a:xfrm>
        </p:grpSpPr>
        <p:sp>
          <p:nvSpPr>
            <p:cNvPr id="58" name="Oval 57">
              <a:extLst>
                <a:ext uri="{FF2B5EF4-FFF2-40B4-BE49-F238E27FC236}">
                  <a16:creationId xmlns:a16="http://schemas.microsoft.com/office/drawing/2014/main" id="{52471F29-A455-44F4-857C-1FC66E975464}"/>
                </a:ext>
              </a:extLst>
            </p:cNvPr>
            <p:cNvSpPr/>
            <p:nvPr/>
          </p:nvSpPr>
          <p:spPr>
            <a:xfrm rot="293961">
              <a:off x="7944279" y="597313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913EC97-802D-40DE-87B2-95A86D2A78F8}"/>
                </a:ext>
              </a:extLst>
            </p:cNvPr>
            <p:cNvSpPr/>
            <p:nvPr/>
          </p:nvSpPr>
          <p:spPr>
            <a:xfrm rot="293961">
              <a:off x="7541602" y="555247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C962C77-25D5-4223-A9DA-445C2F4CEB2C}"/>
                </a:ext>
              </a:extLst>
            </p:cNvPr>
            <p:cNvSpPr/>
            <p:nvPr/>
          </p:nvSpPr>
          <p:spPr>
            <a:xfrm rot="293961">
              <a:off x="7021925" y="5238874"/>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671FD40-6FD5-4E1B-8029-687ACEF063E7}"/>
                </a:ext>
              </a:extLst>
            </p:cNvPr>
            <p:cNvSpPr/>
            <p:nvPr/>
          </p:nvSpPr>
          <p:spPr>
            <a:xfrm rot="293961">
              <a:off x="6374440" y="495516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4C029E1-A727-4AA9-B8DB-A39373B0C756}"/>
                </a:ext>
              </a:extLst>
            </p:cNvPr>
            <p:cNvSpPr/>
            <p:nvPr/>
          </p:nvSpPr>
          <p:spPr>
            <a:xfrm rot="293961">
              <a:off x="6070262" y="481972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5255F4B-CE8A-438F-98A1-513F0A1F537C}"/>
                </a:ext>
              </a:extLst>
            </p:cNvPr>
            <p:cNvSpPr/>
            <p:nvPr/>
          </p:nvSpPr>
          <p:spPr>
            <a:xfrm rot="293961">
              <a:off x="5499634" y="447216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DC69DF6-5E5F-429E-AFF4-0EB3B222B06F}"/>
                </a:ext>
              </a:extLst>
            </p:cNvPr>
            <p:cNvSpPr/>
            <p:nvPr/>
          </p:nvSpPr>
          <p:spPr>
            <a:xfrm rot="293961">
              <a:off x="5287933" y="4434621"/>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56D46ED-E515-46B7-8C0D-027A6686B4D6}"/>
                </a:ext>
              </a:extLst>
            </p:cNvPr>
            <p:cNvSpPr/>
            <p:nvPr/>
          </p:nvSpPr>
          <p:spPr>
            <a:xfrm rot="293961">
              <a:off x="5002565" y="437126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1B22F47-F054-4F1A-A378-A6FAAF123CC3}"/>
                </a:ext>
              </a:extLst>
            </p:cNvPr>
            <p:cNvSpPr/>
            <p:nvPr/>
          </p:nvSpPr>
          <p:spPr>
            <a:xfrm rot="293961">
              <a:off x="4482393" y="4034778"/>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26EE151-6A01-43A4-AA2E-DD2E81288D83}"/>
                </a:ext>
              </a:extLst>
            </p:cNvPr>
            <p:cNvSpPr/>
            <p:nvPr/>
          </p:nvSpPr>
          <p:spPr>
            <a:xfrm rot="293961">
              <a:off x="4332313" y="3566836"/>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0A8AF44-F902-40D6-98A7-43B3D2B8A263}"/>
                </a:ext>
              </a:extLst>
            </p:cNvPr>
            <p:cNvSpPr/>
            <p:nvPr/>
          </p:nvSpPr>
          <p:spPr>
            <a:xfrm rot="293961">
              <a:off x="4383855" y="3738657"/>
              <a:ext cx="120418" cy="120418"/>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2EE0534-352C-4E2B-993B-101DCC90BBB0}"/>
                </a:ext>
              </a:extLst>
            </p:cNvPr>
            <p:cNvSpPr/>
            <p:nvPr/>
          </p:nvSpPr>
          <p:spPr>
            <a:xfrm rot="293961">
              <a:off x="4427534" y="3887433"/>
              <a:ext cx="120418" cy="120418"/>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864CFC8-F377-44FA-8366-3EA92B56A242}"/>
                </a:ext>
              </a:extLst>
            </p:cNvPr>
            <p:cNvSpPr/>
            <p:nvPr/>
          </p:nvSpPr>
          <p:spPr>
            <a:xfrm rot="293961">
              <a:off x="4250355" y="3416483"/>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CBA7AEC-0D52-43B9-B2BA-AD5440D29A08}"/>
                </a:ext>
              </a:extLst>
            </p:cNvPr>
            <p:cNvSpPr/>
            <p:nvPr/>
          </p:nvSpPr>
          <p:spPr>
            <a:xfrm rot="293961">
              <a:off x="3885097" y="289196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06EB12A-5F78-43B8-8B5B-DA4BDFE6EFD3}"/>
                </a:ext>
              </a:extLst>
            </p:cNvPr>
            <p:cNvSpPr/>
            <p:nvPr/>
          </p:nvSpPr>
          <p:spPr>
            <a:xfrm rot="293961">
              <a:off x="3797285" y="2767589"/>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29D9A06-AD86-48B0-A36C-80B0926639A4}"/>
                </a:ext>
              </a:extLst>
            </p:cNvPr>
            <p:cNvSpPr/>
            <p:nvPr/>
          </p:nvSpPr>
          <p:spPr>
            <a:xfrm rot="293961">
              <a:off x="3701283" y="2647977"/>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1C447C2-A8A9-4393-A3CF-07E048141249}"/>
                </a:ext>
              </a:extLst>
            </p:cNvPr>
            <p:cNvSpPr/>
            <p:nvPr/>
          </p:nvSpPr>
          <p:spPr>
            <a:xfrm rot="293961">
              <a:off x="3614192" y="2544322"/>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86AAFF6-F086-48D6-AAB1-85540BE5D648}"/>
                </a:ext>
              </a:extLst>
            </p:cNvPr>
            <p:cNvSpPr/>
            <p:nvPr/>
          </p:nvSpPr>
          <p:spPr>
            <a:xfrm rot="293961">
              <a:off x="3423351" y="2332378"/>
              <a:ext cx="120418" cy="120418"/>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9A6C92-C9CE-405B-868A-726CD6878C38}"/>
                </a:ext>
              </a:extLst>
            </p:cNvPr>
            <p:cNvSpPr/>
            <p:nvPr/>
          </p:nvSpPr>
          <p:spPr>
            <a:xfrm rot="293961">
              <a:off x="3980448" y="301467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5348F42-33DF-466C-B103-32D5F9B9ED8C}"/>
                </a:ext>
              </a:extLst>
            </p:cNvPr>
            <p:cNvSpPr/>
            <p:nvPr/>
          </p:nvSpPr>
          <p:spPr>
            <a:xfrm rot="293961">
              <a:off x="4074888" y="3148010"/>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5F1A9EE-24C2-4768-896E-CB80CED0768B}"/>
                </a:ext>
              </a:extLst>
            </p:cNvPr>
            <p:cNvSpPr/>
            <p:nvPr/>
          </p:nvSpPr>
          <p:spPr>
            <a:xfrm rot="293961">
              <a:off x="4158948" y="3287788"/>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85546AB-28AA-46D8-8F91-37B9A22DE239}"/>
                </a:ext>
              </a:extLst>
            </p:cNvPr>
            <p:cNvSpPr/>
            <p:nvPr/>
          </p:nvSpPr>
          <p:spPr>
            <a:xfrm rot="293961">
              <a:off x="3322787" y="2226266"/>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4F0692B-E562-4347-91CC-24F1A7E5AEA7}"/>
                </a:ext>
              </a:extLst>
            </p:cNvPr>
            <p:cNvSpPr/>
            <p:nvPr/>
          </p:nvSpPr>
          <p:spPr>
            <a:xfrm rot="293961">
              <a:off x="3161786" y="214793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CFFAF17-762A-4C07-88C3-94B00F9D55C8}"/>
                </a:ext>
              </a:extLst>
            </p:cNvPr>
            <p:cNvSpPr/>
            <p:nvPr/>
          </p:nvSpPr>
          <p:spPr>
            <a:xfrm rot="293961">
              <a:off x="3092408" y="2110701"/>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EC4C98B-828A-464D-8162-CBE9B9B69862}"/>
                </a:ext>
              </a:extLst>
            </p:cNvPr>
            <p:cNvSpPr/>
            <p:nvPr/>
          </p:nvSpPr>
          <p:spPr>
            <a:xfrm rot="293961">
              <a:off x="3008081" y="2081265"/>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6CD8011-6500-4F49-A701-7FEDCACF26DC}"/>
                </a:ext>
              </a:extLst>
            </p:cNvPr>
            <p:cNvSpPr/>
            <p:nvPr/>
          </p:nvSpPr>
          <p:spPr>
            <a:xfrm rot="293961">
              <a:off x="2930465" y="2076212"/>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4A6F579-99ED-41FF-BD33-5AC501D160B2}"/>
                </a:ext>
              </a:extLst>
            </p:cNvPr>
            <p:cNvSpPr/>
            <p:nvPr/>
          </p:nvSpPr>
          <p:spPr>
            <a:xfrm rot="293961">
              <a:off x="2788429" y="2073428"/>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581ABF3-59DD-4CF0-8384-7FF27AA777C3}"/>
                </a:ext>
              </a:extLst>
            </p:cNvPr>
            <p:cNvSpPr/>
            <p:nvPr/>
          </p:nvSpPr>
          <p:spPr>
            <a:xfrm rot="293961">
              <a:off x="2684766" y="2088723"/>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1E2BDD7-D19B-4BE0-9D18-201F6DE33975}"/>
                </a:ext>
              </a:extLst>
            </p:cNvPr>
            <p:cNvSpPr/>
            <p:nvPr/>
          </p:nvSpPr>
          <p:spPr>
            <a:xfrm rot="293961">
              <a:off x="2453938" y="2138560"/>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7EE1357-45A2-4580-94B8-92EED77ECF5C}"/>
                </a:ext>
              </a:extLst>
            </p:cNvPr>
            <p:cNvSpPr/>
            <p:nvPr/>
          </p:nvSpPr>
          <p:spPr>
            <a:xfrm rot="293961">
              <a:off x="2291645" y="2127852"/>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2312EF0-80B2-42B0-9EC1-59B21564C5C9}"/>
                </a:ext>
              </a:extLst>
            </p:cNvPr>
            <p:cNvSpPr/>
            <p:nvPr/>
          </p:nvSpPr>
          <p:spPr>
            <a:xfrm rot="293961">
              <a:off x="2167695" y="2104804"/>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E9ABD44A-C7FD-4F2B-9B60-E4A5F2A7B7E7}"/>
                </a:ext>
              </a:extLst>
            </p:cNvPr>
            <p:cNvSpPr/>
            <p:nvPr/>
          </p:nvSpPr>
          <p:spPr>
            <a:xfrm rot="293961">
              <a:off x="1984815" y="2023591"/>
              <a:ext cx="120418" cy="120418"/>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A962C0AC-3A74-4E12-949F-7475F5F118C6}"/>
                </a:ext>
              </a:extLst>
            </p:cNvPr>
            <p:cNvSpPr/>
            <p:nvPr/>
          </p:nvSpPr>
          <p:spPr>
            <a:xfrm rot="293961">
              <a:off x="1870414" y="1962886"/>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25A36174-5AA7-4210-82EF-D5F0EAF9ECB4}"/>
                </a:ext>
              </a:extLst>
            </p:cNvPr>
            <p:cNvSpPr/>
            <p:nvPr/>
          </p:nvSpPr>
          <p:spPr>
            <a:xfrm rot="293961">
              <a:off x="1676629" y="1825603"/>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929DE50-EEDE-48BB-BD15-3C455778AD68}"/>
                </a:ext>
              </a:extLst>
            </p:cNvPr>
            <p:cNvSpPr/>
            <p:nvPr/>
          </p:nvSpPr>
          <p:spPr>
            <a:xfrm rot="293961">
              <a:off x="1535718" y="1711304"/>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E7A2892-A8A3-4B7F-BB8F-614AE962553B}"/>
                </a:ext>
              </a:extLst>
            </p:cNvPr>
            <p:cNvSpPr/>
            <p:nvPr/>
          </p:nvSpPr>
          <p:spPr>
            <a:xfrm rot="293961">
              <a:off x="1418319" y="1598727"/>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9B30E926-C47B-4C90-B9B3-A925280C6417}"/>
                </a:ext>
              </a:extLst>
            </p:cNvPr>
            <p:cNvSpPr/>
            <p:nvPr/>
          </p:nvSpPr>
          <p:spPr>
            <a:xfrm rot="293961">
              <a:off x="1232341" y="1375189"/>
              <a:ext cx="120418" cy="12041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5C24A6A-9583-4BAD-8769-F1702FE8812F}"/>
                </a:ext>
              </a:extLst>
            </p:cNvPr>
            <p:cNvSpPr/>
            <p:nvPr/>
          </p:nvSpPr>
          <p:spPr>
            <a:xfrm rot="293961">
              <a:off x="1130037" y="1254819"/>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69090418-6177-4B40-995F-7FC9E581304A}"/>
                </a:ext>
              </a:extLst>
            </p:cNvPr>
            <p:cNvSpPr/>
            <p:nvPr/>
          </p:nvSpPr>
          <p:spPr>
            <a:xfrm rot="293961">
              <a:off x="1040744" y="1145610"/>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8667E31-831C-40E7-AFC8-0C74DD1B16CA}"/>
                </a:ext>
              </a:extLst>
            </p:cNvPr>
            <p:cNvSpPr/>
            <p:nvPr/>
          </p:nvSpPr>
          <p:spPr>
            <a:xfrm rot="293961">
              <a:off x="976500" y="1030936"/>
              <a:ext cx="120418" cy="120418"/>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TextBox 101">
            <a:extLst>
              <a:ext uri="{FF2B5EF4-FFF2-40B4-BE49-F238E27FC236}">
                <a16:creationId xmlns:a16="http://schemas.microsoft.com/office/drawing/2014/main" id="{AF5B65CF-26C3-4191-AC67-A0B461DC69F7}"/>
              </a:ext>
            </a:extLst>
          </p:cNvPr>
          <p:cNvSpPr txBox="1"/>
          <p:nvPr/>
        </p:nvSpPr>
        <p:spPr>
          <a:xfrm>
            <a:off x="5834806" y="4208774"/>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CORCORAN HWY</a:t>
            </a:r>
          </a:p>
        </p:txBody>
      </p:sp>
      <p:sp>
        <p:nvSpPr>
          <p:cNvPr id="107" name="TextBox 101">
            <a:extLst>
              <a:ext uri="{FF2B5EF4-FFF2-40B4-BE49-F238E27FC236}">
                <a16:creationId xmlns:a16="http://schemas.microsoft.com/office/drawing/2014/main" id="{544A6215-2D03-45AA-8F8B-3612BFF02A3A}"/>
              </a:ext>
            </a:extLst>
          </p:cNvPr>
          <p:cNvSpPr txBox="1"/>
          <p:nvPr/>
        </p:nvSpPr>
        <p:spPr>
          <a:xfrm>
            <a:off x="5041342" y="3804997"/>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KANSAS AVE</a:t>
            </a:r>
          </a:p>
        </p:txBody>
      </p:sp>
      <p:sp>
        <p:nvSpPr>
          <p:cNvPr id="108" name="TextBox 101">
            <a:extLst>
              <a:ext uri="{FF2B5EF4-FFF2-40B4-BE49-F238E27FC236}">
                <a16:creationId xmlns:a16="http://schemas.microsoft.com/office/drawing/2014/main" id="{3976224B-C3CD-462F-94A1-CF9041151264}"/>
              </a:ext>
            </a:extLst>
          </p:cNvPr>
          <p:cNvSpPr txBox="1"/>
          <p:nvPr/>
        </p:nvSpPr>
        <p:spPr>
          <a:xfrm>
            <a:off x="4996517" y="3642061"/>
            <a:ext cx="610780"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KENT AVE</a:t>
            </a:r>
          </a:p>
        </p:txBody>
      </p:sp>
      <p:sp>
        <p:nvSpPr>
          <p:cNvPr id="109" name="TextBox 101">
            <a:extLst>
              <a:ext uri="{FF2B5EF4-FFF2-40B4-BE49-F238E27FC236}">
                <a16:creationId xmlns:a16="http://schemas.microsoft.com/office/drawing/2014/main" id="{A18646C0-C77A-498D-ABF8-95FF06F7E08D}"/>
              </a:ext>
            </a:extLst>
          </p:cNvPr>
          <p:cNvSpPr txBox="1"/>
          <p:nvPr/>
        </p:nvSpPr>
        <p:spPr>
          <a:xfrm>
            <a:off x="4075846" y="2165027"/>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EXCELSIOR AVE</a:t>
            </a:r>
          </a:p>
        </p:txBody>
      </p:sp>
      <p:sp>
        <p:nvSpPr>
          <p:cNvPr id="110" name="TextBox 101">
            <a:extLst>
              <a:ext uri="{FF2B5EF4-FFF2-40B4-BE49-F238E27FC236}">
                <a16:creationId xmlns:a16="http://schemas.microsoft.com/office/drawing/2014/main" id="{1250FF58-AA52-43C7-99C2-C9F5B4EC8F76}"/>
              </a:ext>
            </a:extLst>
          </p:cNvPr>
          <p:cNvSpPr txBox="1"/>
          <p:nvPr/>
        </p:nvSpPr>
        <p:spPr>
          <a:xfrm>
            <a:off x="2662927" y="2270898"/>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DAVIS AVE</a:t>
            </a:r>
          </a:p>
        </p:txBody>
      </p:sp>
      <p:sp>
        <p:nvSpPr>
          <p:cNvPr id="2" name="Title 1">
            <a:extLst>
              <a:ext uri="{FF2B5EF4-FFF2-40B4-BE49-F238E27FC236}">
                <a16:creationId xmlns:a16="http://schemas.microsoft.com/office/drawing/2014/main" id="{F8BC7A30-9295-41D6-A4D4-DDB94124B96C}"/>
              </a:ext>
            </a:extLst>
          </p:cNvPr>
          <p:cNvSpPr>
            <a:spLocks noGrp="1"/>
          </p:cNvSpPr>
          <p:nvPr>
            <p:ph type="title"/>
          </p:nvPr>
        </p:nvSpPr>
        <p:spPr/>
        <p:txBody>
          <a:bodyPr/>
          <a:lstStyle/>
          <a:p>
            <a:r>
              <a:rPr lang="en-US" dirty="0"/>
              <a:t>CONSTRUCTION PACKAGE 2-3</a:t>
            </a:r>
            <a:br>
              <a:rPr lang="en-US" dirty="0"/>
            </a:br>
            <a:r>
              <a:rPr lang="en-US" sz="2000" dirty="0"/>
              <a:t>DECEMBER 2019</a:t>
            </a:r>
            <a:endParaRPr lang="en-US" dirty="0"/>
          </a:p>
        </p:txBody>
      </p:sp>
      <p:sp>
        <p:nvSpPr>
          <p:cNvPr id="98" name="TextBox 101">
            <a:extLst>
              <a:ext uri="{FF2B5EF4-FFF2-40B4-BE49-F238E27FC236}">
                <a16:creationId xmlns:a16="http://schemas.microsoft.com/office/drawing/2014/main" id="{C4B3EEB2-9BE6-432D-8E2D-DD65F6836FF3}"/>
              </a:ext>
            </a:extLst>
          </p:cNvPr>
          <p:cNvSpPr txBox="1"/>
          <p:nvPr/>
        </p:nvSpPr>
        <p:spPr>
          <a:xfrm>
            <a:off x="1592205" y="892204"/>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LINCOLN AVE</a:t>
            </a:r>
          </a:p>
        </p:txBody>
      </p:sp>
      <p:sp>
        <p:nvSpPr>
          <p:cNvPr id="100" name="TextBox 101">
            <a:extLst>
              <a:ext uri="{FF2B5EF4-FFF2-40B4-BE49-F238E27FC236}">
                <a16:creationId xmlns:a16="http://schemas.microsoft.com/office/drawing/2014/main" id="{BF444496-7D32-406D-A43C-A424BC95F143}"/>
              </a:ext>
            </a:extLst>
          </p:cNvPr>
          <p:cNvSpPr txBox="1"/>
          <p:nvPr/>
        </p:nvSpPr>
        <p:spPr>
          <a:xfrm>
            <a:off x="1763447" y="1132956"/>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SOUTH AVE</a:t>
            </a:r>
          </a:p>
        </p:txBody>
      </p:sp>
      <p:sp>
        <p:nvSpPr>
          <p:cNvPr id="113" name="TextBox 101">
            <a:extLst>
              <a:ext uri="{FF2B5EF4-FFF2-40B4-BE49-F238E27FC236}">
                <a16:creationId xmlns:a16="http://schemas.microsoft.com/office/drawing/2014/main" id="{CF40BC7A-1009-4721-952A-2660E051C784}"/>
              </a:ext>
            </a:extLst>
          </p:cNvPr>
          <p:cNvSpPr txBox="1"/>
          <p:nvPr/>
        </p:nvSpPr>
        <p:spPr>
          <a:xfrm>
            <a:off x="2475624" y="1770288"/>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CANEJO AVE</a:t>
            </a:r>
          </a:p>
        </p:txBody>
      </p:sp>
      <p:sp>
        <p:nvSpPr>
          <p:cNvPr id="115" name="TextBox 101">
            <a:extLst>
              <a:ext uri="{FF2B5EF4-FFF2-40B4-BE49-F238E27FC236}">
                <a16:creationId xmlns:a16="http://schemas.microsoft.com/office/drawing/2014/main" id="{B556B689-8D35-4F8C-9D1D-A86E36EBBC23}"/>
              </a:ext>
            </a:extLst>
          </p:cNvPr>
          <p:cNvSpPr txBox="1"/>
          <p:nvPr/>
        </p:nvSpPr>
        <p:spPr>
          <a:xfrm>
            <a:off x="857369" y="1159039"/>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ADAMS AVE</a:t>
            </a:r>
          </a:p>
        </p:txBody>
      </p:sp>
      <p:sp>
        <p:nvSpPr>
          <p:cNvPr id="116" name="TextBox 101">
            <a:extLst>
              <a:ext uri="{FF2B5EF4-FFF2-40B4-BE49-F238E27FC236}">
                <a16:creationId xmlns:a16="http://schemas.microsoft.com/office/drawing/2014/main" id="{F3247126-C079-4D23-8A10-6A00EE4838D2}"/>
              </a:ext>
            </a:extLst>
          </p:cNvPr>
          <p:cNvSpPr txBox="1"/>
          <p:nvPr/>
        </p:nvSpPr>
        <p:spPr>
          <a:xfrm>
            <a:off x="2247136" y="1612656"/>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MOUNTAIN VIEW AVE</a:t>
            </a:r>
          </a:p>
        </p:txBody>
      </p:sp>
      <p:sp>
        <p:nvSpPr>
          <p:cNvPr id="117" name="TextBox 101">
            <a:extLst>
              <a:ext uri="{FF2B5EF4-FFF2-40B4-BE49-F238E27FC236}">
                <a16:creationId xmlns:a16="http://schemas.microsoft.com/office/drawing/2014/main" id="{87F768B4-6FBB-47FB-B661-17B00FBE05AC}"/>
              </a:ext>
            </a:extLst>
          </p:cNvPr>
          <p:cNvSpPr txBox="1"/>
          <p:nvPr/>
        </p:nvSpPr>
        <p:spPr>
          <a:xfrm>
            <a:off x="3475338" y="2480443"/>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FLINT AVE</a:t>
            </a:r>
          </a:p>
        </p:txBody>
      </p:sp>
      <p:sp>
        <p:nvSpPr>
          <p:cNvPr id="118" name="TextBox 101">
            <a:extLst>
              <a:ext uri="{FF2B5EF4-FFF2-40B4-BE49-F238E27FC236}">
                <a16:creationId xmlns:a16="http://schemas.microsoft.com/office/drawing/2014/main" id="{736F474D-5066-401A-B820-AF7A6B3252C6}"/>
              </a:ext>
            </a:extLst>
          </p:cNvPr>
          <p:cNvSpPr txBox="1"/>
          <p:nvPr/>
        </p:nvSpPr>
        <p:spPr>
          <a:xfrm>
            <a:off x="3516504" y="2632805"/>
            <a:ext cx="75867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FARGO AVE</a:t>
            </a:r>
          </a:p>
        </p:txBody>
      </p:sp>
      <p:sp>
        <p:nvSpPr>
          <p:cNvPr id="119" name="TextBox 101">
            <a:extLst>
              <a:ext uri="{FF2B5EF4-FFF2-40B4-BE49-F238E27FC236}">
                <a16:creationId xmlns:a16="http://schemas.microsoft.com/office/drawing/2014/main" id="{759A5FD4-C83B-43A1-9633-56A0C5765AD8}"/>
              </a:ext>
            </a:extLst>
          </p:cNvPr>
          <p:cNvSpPr txBox="1"/>
          <p:nvPr/>
        </p:nvSpPr>
        <p:spPr>
          <a:xfrm>
            <a:off x="7588216" y="4996194"/>
            <a:ext cx="1048896"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AVE 88</a:t>
            </a:r>
          </a:p>
        </p:txBody>
      </p:sp>
      <p:sp>
        <p:nvSpPr>
          <p:cNvPr id="103" name="TextBox 101">
            <a:extLst>
              <a:ext uri="{FF2B5EF4-FFF2-40B4-BE49-F238E27FC236}">
                <a16:creationId xmlns:a16="http://schemas.microsoft.com/office/drawing/2014/main" id="{4D308187-FDF9-4A60-83B4-483911972487}"/>
              </a:ext>
            </a:extLst>
          </p:cNvPr>
          <p:cNvSpPr txBox="1"/>
          <p:nvPr/>
        </p:nvSpPr>
        <p:spPr>
          <a:xfrm>
            <a:off x="4779327" y="3123103"/>
            <a:ext cx="610780"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IDAHO AVE</a:t>
            </a:r>
          </a:p>
        </p:txBody>
      </p:sp>
      <p:sp>
        <p:nvSpPr>
          <p:cNvPr id="104" name="TextBox 101">
            <a:extLst>
              <a:ext uri="{FF2B5EF4-FFF2-40B4-BE49-F238E27FC236}">
                <a16:creationId xmlns:a16="http://schemas.microsoft.com/office/drawing/2014/main" id="{20DDEDE9-9AAA-4F2A-9829-01CA14578543}"/>
              </a:ext>
            </a:extLst>
          </p:cNvPr>
          <p:cNvSpPr txBox="1"/>
          <p:nvPr/>
        </p:nvSpPr>
        <p:spPr>
          <a:xfrm>
            <a:off x="4931727" y="3275503"/>
            <a:ext cx="610780"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JACKSON AVE</a:t>
            </a:r>
          </a:p>
        </p:txBody>
      </p:sp>
      <p:grpSp>
        <p:nvGrpSpPr>
          <p:cNvPr id="105" name="Group 104">
            <a:extLst>
              <a:ext uri="{FF2B5EF4-FFF2-40B4-BE49-F238E27FC236}">
                <a16:creationId xmlns:a16="http://schemas.microsoft.com/office/drawing/2014/main" id="{C1E5E251-6038-4998-9884-69779713B525}"/>
              </a:ext>
            </a:extLst>
          </p:cNvPr>
          <p:cNvGrpSpPr/>
          <p:nvPr/>
        </p:nvGrpSpPr>
        <p:grpSpPr>
          <a:xfrm>
            <a:off x="4987316" y="5435760"/>
            <a:ext cx="2921546" cy="709754"/>
            <a:chOff x="578412" y="2387340"/>
            <a:chExt cx="2921546" cy="709754"/>
          </a:xfrm>
        </p:grpSpPr>
        <p:sp>
          <p:nvSpPr>
            <p:cNvPr id="111" name="TextBox 110">
              <a:extLst>
                <a:ext uri="{FF2B5EF4-FFF2-40B4-BE49-F238E27FC236}">
                  <a16:creationId xmlns:a16="http://schemas.microsoft.com/office/drawing/2014/main" id="{47146C31-3D9E-4BF3-B490-F15ABB38F078}"/>
                </a:ext>
              </a:extLst>
            </p:cNvPr>
            <p:cNvSpPr txBox="1"/>
            <p:nvPr/>
          </p:nvSpPr>
          <p:spPr>
            <a:xfrm>
              <a:off x="1363268" y="2626801"/>
              <a:ext cx="1768433"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Not Cleared for Construction</a:t>
              </a:r>
            </a:p>
          </p:txBody>
        </p:sp>
        <p:grpSp>
          <p:nvGrpSpPr>
            <p:cNvPr id="112" name="Group 111">
              <a:extLst>
                <a:ext uri="{FF2B5EF4-FFF2-40B4-BE49-F238E27FC236}">
                  <a16:creationId xmlns:a16="http://schemas.microsoft.com/office/drawing/2014/main" id="{ED92892A-E8F0-43F8-AE8F-ABC0EECFA2D3}"/>
                </a:ext>
              </a:extLst>
            </p:cNvPr>
            <p:cNvGrpSpPr/>
            <p:nvPr/>
          </p:nvGrpSpPr>
          <p:grpSpPr>
            <a:xfrm>
              <a:off x="578412" y="2387340"/>
              <a:ext cx="2921546" cy="709754"/>
              <a:chOff x="578412" y="2387340"/>
              <a:chExt cx="2921546" cy="709754"/>
            </a:xfrm>
          </p:grpSpPr>
          <p:cxnSp>
            <p:nvCxnSpPr>
              <p:cNvPr id="132" name="Straight Connector 131">
                <a:extLst>
                  <a:ext uri="{FF2B5EF4-FFF2-40B4-BE49-F238E27FC236}">
                    <a16:creationId xmlns:a16="http://schemas.microsoft.com/office/drawing/2014/main" id="{0DF7AFE0-7018-4230-8E9E-0B804D72CC4E}"/>
                  </a:ext>
                </a:extLst>
              </p:cNvPr>
              <p:cNvCxnSpPr/>
              <p:nvPr/>
            </p:nvCxnSpPr>
            <p:spPr>
              <a:xfrm>
                <a:off x="851736" y="2487479"/>
                <a:ext cx="531377" cy="0"/>
              </a:xfrm>
              <a:prstGeom prst="line">
                <a:avLst/>
              </a:prstGeom>
              <a:ln w="76200">
                <a:solidFill>
                  <a:srgbClr val="3AF42C"/>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3FC7A41-8BC2-4CE3-A85B-80104BEF1DB1}"/>
                  </a:ext>
                </a:extLst>
              </p:cNvPr>
              <p:cNvCxnSpPr/>
              <p:nvPr/>
            </p:nvCxnSpPr>
            <p:spPr>
              <a:xfrm>
                <a:off x="839749" y="2728501"/>
                <a:ext cx="5313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AB81561B-D468-4DB6-89A1-9FCD2558749D}"/>
                  </a:ext>
                </a:extLst>
              </p:cNvPr>
              <p:cNvSpPr/>
              <p:nvPr/>
            </p:nvSpPr>
            <p:spPr>
              <a:xfrm>
                <a:off x="581696" y="2648235"/>
                <a:ext cx="164871" cy="1577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0D9A476-82A8-4EC7-BAAB-9CA846E3C532}"/>
                  </a:ext>
                </a:extLst>
              </p:cNvPr>
              <p:cNvSpPr txBox="1"/>
              <p:nvPr/>
            </p:nvSpPr>
            <p:spPr>
              <a:xfrm>
                <a:off x="1343920" y="2387340"/>
                <a:ext cx="1569659"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Construction in Progress</a:t>
                </a:r>
              </a:p>
            </p:txBody>
          </p:sp>
          <p:cxnSp>
            <p:nvCxnSpPr>
              <p:cNvPr id="136" name="Straight Connector 135">
                <a:extLst>
                  <a:ext uri="{FF2B5EF4-FFF2-40B4-BE49-F238E27FC236}">
                    <a16:creationId xmlns:a16="http://schemas.microsoft.com/office/drawing/2014/main" id="{5D651B4E-B57A-461D-AAE1-8FE6CC5F03ED}"/>
                  </a:ext>
                </a:extLst>
              </p:cNvPr>
              <p:cNvCxnSpPr/>
              <p:nvPr/>
            </p:nvCxnSpPr>
            <p:spPr>
              <a:xfrm>
                <a:off x="848814" y="2983777"/>
                <a:ext cx="531377" cy="0"/>
              </a:xfrm>
              <a:prstGeom prst="line">
                <a:avLst/>
              </a:prstGeom>
              <a:ln w="76200">
                <a:solidFill>
                  <a:srgbClr val="2970FF"/>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E9B3772F-552B-475C-8470-C57B4D23B6B5}"/>
                  </a:ext>
                </a:extLst>
              </p:cNvPr>
              <p:cNvSpPr/>
              <p:nvPr/>
            </p:nvSpPr>
            <p:spPr>
              <a:xfrm>
                <a:off x="578412" y="2904919"/>
                <a:ext cx="164871" cy="157772"/>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4A4C7038-F86E-426C-BF2A-AC7F91CDB97D}"/>
                  </a:ext>
                </a:extLst>
              </p:cNvPr>
              <p:cNvSpPr txBox="1"/>
              <p:nvPr/>
            </p:nvSpPr>
            <p:spPr>
              <a:xfrm>
                <a:off x="1372453" y="2866262"/>
                <a:ext cx="2127505"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Projected Construction Completion</a:t>
                </a:r>
              </a:p>
            </p:txBody>
          </p:sp>
          <p:sp>
            <p:nvSpPr>
              <p:cNvPr id="139" name="Oval 138">
                <a:extLst>
                  <a:ext uri="{FF2B5EF4-FFF2-40B4-BE49-F238E27FC236}">
                    <a16:creationId xmlns:a16="http://schemas.microsoft.com/office/drawing/2014/main" id="{0833A8DF-3201-44DF-BCE7-A62C9AF2F25A}"/>
                  </a:ext>
                </a:extLst>
              </p:cNvPr>
              <p:cNvSpPr/>
              <p:nvPr/>
            </p:nvSpPr>
            <p:spPr>
              <a:xfrm>
                <a:off x="578413" y="2419243"/>
                <a:ext cx="164871" cy="157772"/>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TextBox 101">
            <a:extLst>
              <a:ext uri="{FF2B5EF4-FFF2-40B4-BE49-F238E27FC236}">
                <a16:creationId xmlns:a16="http://schemas.microsoft.com/office/drawing/2014/main" id="{F4D5F2D5-DFF5-45A7-99EE-E0BB00D6823A}"/>
              </a:ext>
            </a:extLst>
          </p:cNvPr>
          <p:cNvSpPr txBox="1"/>
          <p:nvPr/>
        </p:nvSpPr>
        <p:spPr>
          <a:xfrm>
            <a:off x="2569201" y="1867070"/>
            <a:ext cx="735798" cy="212832"/>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377">
              <a:defRPr/>
            </a:pPr>
            <a:r>
              <a:rPr lang="en-US" sz="1000" b="1" kern="0" dirty="0">
                <a:solidFill>
                  <a:sysClr val="windowText" lastClr="000000"/>
                </a:solidFill>
                <a:latin typeface="Arial Narrow" panose="020B0606020202030204" pitchFamily="34" charset="0"/>
                <a:cs typeface="Arial" panose="020B0604020202020204" pitchFamily="34" charset="0"/>
              </a:rPr>
              <a:t>PEACH AVE</a:t>
            </a:r>
          </a:p>
        </p:txBody>
      </p:sp>
      <p:graphicFrame>
        <p:nvGraphicFramePr>
          <p:cNvPr id="9" name="Table 8">
            <a:extLst>
              <a:ext uri="{FF2B5EF4-FFF2-40B4-BE49-F238E27FC236}">
                <a16:creationId xmlns:a16="http://schemas.microsoft.com/office/drawing/2014/main" id="{07DAEC1A-17DA-4FC1-8E2A-24167A320ED7}"/>
              </a:ext>
            </a:extLst>
          </p:cNvPr>
          <p:cNvGraphicFramePr>
            <a:graphicFrameLocks noGrp="1"/>
          </p:cNvGraphicFramePr>
          <p:nvPr>
            <p:extLst/>
          </p:nvPr>
        </p:nvGraphicFramePr>
        <p:xfrm>
          <a:off x="6855504" y="791119"/>
          <a:ext cx="2057401" cy="2590800"/>
        </p:xfrm>
        <a:graphic>
          <a:graphicData uri="http://schemas.openxmlformats.org/drawingml/2006/table">
            <a:tbl>
              <a:tblPr/>
              <a:tblGrid>
                <a:gridCol w="868261">
                  <a:extLst>
                    <a:ext uri="{9D8B030D-6E8A-4147-A177-3AD203B41FA5}">
                      <a16:colId xmlns:a16="http://schemas.microsoft.com/office/drawing/2014/main" val="268573912"/>
                    </a:ext>
                  </a:extLst>
                </a:gridCol>
                <a:gridCol w="396380">
                  <a:extLst>
                    <a:ext uri="{9D8B030D-6E8A-4147-A177-3AD203B41FA5}">
                      <a16:colId xmlns:a16="http://schemas.microsoft.com/office/drawing/2014/main" val="2848214120"/>
                    </a:ext>
                  </a:extLst>
                </a:gridCol>
                <a:gridCol w="396380">
                  <a:extLst>
                    <a:ext uri="{9D8B030D-6E8A-4147-A177-3AD203B41FA5}">
                      <a16:colId xmlns:a16="http://schemas.microsoft.com/office/drawing/2014/main" val="2601292764"/>
                    </a:ext>
                  </a:extLst>
                </a:gridCol>
                <a:gridCol w="396380">
                  <a:extLst>
                    <a:ext uri="{9D8B030D-6E8A-4147-A177-3AD203B41FA5}">
                      <a16:colId xmlns:a16="http://schemas.microsoft.com/office/drawing/2014/main" val="3397121603"/>
                    </a:ext>
                  </a:extLst>
                </a:gridCol>
              </a:tblGrid>
              <a:tr h="381000">
                <a:tc gridSpan="4">
                  <a:txBody>
                    <a:bodyPr/>
                    <a:lstStyle/>
                    <a:p>
                      <a:pPr algn="l" fontAlgn="b"/>
                      <a:r>
                        <a:rPr lang="en-US" sz="1400" b="1" i="0" u="none" strike="noStrike">
                          <a:solidFill>
                            <a:srgbClr val="808080"/>
                          </a:solidFill>
                          <a:effectLst/>
                          <a:latin typeface="Arial Narrow" panose="020B0606020202030204" pitchFamily="34" charset="0"/>
                        </a:rPr>
                        <a:t>Total Guideway Miles: 65</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6901353"/>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Jun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Dec</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11360843"/>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21</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23</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28</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095871984"/>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12</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22</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37</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12007810"/>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33</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45</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65</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636096155"/>
                  </a:ext>
                </a:extLst>
              </a:tr>
              <a:tr h="381000">
                <a:tc gridSpan="3">
                  <a:txBody>
                    <a:bodyPr/>
                    <a:lstStyle/>
                    <a:p>
                      <a:pPr algn="l" fontAlgn="b"/>
                      <a:r>
                        <a:rPr lang="en-US" sz="1400" b="1" i="0" u="none" strike="noStrike">
                          <a:solidFill>
                            <a:srgbClr val="808080"/>
                          </a:solidFill>
                          <a:effectLst/>
                          <a:latin typeface="Arial Narrow" panose="020B0606020202030204" pitchFamily="34" charset="0"/>
                        </a:rPr>
                        <a:t>Total Structures: 50</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808080"/>
                        </a:solidFill>
                        <a:effectLst/>
                        <a:latin typeface="Arial Narrow" panose="020B0606020202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194131415"/>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Jun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Dec</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986127993"/>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7</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14</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499129715"/>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4</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519531955"/>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7</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rgbClr val="000000"/>
                          </a:solidFill>
                          <a:effectLst/>
                          <a:latin typeface="Arial Narrow" panose="020B0606020202030204" pitchFamily="34" charset="0"/>
                        </a:rPr>
                        <a:t>18</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065620549"/>
                  </a:ext>
                </a:extLst>
              </a:tr>
            </a:tbl>
          </a:graphicData>
        </a:graphic>
      </p:graphicFrame>
      <p:sp>
        <p:nvSpPr>
          <p:cNvPr id="114" name="Footer Placeholder 4">
            <a:extLst>
              <a:ext uri="{FF2B5EF4-FFF2-40B4-BE49-F238E27FC236}">
                <a16:creationId xmlns:a16="http://schemas.microsoft.com/office/drawing/2014/main" id="{75758B2C-A5A7-4ACF-89F5-83A19A47C027}"/>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26</a:t>
            </a:fld>
            <a:endParaRPr lang="en-US" dirty="0"/>
          </a:p>
        </p:txBody>
      </p:sp>
    </p:spTree>
    <p:extLst>
      <p:ext uri="{BB962C8B-B14F-4D97-AF65-F5344CB8AC3E}">
        <p14:creationId xmlns:p14="http://schemas.microsoft.com/office/powerpoint/2010/main" val="18633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F40932AC-CE1E-4F62-83FC-D3F3880755DE}"/>
              </a:ext>
            </a:extLst>
          </p:cNvPr>
          <p:cNvSpPr/>
          <p:nvPr/>
        </p:nvSpPr>
        <p:spPr>
          <a:xfrm>
            <a:off x="1893309" y="2033010"/>
            <a:ext cx="1393755" cy="2150791"/>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F8BC7A30-9295-41D6-A4D4-DDB94124B96C}"/>
              </a:ext>
            </a:extLst>
          </p:cNvPr>
          <p:cNvSpPr>
            <a:spLocks noGrp="1"/>
          </p:cNvSpPr>
          <p:nvPr>
            <p:ph type="title"/>
          </p:nvPr>
        </p:nvSpPr>
        <p:spPr/>
        <p:txBody>
          <a:bodyPr/>
          <a:lstStyle/>
          <a:p>
            <a:r>
              <a:rPr lang="en-US" dirty="0"/>
              <a:t>CONSTRUCTION PACKAGE 4</a:t>
            </a:r>
            <a:br>
              <a:rPr lang="en-US" dirty="0"/>
            </a:br>
            <a:r>
              <a:rPr lang="en-US" sz="2000" dirty="0"/>
              <a:t>January 2019</a:t>
            </a:r>
            <a:endParaRPr lang="en-US" dirty="0"/>
          </a:p>
        </p:txBody>
      </p:sp>
      <p:sp>
        <p:nvSpPr>
          <p:cNvPr id="70" name="Freeform: Shape 69">
            <a:extLst>
              <a:ext uri="{FF2B5EF4-FFF2-40B4-BE49-F238E27FC236}">
                <a16:creationId xmlns:a16="http://schemas.microsoft.com/office/drawing/2014/main" id="{959F9003-C354-45E2-A564-464A5757BBA0}"/>
              </a:ext>
            </a:extLst>
          </p:cNvPr>
          <p:cNvSpPr/>
          <p:nvPr/>
        </p:nvSpPr>
        <p:spPr>
          <a:xfrm>
            <a:off x="1619250" y="1152524"/>
            <a:ext cx="6762750" cy="4295775"/>
          </a:xfrm>
          <a:custGeom>
            <a:avLst/>
            <a:gdLst>
              <a:gd name="connsiteX0" fmla="*/ 0 w 6781800"/>
              <a:gd name="connsiteY0" fmla="*/ 0 h 4331770"/>
              <a:gd name="connsiteX1" fmla="*/ 752475 w 6781800"/>
              <a:gd name="connsiteY1" fmla="*/ 638175 h 4331770"/>
              <a:gd name="connsiteX2" fmla="*/ 2047875 w 6781800"/>
              <a:gd name="connsiteY2" fmla="*/ 1143000 h 4331770"/>
              <a:gd name="connsiteX3" fmla="*/ 3619500 w 6781800"/>
              <a:gd name="connsiteY3" fmla="*/ 1828800 h 4331770"/>
              <a:gd name="connsiteX4" fmla="*/ 5514975 w 6781800"/>
              <a:gd name="connsiteY4" fmla="*/ 3990975 h 4331770"/>
              <a:gd name="connsiteX5" fmla="*/ 6781800 w 6781800"/>
              <a:gd name="connsiteY5"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3619500 w 6781800"/>
              <a:gd name="connsiteY4" fmla="*/ 1828800 h 4331770"/>
              <a:gd name="connsiteX5" fmla="*/ 5514975 w 6781800"/>
              <a:gd name="connsiteY5" fmla="*/ 3990975 h 4331770"/>
              <a:gd name="connsiteX6" fmla="*/ 6781800 w 6781800"/>
              <a:gd name="connsiteY6"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52700 w 6781800"/>
              <a:gd name="connsiteY4" fmla="*/ 1247775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52700 w 6781800"/>
              <a:gd name="connsiteY4" fmla="*/ 1247775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52700 w 6781800"/>
              <a:gd name="connsiteY4" fmla="*/ 1247775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81275 w 6781800"/>
              <a:gd name="connsiteY4" fmla="*/ 1238250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81275 w 6781800"/>
              <a:gd name="connsiteY4" fmla="*/ 1238250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81275 w 6781800"/>
              <a:gd name="connsiteY4" fmla="*/ 1238250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43724"/>
              <a:gd name="connsiteX1" fmla="*/ 752475 w 6781800"/>
              <a:gd name="connsiteY1" fmla="*/ 638175 h 4343724"/>
              <a:gd name="connsiteX2" fmla="*/ 1295400 w 6781800"/>
              <a:gd name="connsiteY2" fmla="*/ 923925 h 4343724"/>
              <a:gd name="connsiteX3" fmla="*/ 2047875 w 6781800"/>
              <a:gd name="connsiteY3" fmla="*/ 1143000 h 4343724"/>
              <a:gd name="connsiteX4" fmla="*/ 2581275 w 6781800"/>
              <a:gd name="connsiteY4" fmla="*/ 1238250 h 4343724"/>
              <a:gd name="connsiteX5" fmla="*/ 3619500 w 6781800"/>
              <a:gd name="connsiteY5" fmla="*/ 1828800 h 4343724"/>
              <a:gd name="connsiteX6" fmla="*/ 5514975 w 6781800"/>
              <a:gd name="connsiteY6" fmla="*/ 3990975 h 4343724"/>
              <a:gd name="connsiteX7" fmla="*/ 6781800 w 6781800"/>
              <a:gd name="connsiteY7" fmla="*/ 4295775 h 4343724"/>
              <a:gd name="connsiteX0" fmla="*/ 0 w 6781800"/>
              <a:gd name="connsiteY0" fmla="*/ 0 h 4312081"/>
              <a:gd name="connsiteX1" fmla="*/ 752475 w 6781800"/>
              <a:gd name="connsiteY1" fmla="*/ 638175 h 4312081"/>
              <a:gd name="connsiteX2" fmla="*/ 1295400 w 6781800"/>
              <a:gd name="connsiteY2" fmla="*/ 923925 h 4312081"/>
              <a:gd name="connsiteX3" fmla="*/ 2047875 w 6781800"/>
              <a:gd name="connsiteY3" fmla="*/ 1143000 h 4312081"/>
              <a:gd name="connsiteX4" fmla="*/ 2581275 w 6781800"/>
              <a:gd name="connsiteY4" fmla="*/ 1238250 h 4312081"/>
              <a:gd name="connsiteX5" fmla="*/ 3619500 w 6781800"/>
              <a:gd name="connsiteY5" fmla="*/ 1828800 h 4312081"/>
              <a:gd name="connsiteX6" fmla="*/ 5514975 w 6781800"/>
              <a:gd name="connsiteY6" fmla="*/ 3990975 h 4312081"/>
              <a:gd name="connsiteX7" fmla="*/ 6781800 w 6781800"/>
              <a:gd name="connsiteY7" fmla="*/ 4295775 h 4312081"/>
              <a:gd name="connsiteX0" fmla="*/ 0 w 6781800"/>
              <a:gd name="connsiteY0" fmla="*/ 0 h 4331694"/>
              <a:gd name="connsiteX1" fmla="*/ 752475 w 6781800"/>
              <a:gd name="connsiteY1" fmla="*/ 638175 h 4331694"/>
              <a:gd name="connsiteX2" fmla="*/ 1295400 w 6781800"/>
              <a:gd name="connsiteY2" fmla="*/ 923925 h 4331694"/>
              <a:gd name="connsiteX3" fmla="*/ 2047875 w 6781800"/>
              <a:gd name="connsiteY3" fmla="*/ 1143000 h 4331694"/>
              <a:gd name="connsiteX4" fmla="*/ 2581275 w 6781800"/>
              <a:gd name="connsiteY4" fmla="*/ 1238250 h 4331694"/>
              <a:gd name="connsiteX5" fmla="*/ 3619500 w 6781800"/>
              <a:gd name="connsiteY5" fmla="*/ 1828800 h 4331694"/>
              <a:gd name="connsiteX6" fmla="*/ 5705475 w 6781800"/>
              <a:gd name="connsiteY6" fmla="*/ 4095750 h 4331694"/>
              <a:gd name="connsiteX7" fmla="*/ 6781800 w 6781800"/>
              <a:gd name="connsiteY7" fmla="*/ 4295775 h 4331694"/>
              <a:gd name="connsiteX0" fmla="*/ 0 w 6781800"/>
              <a:gd name="connsiteY0" fmla="*/ 0 h 4314128"/>
              <a:gd name="connsiteX1" fmla="*/ 752475 w 6781800"/>
              <a:gd name="connsiteY1" fmla="*/ 638175 h 4314128"/>
              <a:gd name="connsiteX2" fmla="*/ 1295400 w 6781800"/>
              <a:gd name="connsiteY2" fmla="*/ 923925 h 4314128"/>
              <a:gd name="connsiteX3" fmla="*/ 2047875 w 6781800"/>
              <a:gd name="connsiteY3" fmla="*/ 1143000 h 4314128"/>
              <a:gd name="connsiteX4" fmla="*/ 2581275 w 6781800"/>
              <a:gd name="connsiteY4" fmla="*/ 1238250 h 4314128"/>
              <a:gd name="connsiteX5" fmla="*/ 3619500 w 6781800"/>
              <a:gd name="connsiteY5" fmla="*/ 1828800 h 4314128"/>
              <a:gd name="connsiteX6" fmla="*/ 5705475 w 6781800"/>
              <a:gd name="connsiteY6" fmla="*/ 4095750 h 4314128"/>
              <a:gd name="connsiteX7" fmla="*/ 6781800 w 6781800"/>
              <a:gd name="connsiteY7" fmla="*/ 4295775 h 4314128"/>
              <a:gd name="connsiteX0" fmla="*/ 0 w 6781800"/>
              <a:gd name="connsiteY0" fmla="*/ 0 h 4316884"/>
              <a:gd name="connsiteX1" fmla="*/ 752475 w 6781800"/>
              <a:gd name="connsiteY1" fmla="*/ 638175 h 4316884"/>
              <a:gd name="connsiteX2" fmla="*/ 1295400 w 6781800"/>
              <a:gd name="connsiteY2" fmla="*/ 923925 h 4316884"/>
              <a:gd name="connsiteX3" fmla="*/ 2047875 w 6781800"/>
              <a:gd name="connsiteY3" fmla="*/ 1143000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95400 w 6781800"/>
              <a:gd name="connsiteY2" fmla="*/ 92392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28725 w 6781800"/>
              <a:gd name="connsiteY2" fmla="*/ 86677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09675 w 6781800"/>
              <a:gd name="connsiteY2" fmla="*/ 88582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09675 w 6781800"/>
              <a:gd name="connsiteY2" fmla="*/ 88582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01858"/>
              <a:gd name="connsiteX1" fmla="*/ 752475 w 6781800"/>
              <a:gd name="connsiteY1" fmla="*/ 638175 h 4301858"/>
              <a:gd name="connsiteX2" fmla="*/ 1209675 w 6781800"/>
              <a:gd name="connsiteY2" fmla="*/ 885825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301858"/>
              <a:gd name="connsiteX1" fmla="*/ 561975 w 6781800"/>
              <a:gd name="connsiteY1" fmla="*/ 514350 h 4301858"/>
              <a:gd name="connsiteX2" fmla="*/ 1209675 w 6781800"/>
              <a:gd name="connsiteY2" fmla="*/ 885825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301858"/>
              <a:gd name="connsiteX1" fmla="*/ 561975 w 6781800"/>
              <a:gd name="connsiteY1" fmla="*/ 514350 h 4301858"/>
              <a:gd name="connsiteX2" fmla="*/ 1219200 w 6781800"/>
              <a:gd name="connsiteY2" fmla="*/ 838200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301858"/>
              <a:gd name="connsiteX1" fmla="*/ 561975 w 6781800"/>
              <a:gd name="connsiteY1" fmla="*/ 514350 h 4301858"/>
              <a:gd name="connsiteX2" fmla="*/ 1228725 w 6781800"/>
              <a:gd name="connsiteY2" fmla="*/ 876300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391150 w 6781800"/>
              <a:gd name="connsiteY7" fmla="*/ 3829050 h 4295775"/>
              <a:gd name="connsiteX8" fmla="*/ 5905500 w 6781800"/>
              <a:gd name="connsiteY8" fmla="*/ 4200525 h 4295775"/>
              <a:gd name="connsiteX9" fmla="*/ 6781800 w 6781800"/>
              <a:gd name="connsiteY9" fmla="*/ 4295775 h 4295775"/>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391150 w 6781800"/>
              <a:gd name="connsiteY7" fmla="*/ 3829050 h 4295775"/>
              <a:gd name="connsiteX8" fmla="*/ 6048375 w 6781800"/>
              <a:gd name="connsiteY8" fmla="*/ 4219575 h 4295775"/>
              <a:gd name="connsiteX9" fmla="*/ 6781800 w 6781800"/>
              <a:gd name="connsiteY9" fmla="*/ 4295775 h 4295775"/>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410200 w 6781800"/>
              <a:gd name="connsiteY7" fmla="*/ 3886200 h 4295775"/>
              <a:gd name="connsiteX8" fmla="*/ 6048375 w 6781800"/>
              <a:gd name="connsiteY8" fmla="*/ 4219575 h 4295775"/>
              <a:gd name="connsiteX9" fmla="*/ 6781800 w 6781800"/>
              <a:gd name="connsiteY9" fmla="*/ 4295775 h 4295775"/>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410200 w 6781800"/>
              <a:gd name="connsiteY7" fmla="*/ 3886200 h 4295775"/>
              <a:gd name="connsiteX8" fmla="*/ 5943600 w 6781800"/>
              <a:gd name="connsiteY8" fmla="*/ 4210050 h 4295775"/>
              <a:gd name="connsiteX9" fmla="*/ 6781800 w 6781800"/>
              <a:gd name="connsiteY9" fmla="*/ 4295775 h 4295775"/>
              <a:gd name="connsiteX0" fmla="*/ 0 w 6762750"/>
              <a:gd name="connsiteY0" fmla="*/ 0 h 4324350"/>
              <a:gd name="connsiteX1" fmla="*/ 561975 w 6762750"/>
              <a:gd name="connsiteY1" fmla="*/ 514350 h 4324350"/>
              <a:gd name="connsiteX2" fmla="*/ 1228725 w 6762750"/>
              <a:gd name="connsiteY2" fmla="*/ 876300 h 4324350"/>
              <a:gd name="connsiteX3" fmla="*/ 1819275 w 6762750"/>
              <a:gd name="connsiteY3" fmla="*/ 1076325 h 4324350"/>
              <a:gd name="connsiteX4" fmla="*/ 2581275 w 6762750"/>
              <a:gd name="connsiteY4" fmla="*/ 1238250 h 4324350"/>
              <a:gd name="connsiteX5" fmla="*/ 3619500 w 6762750"/>
              <a:gd name="connsiteY5" fmla="*/ 1828800 h 4324350"/>
              <a:gd name="connsiteX6" fmla="*/ 4676775 w 6762750"/>
              <a:gd name="connsiteY6" fmla="*/ 3019425 h 4324350"/>
              <a:gd name="connsiteX7" fmla="*/ 5410200 w 6762750"/>
              <a:gd name="connsiteY7" fmla="*/ 3886200 h 4324350"/>
              <a:gd name="connsiteX8" fmla="*/ 5943600 w 6762750"/>
              <a:gd name="connsiteY8" fmla="*/ 4210050 h 4324350"/>
              <a:gd name="connsiteX9" fmla="*/ 6762750 w 6762750"/>
              <a:gd name="connsiteY9" fmla="*/ 4324350 h 4324350"/>
              <a:gd name="connsiteX0" fmla="*/ 0 w 6762750"/>
              <a:gd name="connsiteY0" fmla="*/ 0 h 4295775"/>
              <a:gd name="connsiteX1" fmla="*/ 561975 w 6762750"/>
              <a:gd name="connsiteY1" fmla="*/ 514350 h 4295775"/>
              <a:gd name="connsiteX2" fmla="*/ 1228725 w 6762750"/>
              <a:gd name="connsiteY2" fmla="*/ 876300 h 4295775"/>
              <a:gd name="connsiteX3" fmla="*/ 1819275 w 6762750"/>
              <a:gd name="connsiteY3" fmla="*/ 1076325 h 4295775"/>
              <a:gd name="connsiteX4" fmla="*/ 2581275 w 6762750"/>
              <a:gd name="connsiteY4" fmla="*/ 1238250 h 4295775"/>
              <a:gd name="connsiteX5" fmla="*/ 3619500 w 6762750"/>
              <a:gd name="connsiteY5" fmla="*/ 1828800 h 4295775"/>
              <a:gd name="connsiteX6" fmla="*/ 4676775 w 6762750"/>
              <a:gd name="connsiteY6" fmla="*/ 3019425 h 4295775"/>
              <a:gd name="connsiteX7" fmla="*/ 5410200 w 6762750"/>
              <a:gd name="connsiteY7" fmla="*/ 3886200 h 4295775"/>
              <a:gd name="connsiteX8" fmla="*/ 5943600 w 6762750"/>
              <a:gd name="connsiteY8" fmla="*/ 4210050 h 4295775"/>
              <a:gd name="connsiteX9" fmla="*/ 6762750 w 6762750"/>
              <a:gd name="connsiteY9" fmla="*/ 4295775 h 4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0" h="4295775">
                <a:moveTo>
                  <a:pt x="0" y="0"/>
                </a:moveTo>
                <a:cubicBezTo>
                  <a:pt x="205581" y="223837"/>
                  <a:pt x="357188" y="368300"/>
                  <a:pt x="561975" y="514350"/>
                </a:cubicBezTo>
                <a:cubicBezTo>
                  <a:pt x="766762" y="660400"/>
                  <a:pt x="1012825" y="792163"/>
                  <a:pt x="1228725" y="876300"/>
                </a:cubicBezTo>
                <a:cubicBezTo>
                  <a:pt x="1444625" y="960438"/>
                  <a:pt x="1593850" y="1016000"/>
                  <a:pt x="1819275" y="1076325"/>
                </a:cubicBezTo>
                <a:cubicBezTo>
                  <a:pt x="2044700" y="1136650"/>
                  <a:pt x="2281238" y="1133475"/>
                  <a:pt x="2581275" y="1238250"/>
                </a:cubicBezTo>
                <a:cubicBezTo>
                  <a:pt x="2843213" y="1352550"/>
                  <a:pt x="3270250" y="1531938"/>
                  <a:pt x="3619500" y="1828800"/>
                </a:cubicBezTo>
                <a:cubicBezTo>
                  <a:pt x="3968750" y="2125662"/>
                  <a:pt x="4329113" y="2641600"/>
                  <a:pt x="4676775" y="3019425"/>
                </a:cubicBezTo>
                <a:cubicBezTo>
                  <a:pt x="5024438" y="3397250"/>
                  <a:pt x="5199062" y="3687762"/>
                  <a:pt x="5410200" y="3886200"/>
                </a:cubicBezTo>
                <a:cubicBezTo>
                  <a:pt x="5621338" y="4084638"/>
                  <a:pt x="5711825" y="4132263"/>
                  <a:pt x="5943600" y="4210050"/>
                </a:cubicBezTo>
                <a:cubicBezTo>
                  <a:pt x="6175375" y="4287838"/>
                  <a:pt x="6616700" y="4257675"/>
                  <a:pt x="6762750" y="42957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EE795D82-47D3-44DF-BC12-4643557E7469}"/>
              </a:ext>
            </a:extLst>
          </p:cNvPr>
          <p:cNvSpPr/>
          <p:nvPr/>
        </p:nvSpPr>
        <p:spPr>
          <a:xfrm rot="2082583">
            <a:off x="6371544" y="4822575"/>
            <a:ext cx="2107580" cy="453111"/>
          </a:xfrm>
          <a:custGeom>
            <a:avLst/>
            <a:gdLst>
              <a:gd name="connsiteX0" fmla="*/ 2148840 w 2148840"/>
              <a:gd name="connsiteY0" fmla="*/ 0 h 473598"/>
              <a:gd name="connsiteX1" fmla="*/ 1379220 w 2148840"/>
              <a:gd name="connsiteY1" fmla="*/ 411480 h 473598"/>
              <a:gd name="connsiteX2" fmla="*/ 944880 w 2148840"/>
              <a:gd name="connsiteY2" fmla="*/ 472440 h 473598"/>
              <a:gd name="connsiteX3" fmla="*/ 601980 w 2148840"/>
              <a:gd name="connsiteY3" fmla="*/ 419100 h 473598"/>
              <a:gd name="connsiteX4" fmla="*/ 182880 w 2148840"/>
              <a:gd name="connsiteY4" fmla="*/ 327660 h 473598"/>
              <a:gd name="connsiteX5" fmla="*/ 0 w 2148840"/>
              <a:gd name="connsiteY5" fmla="*/ 266700 h 473598"/>
              <a:gd name="connsiteX0" fmla="*/ 2107580 w 2107580"/>
              <a:gd name="connsiteY0" fmla="*/ 0 h 453111"/>
              <a:gd name="connsiteX1" fmla="*/ 1379220 w 2107580"/>
              <a:gd name="connsiteY1" fmla="*/ 391590 h 453111"/>
              <a:gd name="connsiteX2" fmla="*/ 944880 w 2107580"/>
              <a:gd name="connsiteY2" fmla="*/ 452550 h 453111"/>
              <a:gd name="connsiteX3" fmla="*/ 601980 w 2107580"/>
              <a:gd name="connsiteY3" fmla="*/ 399210 h 453111"/>
              <a:gd name="connsiteX4" fmla="*/ 182880 w 2107580"/>
              <a:gd name="connsiteY4" fmla="*/ 307770 h 453111"/>
              <a:gd name="connsiteX5" fmla="*/ 0 w 2107580"/>
              <a:gd name="connsiteY5" fmla="*/ 246810 h 4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7580" h="453111">
                <a:moveTo>
                  <a:pt x="2107580" y="0"/>
                </a:moveTo>
                <a:cubicBezTo>
                  <a:pt x="1823100" y="166370"/>
                  <a:pt x="1573003" y="316165"/>
                  <a:pt x="1379220" y="391590"/>
                </a:cubicBezTo>
                <a:cubicBezTo>
                  <a:pt x="1185437" y="467015"/>
                  <a:pt x="1074420" y="451280"/>
                  <a:pt x="944880" y="452550"/>
                </a:cubicBezTo>
                <a:cubicBezTo>
                  <a:pt x="815340" y="453820"/>
                  <a:pt x="728980" y="423340"/>
                  <a:pt x="601980" y="399210"/>
                </a:cubicBezTo>
                <a:cubicBezTo>
                  <a:pt x="474980" y="375080"/>
                  <a:pt x="283210" y="333170"/>
                  <a:pt x="182880" y="307770"/>
                </a:cubicBezTo>
                <a:cubicBezTo>
                  <a:pt x="82550" y="282370"/>
                  <a:pt x="41275" y="264590"/>
                  <a:pt x="0" y="246810"/>
                </a:cubicBezTo>
              </a:path>
            </a:pathLst>
          </a:custGeom>
          <a:noFill/>
          <a:ln w="9525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9B28232-698E-41E9-AF21-D377219E68D4}"/>
              </a:ext>
            </a:extLst>
          </p:cNvPr>
          <p:cNvSpPr/>
          <p:nvPr/>
        </p:nvSpPr>
        <p:spPr>
          <a:xfrm rot="2082583">
            <a:off x="6603808" y="4563202"/>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6028CA0-0DC0-40AF-8C19-D17C8B1F5C4C}"/>
              </a:ext>
            </a:extLst>
          </p:cNvPr>
          <p:cNvSpPr/>
          <p:nvPr/>
        </p:nvSpPr>
        <p:spPr>
          <a:xfrm rot="2082583">
            <a:off x="6731777" y="4739143"/>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DA2A2D2-B6E6-4B43-9D6A-3FBB71CFDCEE}"/>
              </a:ext>
            </a:extLst>
          </p:cNvPr>
          <p:cNvSpPr/>
          <p:nvPr/>
        </p:nvSpPr>
        <p:spPr>
          <a:xfrm rot="2082583">
            <a:off x="6930143" y="4921795"/>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A333E2F-2AF9-4CBF-B0D5-3299AAD3761B}"/>
              </a:ext>
            </a:extLst>
          </p:cNvPr>
          <p:cNvSpPr/>
          <p:nvPr/>
        </p:nvSpPr>
        <p:spPr>
          <a:xfrm rot="2082583">
            <a:off x="7133944" y="5116448"/>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3316AB-8015-472D-9895-39AFBB5978B2}"/>
              </a:ext>
            </a:extLst>
          </p:cNvPr>
          <p:cNvSpPr/>
          <p:nvPr/>
        </p:nvSpPr>
        <p:spPr>
          <a:xfrm rot="2082583">
            <a:off x="8068886" y="5349305"/>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321E4BF-453D-4C7A-965D-21EBA4788506}"/>
              </a:ext>
            </a:extLst>
          </p:cNvPr>
          <p:cNvSpPr/>
          <p:nvPr/>
        </p:nvSpPr>
        <p:spPr>
          <a:xfrm rot="2082583">
            <a:off x="3637627" y="2494052"/>
            <a:ext cx="1699260" cy="297913"/>
          </a:xfrm>
          <a:custGeom>
            <a:avLst/>
            <a:gdLst>
              <a:gd name="connsiteX0" fmla="*/ 0 w 1699260"/>
              <a:gd name="connsiteY0" fmla="*/ 297913 h 297913"/>
              <a:gd name="connsiteX1" fmla="*/ 411480 w 1699260"/>
              <a:gd name="connsiteY1" fmla="*/ 130273 h 297913"/>
              <a:gd name="connsiteX2" fmla="*/ 693420 w 1699260"/>
              <a:gd name="connsiteY2" fmla="*/ 69313 h 297913"/>
              <a:gd name="connsiteX3" fmla="*/ 1188720 w 1699260"/>
              <a:gd name="connsiteY3" fmla="*/ 8353 h 297913"/>
              <a:gd name="connsiteX4" fmla="*/ 1562100 w 1699260"/>
              <a:gd name="connsiteY4" fmla="*/ 733 h 297913"/>
              <a:gd name="connsiteX5" fmla="*/ 1699260 w 1699260"/>
              <a:gd name="connsiteY5" fmla="*/ 733 h 2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260" h="297913">
                <a:moveTo>
                  <a:pt x="0" y="297913"/>
                </a:moveTo>
                <a:cubicBezTo>
                  <a:pt x="147955" y="233143"/>
                  <a:pt x="295910" y="168373"/>
                  <a:pt x="411480" y="130273"/>
                </a:cubicBezTo>
                <a:cubicBezTo>
                  <a:pt x="527050" y="92173"/>
                  <a:pt x="563880" y="89633"/>
                  <a:pt x="693420" y="69313"/>
                </a:cubicBezTo>
                <a:cubicBezTo>
                  <a:pt x="822960" y="48993"/>
                  <a:pt x="1043940" y="19783"/>
                  <a:pt x="1188720" y="8353"/>
                </a:cubicBezTo>
                <a:cubicBezTo>
                  <a:pt x="1333500" y="-3077"/>
                  <a:pt x="1477010" y="2003"/>
                  <a:pt x="1562100" y="733"/>
                </a:cubicBezTo>
                <a:cubicBezTo>
                  <a:pt x="1647190" y="-537"/>
                  <a:pt x="1673225" y="98"/>
                  <a:pt x="1699260" y="733"/>
                </a:cubicBezTo>
              </a:path>
            </a:pathLst>
          </a:custGeom>
          <a:noFill/>
          <a:ln w="8255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3BDE7D8-1E25-4E01-8CC7-D1146259BC67}"/>
              </a:ext>
            </a:extLst>
          </p:cNvPr>
          <p:cNvSpPr/>
          <p:nvPr/>
        </p:nvSpPr>
        <p:spPr>
          <a:xfrm rot="2082583">
            <a:off x="3801128" y="2244824"/>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2531175-D25C-436C-A167-4F1346C98912}"/>
              </a:ext>
            </a:extLst>
          </p:cNvPr>
          <p:cNvSpPr/>
          <p:nvPr/>
        </p:nvSpPr>
        <p:spPr>
          <a:xfrm rot="2082583">
            <a:off x="4278584" y="2371845"/>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97FFC90-6339-4CE2-9FF6-A9E91DB6B823}"/>
              </a:ext>
            </a:extLst>
          </p:cNvPr>
          <p:cNvSpPr/>
          <p:nvPr/>
        </p:nvSpPr>
        <p:spPr>
          <a:xfrm rot="2082583">
            <a:off x="6088405" y="3936919"/>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E6E09D9-0994-4CD9-8527-999A28081A4A}"/>
              </a:ext>
            </a:extLst>
          </p:cNvPr>
          <p:cNvSpPr/>
          <p:nvPr/>
        </p:nvSpPr>
        <p:spPr>
          <a:xfrm rot="2082583">
            <a:off x="6324216" y="4238629"/>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507F7F4-ECAD-4365-BF79-DC8CD60376A9}"/>
              </a:ext>
            </a:extLst>
          </p:cNvPr>
          <p:cNvSpPr/>
          <p:nvPr/>
        </p:nvSpPr>
        <p:spPr>
          <a:xfrm rot="2082583">
            <a:off x="5245509" y="2962268"/>
            <a:ext cx="187444" cy="17937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9ABB3E6-808B-4CF4-B776-CF8BA6B5FEA5}"/>
              </a:ext>
            </a:extLst>
          </p:cNvPr>
          <p:cNvSpPr/>
          <p:nvPr/>
        </p:nvSpPr>
        <p:spPr>
          <a:xfrm rot="2082583">
            <a:off x="2483770" y="1797814"/>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36">
            <a:extLst>
              <a:ext uri="{FF2B5EF4-FFF2-40B4-BE49-F238E27FC236}">
                <a16:creationId xmlns:a16="http://schemas.microsoft.com/office/drawing/2014/main" id="{210D136E-20E3-4862-BE9A-47FC98F6A630}"/>
              </a:ext>
            </a:extLst>
          </p:cNvPr>
          <p:cNvSpPr txBox="1"/>
          <p:nvPr/>
        </p:nvSpPr>
        <p:spPr>
          <a:xfrm>
            <a:off x="2633857" y="1652145"/>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a:solidFill>
                  <a:sysClr val="windowText" lastClr="000000"/>
                </a:solidFill>
                <a:latin typeface="Arial Narrow" panose="020B0606020202030204" pitchFamily="34" charset="0"/>
                <a:cs typeface="Arial" panose="020B0604020202020204" pitchFamily="34" charset="0"/>
              </a:rPr>
              <a:t>GARCES HWY</a:t>
            </a:r>
            <a:endPar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72" name="TextBox 36">
            <a:extLst>
              <a:ext uri="{FF2B5EF4-FFF2-40B4-BE49-F238E27FC236}">
                <a16:creationId xmlns:a16="http://schemas.microsoft.com/office/drawing/2014/main" id="{EAD9541A-4B6A-49DA-9314-72A231FB30D4}"/>
              </a:ext>
            </a:extLst>
          </p:cNvPr>
          <p:cNvSpPr txBox="1"/>
          <p:nvPr/>
        </p:nvSpPr>
        <p:spPr>
          <a:xfrm>
            <a:off x="3894850" y="2012845"/>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a:solidFill>
                  <a:sysClr val="windowText" lastClr="000000"/>
                </a:solidFill>
                <a:latin typeface="Arial Narrow" panose="020B0606020202030204" pitchFamily="34" charset="0"/>
                <a:cs typeface="Arial" panose="020B0604020202020204" pitchFamily="34" charset="0"/>
              </a:rPr>
              <a:t>POND ROAD</a:t>
            </a:r>
            <a:endPar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79" name="TextBox 36">
            <a:extLst>
              <a:ext uri="{FF2B5EF4-FFF2-40B4-BE49-F238E27FC236}">
                <a16:creationId xmlns:a16="http://schemas.microsoft.com/office/drawing/2014/main" id="{8F987897-E925-4A96-A4A6-F4A8BFD43B26}"/>
              </a:ext>
            </a:extLst>
          </p:cNvPr>
          <p:cNvSpPr txBox="1"/>
          <p:nvPr/>
        </p:nvSpPr>
        <p:spPr>
          <a:xfrm>
            <a:off x="7041827" y="4770829"/>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WASCO VIADUCT</a:t>
            </a:r>
          </a:p>
        </p:txBody>
      </p:sp>
      <p:grpSp>
        <p:nvGrpSpPr>
          <p:cNvPr id="34" name="Group 33">
            <a:extLst>
              <a:ext uri="{FF2B5EF4-FFF2-40B4-BE49-F238E27FC236}">
                <a16:creationId xmlns:a16="http://schemas.microsoft.com/office/drawing/2014/main" id="{2A75CD73-A7F2-4B9F-8B4B-144FC2EF0947}"/>
              </a:ext>
            </a:extLst>
          </p:cNvPr>
          <p:cNvGrpSpPr/>
          <p:nvPr/>
        </p:nvGrpSpPr>
        <p:grpSpPr>
          <a:xfrm>
            <a:off x="5389927" y="5557137"/>
            <a:ext cx="2921546" cy="709754"/>
            <a:chOff x="578412" y="2387340"/>
            <a:chExt cx="2921546" cy="709754"/>
          </a:xfrm>
        </p:grpSpPr>
        <p:sp>
          <p:nvSpPr>
            <p:cNvPr id="35" name="TextBox 34">
              <a:extLst>
                <a:ext uri="{FF2B5EF4-FFF2-40B4-BE49-F238E27FC236}">
                  <a16:creationId xmlns:a16="http://schemas.microsoft.com/office/drawing/2014/main" id="{AC77F10E-F298-45A1-977E-7E8659A003B2}"/>
                </a:ext>
              </a:extLst>
            </p:cNvPr>
            <p:cNvSpPr txBox="1"/>
            <p:nvPr/>
          </p:nvSpPr>
          <p:spPr>
            <a:xfrm>
              <a:off x="1363268" y="2626801"/>
              <a:ext cx="1768433"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Not Cleared for Construction</a:t>
              </a:r>
            </a:p>
          </p:txBody>
        </p:sp>
        <p:grpSp>
          <p:nvGrpSpPr>
            <p:cNvPr id="36" name="Group 35">
              <a:extLst>
                <a:ext uri="{FF2B5EF4-FFF2-40B4-BE49-F238E27FC236}">
                  <a16:creationId xmlns:a16="http://schemas.microsoft.com/office/drawing/2014/main" id="{AA2C9078-19FD-408E-BC8B-9A888A540FC1}"/>
                </a:ext>
              </a:extLst>
            </p:cNvPr>
            <p:cNvGrpSpPr/>
            <p:nvPr/>
          </p:nvGrpSpPr>
          <p:grpSpPr>
            <a:xfrm>
              <a:off x="578412" y="2387340"/>
              <a:ext cx="2921546" cy="709754"/>
              <a:chOff x="578412" y="2387340"/>
              <a:chExt cx="2921546" cy="709754"/>
            </a:xfrm>
          </p:grpSpPr>
          <p:cxnSp>
            <p:nvCxnSpPr>
              <p:cNvPr id="37" name="Straight Connector 36">
                <a:extLst>
                  <a:ext uri="{FF2B5EF4-FFF2-40B4-BE49-F238E27FC236}">
                    <a16:creationId xmlns:a16="http://schemas.microsoft.com/office/drawing/2014/main" id="{60300E14-B24C-412F-8DC2-892471A14895}"/>
                  </a:ext>
                </a:extLst>
              </p:cNvPr>
              <p:cNvCxnSpPr/>
              <p:nvPr/>
            </p:nvCxnSpPr>
            <p:spPr>
              <a:xfrm>
                <a:off x="851736" y="2487479"/>
                <a:ext cx="531377" cy="0"/>
              </a:xfrm>
              <a:prstGeom prst="line">
                <a:avLst/>
              </a:prstGeom>
              <a:ln w="76200">
                <a:solidFill>
                  <a:srgbClr val="3AF42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108B29-FC93-411A-8CC1-F095FEDAAB80}"/>
                  </a:ext>
                </a:extLst>
              </p:cNvPr>
              <p:cNvCxnSpPr/>
              <p:nvPr/>
            </p:nvCxnSpPr>
            <p:spPr>
              <a:xfrm>
                <a:off x="839749" y="2728501"/>
                <a:ext cx="5313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846DEE6-3118-4CFB-BDE0-981041E66148}"/>
                  </a:ext>
                </a:extLst>
              </p:cNvPr>
              <p:cNvSpPr/>
              <p:nvPr/>
            </p:nvSpPr>
            <p:spPr>
              <a:xfrm>
                <a:off x="581696" y="2648235"/>
                <a:ext cx="164871" cy="1577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C77591A-99FF-4998-8CD6-C9F6AE39F351}"/>
                  </a:ext>
                </a:extLst>
              </p:cNvPr>
              <p:cNvSpPr txBox="1"/>
              <p:nvPr/>
            </p:nvSpPr>
            <p:spPr>
              <a:xfrm>
                <a:off x="1343920" y="2387340"/>
                <a:ext cx="1569659"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Construction in Progress</a:t>
                </a:r>
              </a:p>
            </p:txBody>
          </p:sp>
          <p:cxnSp>
            <p:nvCxnSpPr>
              <p:cNvPr id="41" name="Straight Connector 40">
                <a:extLst>
                  <a:ext uri="{FF2B5EF4-FFF2-40B4-BE49-F238E27FC236}">
                    <a16:creationId xmlns:a16="http://schemas.microsoft.com/office/drawing/2014/main" id="{7817B03A-37D8-4837-8343-23EDC22CE49C}"/>
                  </a:ext>
                </a:extLst>
              </p:cNvPr>
              <p:cNvCxnSpPr/>
              <p:nvPr/>
            </p:nvCxnSpPr>
            <p:spPr>
              <a:xfrm>
                <a:off x="848814" y="2983777"/>
                <a:ext cx="531377" cy="0"/>
              </a:xfrm>
              <a:prstGeom prst="line">
                <a:avLst/>
              </a:prstGeom>
              <a:ln w="76200">
                <a:solidFill>
                  <a:srgbClr val="2970FF"/>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A3EB78F1-AF5C-426D-8919-B10DC604571E}"/>
                  </a:ext>
                </a:extLst>
              </p:cNvPr>
              <p:cNvSpPr/>
              <p:nvPr/>
            </p:nvSpPr>
            <p:spPr>
              <a:xfrm>
                <a:off x="578412" y="2904919"/>
                <a:ext cx="164871" cy="157772"/>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AD48837-28F0-464F-A45B-800A5A100598}"/>
                  </a:ext>
                </a:extLst>
              </p:cNvPr>
              <p:cNvSpPr txBox="1"/>
              <p:nvPr/>
            </p:nvSpPr>
            <p:spPr>
              <a:xfrm>
                <a:off x="1372453" y="2866262"/>
                <a:ext cx="2127505"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Projected Construction Completion</a:t>
                </a:r>
              </a:p>
            </p:txBody>
          </p:sp>
          <p:sp>
            <p:nvSpPr>
              <p:cNvPr id="44" name="Oval 43">
                <a:extLst>
                  <a:ext uri="{FF2B5EF4-FFF2-40B4-BE49-F238E27FC236}">
                    <a16:creationId xmlns:a16="http://schemas.microsoft.com/office/drawing/2014/main" id="{97855511-1D9B-4659-938F-8F11A12F45DB}"/>
                  </a:ext>
                </a:extLst>
              </p:cNvPr>
              <p:cNvSpPr/>
              <p:nvPr/>
            </p:nvSpPr>
            <p:spPr>
              <a:xfrm>
                <a:off x="578413" y="2419243"/>
                <a:ext cx="164871" cy="157772"/>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6" name="Table 5">
            <a:extLst>
              <a:ext uri="{FF2B5EF4-FFF2-40B4-BE49-F238E27FC236}">
                <a16:creationId xmlns:a16="http://schemas.microsoft.com/office/drawing/2014/main" id="{3E77DCAA-67E5-4758-B2AD-A8F084EBE693}"/>
              </a:ext>
            </a:extLst>
          </p:cNvPr>
          <p:cNvGraphicFramePr>
            <a:graphicFrameLocks noGrp="1"/>
          </p:cNvGraphicFramePr>
          <p:nvPr>
            <p:extLst/>
          </p:nvPr>
        </p:nvGraphicFramePr>
        <p:xfrm>
          <a:off x="6864789" y="826690"/>
          <a:ext cx="2057401" cy="2590800"/>
        </p:xfrm>
        <a:graphic>
          <a:graphicData uri="http://schemas.openxmlformats.org/drawingml/2006/table">
            <a:tbl>
              <a:tblPr/>
              <a:tblGrid>
                <a:gridCol w="868261">
                  <a:extLst>
                    <a:ext uri="{9D8B030D-6E8A-4147-A177-3AD203B41FA5}">
                      <a16:colId xmlns:a16="http://schemas.microsoft.com/office/drawing/2014/main" val="1886438666"/>
                    </a:ext>
                  </a:extLst>
                </a:gridCol>
                <a:gridCol w="396380">
                  <a:extLst>
                    <a:ext uri="{9D8B030D-6E8A-4147-A177-3AD203B41FA5}">
                      <a16:colId xmlns:a16="http://schemas.microsoft.com/office/drawing/2014/main" val="2726990064"/>
                    </a:ext>
                  </a:extLst>
                </a:gridCol>
                <a:gridCol w="396380">
                  <a:extLst>
                    <a:ext uri="{9D8B030D-6E8A-4147-A177-3AD203B41FA5}">
                      <a16:colId xmlns:a16="http://schemas.microsoft.com/office/drawing/2014/main" val="4199275721"/>
                    </a:ext>
                  </a:extLst>
                </a:gridCol>
                <a:gridCol w="396380">
                  <a:extLst>
                    <a:ext uri="{9D8B030D-6E8A-4147-A177-3AD203B41FA5}">
                      <a16:colId xmlns:a16="http://schemas.microsoft.com/office/drawing/2014/main" val="2341571728"/>
                    </a:ext>
                  </a:extLst>
                </a:gridCol>
              </a:tblGrid>
              <a:tr h="381000">
                <a:tc gridSpan="4">
                  <a:txBody>
                    <a:bodyPr/>
                    <a:lstStyle/>
                    <a:p>
                      <a:pPr algn="l" fontAlgn="b"/>
                      <a:r>
                        <a:rPr lang="en-US" sz="1400" b="1" i="0" u="none" strike="noStrike">
                          <a:solidFill>
                            <a:srgbClr val="808080"/>
                          </a:solidFill>
                          <a:effectLst/>
                          <a:latin typeface="Arial Narrow" panose="020B0606020202030204" pitchFamily="34" charset="0"/>
                        </a:rPr>
                        <a:t>Total Guideway Miles: 21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445999"/>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551982770"/>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098374228"/>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dirty="0">
                          <a:solidFill>
                            <a:schemeClr val="bg1"/>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901407373"/>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212983851"/>
                  </a:ext>
                </a:extLst>
              </a:tr>
              <a:tr h="381000">
                <a:tc gridSpan="3">
                  <a:txBody>
                    <a:bodyPr/>
                    <a:lstStyle/>
                    <a:p>
                      <a:pPr algn="l" fontAlgn="b"/>
                      <a:r>
                        <a:rPr lang="en-US" sz="1400" b="1" i="0" u="none" strike="noStrike">
                          <a:solidFill>
                            <a:srgbClr val="808080"/>
                          </a:solidFill>
                          <a:effectLst/>
                          <a:latin typeface="Arial Narrow" panose="020B0606020202030204" pitchFamily="34" charset="0"/>
                        </a:rPr>
                        <a:t>Total Structures: 11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808080"/>
                        </a:solidFill>
                        <a:effectLst/>
                        <a:latin typeface="Arial Narrow" panose="020B0606020202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63645131"/>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934167457"/>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FF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232107254"/>
                  </a:ext>
                </a:extLst>
              </a:tr>
              <a:tr h="228600">
                <a:tc>
                  <a:txBody>
                    <a:bodyPr/>
                    <a:lstStyle/>
                    <a:p>
                      <a:pPr algn="l" fontAlgn="b"/>
                      <a:r>
                        <a:rPr lang="en-US" sz="1400" b="1" i="0" u="none" strike="noStrike" dirty="0">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66FF"/>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452328651"/>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l" fontAlgn="b"/>
                      <a:r>
                        <a:rPr lang="en-US" sz="1400" b="1" i="0" u="none" strike="noStrike" dirty="0">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399073835"/>
                  </a:ext>
                </a:extLst>
              </a:tr>
            </a:tbl>
          </a:graphicData>
        </a:graphic>
      </p:graphicFrame>
      <p:pic>
        <p:nvPicPr>
          <p:cNvPr id="5" name="Picture 4">
            <a:extLst>
              <a:ext uri="{FF2B5EF4-FFF2-40B4-BE49-F238E27FC236}">
                <a16:creationId xmlns:a16="http://schemas.microsoft.com/office/drawing/2014/main" id="{70BDEB16-BE15-4350-85D1-A90427A43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03" y="3576188"/>
            <a:ext cx="4837176" cy="2725711"/>
          </a:xfrm>
          <a:prstGeom prst="rect">
            <a:avLst/>
          </a:prstGeom>
        </p:spPr>
      </p:pic>
      <p:sp>
        <p:nvSpPr>
          <p:cNvPr id="45" name="Footer Placeholder 4">
            <a:extLst>
              <a:ext uri="{FF2B5EF4-FFF2-40B4-BE49-F238E27FC236}">
                <a16:creationId xmlns:a16="http://schemas.microsoft.com/office/drawing/2014/main" id="{922DDF90-D1A2-4BE7-B19C-F8E9CA8F5C0A}"/>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27</a:t>
            </a:fld>
            <a:endParaRPr lang="en-US" dirty="0"/>
          </a:p>
        </p:txBody>
      </p:sp>
    </p:spTree>
    <p:extLst>
      <p:ext uri="{BB962C8B-B14F-4D97-AF65-F5344CB8AC3E}">
        <p14:creationId xmlns:p14="http://schemas.microsoft.com/office/powerpoint/2010/main" val="95175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959F9003-C354-45E2-A564-464A5757BBA0}"/>
              </a:ext>
            </a:extLst>
          </p:cNvPr>
          <p:cNvSpPr/>
          <p:nvPr/>
        </p:nvSpPr>
        <p:spPr>
          <a:xfrm>
            <a:off x="1619250" y="1152524"/>
            <a:ext cx="6762750" cy="4295775"/>
          </a:xfrm>
          <a:custGeom>
            <a:avLst/>
            <a:gdLst>
              <a:gd name="connsiteX0" fmla="*/ 0 w 6781800"/>
              <a:gd name="connsiteY0" fmla="*/ 0 h 4331770"/>
              <a:gd name="connsiteX1" fmla="*/ 752475 w 6781800"/>
              <a:gd name="connsiteY1" fmla="*/ 638175 h 4331770"/>
              <a:gd name="connsiteX2" fmla="*/ 2047875 w 6781800"/>
              <a:gd name="connsiteY2" fmla="*/ 1143000 h 4331770"/>
              <a:gd name="connsiteX3" fmla="*/ 3619500 w 6781800"/>
              <a:gd name="connsiteY3" fmla="*/ 1828800 h 4331770"/>
              <a:gd name="connsiteX4" fmla="*/ 5514975 w 6781800"/>
              <a:gd name="connsiteY4" fmla="*/ 3990975 h 4331770"/>
              <a:gd name="connsiteX5" fmla="*/ 6781800 w 6781800"/>
              <a:gd name="connsiteY5"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3619500 w 6781800"/>
              <a:gd name="connsiteY4" fmla="*/ 1828800 h 4331770"/>
              <a:gd name="connsiteX5" fmla="*/ 5514975 w 6781800"/>
              <a:gd name="connsiteY5" fmla="*/ 3990975 h 4331770"/>
              <a:gd name="connsiteX6" fmla="*/ 6781800 w 6781800"/>
              <a:gd name="connsiteY6"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52700 w 6781800"/>
              <a:gd name="connsiteY4" fmla="*/ 1247775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52700 w 6781800"/>
              <a:gd name="connsiteY4" fmla="*/ 1247775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52700 w 6781800"/>
              <a:gd name="connsiteY4" fmla="*/ 1247775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81275 w 6781800"/>
              <a:gd name="connsiteY4" fmla="*/ 1238250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81275 w 6781800"/>
              <a:gd name="connsiteY4" fmla="*/ 1238250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31770"/>
              <a:gd name="connsiteX1" fmla="*/ 752475 w 6781800"/>
              <a:gd name="connsiteY1" fmla="*/ 638175 h 4331770"/>
              <a:gd name="connsiteX2" fmla="*/ 1295400 w 6781800"/>
              <a:gd name="connsiteY2" fmla="*/ 923925 h 4331770"/>
              <a:gd name="connsiteX3" fmla="*/ 2047875 w 6781800"/>
              <a:gd name="connsiteY3" fmla="*/ 1143000 h 4331770"/>
              <a:gd name="connsiteX4" fmla="*/ 2581275 w 6781800"/>
              <a:gd name="connsiteY4" fmla="*/ 1238250 h 4331770"/>
              <a:gd name="connsiteX5" fmla="*/ 3619500 w 6781800"/>
              <a:gd name="connsiteY5" fmla="*/ 1828800 h 4331770"/>
              <a:gd name="connsiteX6" fmla="*/ 5514975 w 6781800"/>
              <a:gd name="connsiteY6" fmla="*/ 3990975 h 4331770"/>
              <a:gd name="connsiteX7" fmla="*/ 6781800 w 6781800"/>
              <a:gd name="connsiteY7" fmla="*/ 4295775 h 4331770"/>
              <a:gd name="connsiteX0" fmla="*/ 0 w 6781800"/>
              <a:gd name="connsiteY0" fmla="*/ 0 h 4343724"/>
              <a:gd name="connsiteX1" fmla="*/ 752475 w 6781800"/>
              <a:gd name="connsiteY1" fmla="*/ 638175 h 4343724"/>
              <a:gd name="connsiteX2" fmla="*/ 1295400 w 6781800"/>
              <a:gd name="connsiteY2" fmla="*/ 923925 h 4343724"/>
              <a:gd name="connsiteX3" fmla="*/ 2047875 w 6781800"/>
              <a:gd name="connsiteY3" fmla="*/ 1143000 h 4343724"/>
              <a:gd name="connsiteX4" fmla="*/ 2581275 w 6781800"/>
              <a:gd name="connsiteY4" fmla="*/ 1238250 h 4343724"/>
              <a:gd name="connsiteX5" fmla="*/ 3619500 w 6781800"/>
              <a:gd name="connsiteY5" fmla="*/ 1828800 h 4343724"/>
              <a:gd name="connsiteX6" fmla="*/ 5514975 w 6781800"/>
              <a:gd name="connsiteY6" fmla="*/ 3990975 h 4343724"/>
              <a:gd name="connsiteX7" fmla="*/ 6781800 w 6781800"/>
              <a:gd name="connsiteY7" fmla="*/ 4295775 h 4343724"/>
              <a:gd name="connsiteX0" fmla="*/ 0 w 6781800"/>
              <a:gd name="connsiteY0" fmla="*/ 0 h 4312081"/>
              <a:gd name="connsiteX1" fmla="*/ 752475 w 6781800"/>
              <a:gd name="connsiteY1" fmla="*/ 638175 h 4312081"/>
              <a:gd name="connsiteX2" fmla="*/ 1295400 w 6781800"/>
              <a:gd name="connsiteY2" fmla="*/ 923925 h 4312081"/>
              <a:gd name="connsiteX3" fmla="*/ 2047875 w 6781800"/>
              <a:gd name="connsiteY3" fmla="*/ 1143000 h 4312081"/>
              <a:gd name="connsiteX4" fmla="*/ 2581275 w 6781800"/>
              <a:gd name="connsiteY4" fmla="*/ 1238250 h 4312081"/>
              <a:gd name="connsiteX5" fmla="*/ 3619500 w 6781800"/>
              <a:gd name="connsiteY5" fmla="*/ 1828800 h 4312081"/>
              <a:gd name="connsiteX6" fmla="*/ 5514975 w 6781800"/>
              <a:gd name="connsiteY6" fmla="*/ 3990975 h 4312081"/>
              <a:gd name="connsiteX7" fmla="*/ 6781800 w 6781800"/>
              <a:gd name="connsiteY7" fmla="*/ 4295775 h 4312081"/>
              <a:gd name="connsiteX0" fmla="*/ 0 w 6781800"/>
              <a:gd name="connsiteY0" fmla="*/ 0 h 4331694"/>
              <a:gd name="connsiteX1" fmla="*/ 752475 w 6781800"/>
              <a:gd name="connsiteY1" fmla="*/ 638175 h 4331694"/>
              <a:gd name="connsiteX2" fmla="*/ 1295400 w 6781800"/>
              <a:gd name="connsiteY2" fmla="*/ 923925 h 4331694"/>
              <a:gd name="connsiteX3" fmla="*/ 2047875 w 6781800"/>
              <a:gd name="connsiteY3" fmla="*/ 1143000 h 4331694"/>
              <a:gd name="connsiteX4" fmla="*/ 2581275 w 6781800"/>
              <a:gd name="connsiteY4" fmla="*/ 1238250 h 4331694"/>
              <a:gd name="connsiteX5" fmla="*/ 3619500 w 6781800"/>
              <a:gd name="connsiteY5" fmla="*/ 1828800 h 4331694"/>
              <a:gd name="connsiteX6" fmla="*/ 5705475 w 6781800"/>
              <a:gd name="connsiteY6" fmla="*/ 4095750 h 4331694"/>
              <a:gd name="connsiteX7" fmla="*/ 6781800 w 6781800"/>
              <a:gd name="connsiteY7" fmla="*/ 4295775 h 4331694"/>
              <a:gd name="connsiteX0" fmla="*/ 0 w 6781800"/>
              <a:gd name="connsiteY0" fmla="*/ 0 h 4314128"/>
              <a:gd name="connsiteX1" fmla="*/ 752475 w 6781800"/>
              <a:gd name="connsiteY1" fmla="*/ 638175 h 4314128"/>
              <a:gd name="connsiteX2" fmla="*/ 1295400 w 6781800"/>
              <a:gd name="connsiteY2" fmla="*/ 923925 h 4314128"/>
              <a:gd name="connsiteX3" fmla="*/ 2047875 w 6781800"/>
              <a:gd name="connsiteY3" fmla="*/ 1143000 h 4314128"/>
              <a:gd name="connsiteX4" fmla="*/ 2581275 w 6781800"/>
              <a:gd name="connsiteY4" fmla="*/ 1238250 h 4314128"/>
              <a:gd name="connsiteX5" fmla="*/ 3619500 w 6781800"/>
              <a:gd name="connsiteY5" fmla="*/ 1828800 h 4314128"/>
              <a:gd name="connsiteX6" fmla="*/ 5705475 w 6781800"/>
              <a:gd name="connsiteY6" fmla="*/ 4095750 h 4314128"/>
              <a:gd name="connsiteX7" fmla="*/ 6781800 w 6781800"/>
              <a:gd name="connsiteY7" fmla="*/ 4295775 h 4314128"/>
              <a:gd name="connsiteX0" fmla="*/ 0 w 6781800"/>
              <a:gd name="connsiteY0" fmla="*/ 0 h 4316884"/>
              <a:gd name="connsiteX1" fmla="*/ 752475 w 6781800"/>
              <a:gd name="connsiteY1" fmla="*/ 638175 h 4316884"/>
              <a:gd name="connsiteX2" fmla="*/ 1295400 w 6781800"/>
              <a:gd name="connsiteY2" fmla="*/ 923925 h 4316884"/>
              <a:gd name="connsiteX3" fmla="*/ 2047875 w 6781800"/>
              <a:gd name="connsiteY3" fmla="*/ 1143000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95400 w 6781800"/>
              <a:gd name="connsiteY2" fmla="*/ 92392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28725 w 6781800"/>
              <a:gd name="connsiteY2" fmla="*/ 86677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09675 w 6781800"/>
              <a:gd name="connsiteY2" fmla="*/ 88582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16884"/>
              <a:gd name="connsiteX1" fmla="*/ 752475 w 6781800"/>
              <a:gd name="connsiteY1" fmla="*/ 638175 h 4316884"/>
              <a:gd name="connsiteX2" fmla="*/ 1209675 w 6781800"/>
              <a:gd name="connsiteY2" fmla="*/ 885825 h 4316884"/>
              <a:gd name="connsiteX3" fmla="*/ 1819275 w 6781800"/>
              <a:gd name="connsiteY3" fmla="*/ 1076325 h 4316884"/>
              <a:gd name="connsiteX4" fmla="*/ 2581275 w 6781800"/>
              <a:gd name="connsiteY4" fmla="*/ 1238250 h 4316884"/>
              <a:gd name="connsiteX5" fmla="*/ 3619500 w 6781800"/>
              <a:gd name="connsiteY5" fmla="*/ 1828800 h 4316884"/>
              <a:gd name="connsiteX6" fmla="*/ 4676775 w 6781800"/>
              <a:gd name="connsiteY6" fmla="*/ 3019425 h 4316884"/>
              <a:gd name="connsiteX7" fmla="*/ 5705475 w 6781800"/>
              <a:gd name="connsiteY7" fmla="*/ 4095750 h 4316884"/>
              <a:gd name="connsiteX8" fmla="*/ 6781800 w 6781800"/>
              <a:gd name="connsiteY8" fmla="*/ 4295775 h 4316884"/>
              <a:gd name="connsiteX0" fmla="*/ 0 w 6781800"/>
              <a:gd name="connsiteY0" fmla="*/ 0 h 4301858"/>
              <a:gd name="connsiteX1" fmla="*/ 752475 w 6781800"/>
              <a:gd name="connsiteY1" fmla="*/ 638175 h 4301858"/>
              <a:gd name="connsiteX2" fmla="*/ 1209675 w 6781800"/>
              <a:gd name="connsiteY2" fmla="*/ 885825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301858"/>
              <a:gd name="connsiteX1" fmla="*/ 561975 w 6781800"/>
              <a:gd name="connsiteY1" fmla="*/ 514350 h 4301858"/>
              <a:gd name="connsiteX2" fmla="*/ 1209675 w 6781800"/>
              <a:gd name="connsiteY2" fmla="*/ 885825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301858"/>
              <a:gd name="connsiteX1" fmla="*/ 561975 w 6781800"/>
              <a:gd name="connsiteY1" fmla="*/ 514350 h 4301858"/>
              <a:gd name="connsiteX2" fmla="*/ 1219200 w 6781800"/>
              <a:gd name="connsiteY2" fmla="*/ 838200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301858"/>
              <a:gd name="connsiteX1" fmla="*/ 561975 w 6781800"/>
              <a:gd name="connsiteY1" fmla="*/ 514350 h 4301858"/>
              <a:gd name="connsiteX2" fmla="*/ 1228725 w 6781800"/>
              <a:gd name="connsiteY2" fmla="*/ 876300 h 4301858"/>
              <a:gd name="connsiteX3" fmla="*/ 1819275 w 6781800"/>
              <a:gd name="connsiteY3" fmla="*/ 1076325 h 4301858"/>
              <a:gd name="connsiteX4" fmla="*/ 2581275 w 6781800"/>
              <a:gd name="connsiteY4" fmla="*/ 1238250 h 4301858"/>
              <a:gd name="connsiteX5" fmla="*/ 3619500 w 6781800"/>
              <a:gd name="connsiteY5" fmla="*/ 1828800 h 4301858"/>
              <a:gd name="connsiteX6" fmla="*/ 4676775 w 6781800"/>
              <a:gd name="connsiteY6" fmla="*/ 3019425 h 4301858"/>
              <a:gd name="connsiteX7" fmla="*/ 5391150 w 6781800"/>
              <a:gd name="connsiteY7" fmla="*/ 3829050 h 4301858"/>
              <a:gd name="connsiteX8" fmla="*/ 6781800 w 6781800"/>
              <a:gd name="connsiteY8" fmla="*/ 4295775 h 4301858"/>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391150 w 6781800"/>
              <a:gd name="connsiteY7" fmla="*/ 3829050 h 4295775"/>
              <a:gd name="connsiteX8" fmla="*/ 5905500 w 6781800"/>
              <a:gd name="connsiteY8" fmla="*/ 4200525 h 4295775"/>
              <a:gd name="connsiteX9" fmla="*/ 6781800 w 6781800"/>
              <a:gd name="connsiteY9" fmla="*/ 4295775 h 4295775"/>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391150 w 6781800"/>
              <a:gd name="connsiteY7" fmla="*/ 3829050 h 4295775"/>
              <a:gd name="connsiteX8" fmla="*/ 6048375 w 6781800"/>
              <a:gd name="connsiteY8" fmla="*/ 4219575 h 4295775"/>
              <a:gd name="connsiteX9" fmla="*/ 6781800 w 6781800"/>
              <a:gd name="connsiteY9" fmla="*/ 4295775 h 4295775"/>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410200 w 6781800"/>
              <a:gd name="connsiteY7" fmla="*/ 3886200 h 4295775"/>
              <a:gd name="connsiteX8" fmla="*/ 6048375 w 6781800"/>
              <a:gd name="connsiteY8" fmla="*/ 4219575 h 4295775"/>
              <a:gd name="connsiteX9" fmla="*/ 6781800 w 6781800"/>
              <a:gd name="connsiteY9" fmla="*/ 4295775 h 4295775"/>
              <a:gd name="connsiteX0" fmla="*/ 0 w 6781800"/>
              <a:gd name="connsiteY0" fmla="*/ 0 h 4295775"/>
              <a:gd name="connsiteX1" fmla="*/ 561975 w 6781800"/>
              <a:gd name="connsiteY1" fmla="*/ 514350 h 4295775"/>
              <a:gd name="connsiteX2" fmla="*/ 1228725 w 6781800"/>
              <a:gd name="connsiteY2" fmla="*/ 876300 h 4295775"/>
              <a:gd name="connsiteX3" fmla="*/ 1819275 w 6781800"/>
              <a:gd name="connsiteY3" fmla="*/ 1076325 h 4295775"/>
              <a:gd name="connsiteX4" fmla="*/ 2581275 w 6781800"/>
              <a:gd name="connsiteY4" fmla="*/ 1238250 h 4295775"/>
              <a:gd name="connsiteX5" fmla="*/ 3619500 w 6781800"/>
              <a:gd name="connsiteY5" fmla="*/ 1828800 h 4295775"/>
              <a:gd name="connsiteX6" fmla="*/ 4676775 w 6781800"/>
              <a:gd name="connsiteY6" fmla="*/ 3019425 h 4295775"/>
              <a:gd name="connsiteX7" fmla="*/ 5410200 w 6781800"/>
              <a:gd name="connsiteY7" fmla="*/ 3886200 h 4295775"/>
              <a:gd name="connsiteX8" fmla="*/ 5943600 w 6781800"/>
              <a:gd name="connsiteY8" fmla="*/ 4210050 h 4295775"/>
              <a:gd name="connsiteX9" fmla="*/ 6781800 w 6781800"/>
              <a:gd name="connsiteY9" fmla="*/ 4295775 h 4295775"/>
              <a:gd name="connsiteX0" fmla="*/ 0 w 6762750"/>
              <a:gd name="connsiteY0" fmla="*/ 0 h 4324350"/>
              <a:gd name="connsiteX1" fmla="*/ 561975 w 6762750"/>
              <a:gd name="connsiteY1" fmla="*/ 514350 h 4324350"/>
              <a:gd name="connsiteX2" fmla="*/ 1228725 w 6762750"/>
              <a:gd name="connsiteY2" fmla="*/ 876300 h 4324350"/>
              <a:gd name="connsiteX3" fmla="*/ 1819275 w 6762750"/>
              <a:gd name="connsiteY3" fmla="*/ 1076325 h 4324350"/>
              <a:gd name="connsiteX4" fmla="*/ 2581275 w 6762750"/>
              <a:gd name="connsiteY4" fmla="*/ 1238250 h 4324350"/>
              <a:gd name="connsiteX5" fmla="*/ 3619500 w 6762750"/>
              <a:gd name="connsiteY5" fmla="*/ 1828800 h 4324350"/>
              <a:gd name="connsiteX6" fmla="*/ 4676775 w 6762750"/>
              <a:gd name="connsiteY6" fmla="*/ 3019425 h 4324350"/>
              <a:gd name="connsiteX7" fmla="*/ 5410200 w 6762750"/>
              <a:gd name="connsiteY7" fmla="*/ 3886200 h 4324350"/>
              <a:gd name="connsiteX8" fmla="*/ 5943600 w 6762750"/>
              <a:gd name="connsiteY8" fmla="*/ 4210050 h 4324350"/>
              <a:gd name="connsiteX9" fmla="*/ 6762750 w 6762750"/>
              <a:gd name="connsiteY9" fmla="*/ 4324350 h 4324350"/>
              <a:gd name="connsiteX0" fmla="*/ 0 w 6762750"/>
              <a:gd name="connsiteY0" fmla="*/ 0 h 4295775"/>
              <a:gd name="connsiteX1" fmla="*/ 561975 w 6762750"/>
              <a:gd name="connsiteY1" fmla="*/ 514350 h 4295775"/>
              <a:gd name="connsiteX2" fmla="*/ 1228725 w 6762750"/>
              <a:gd name="connsiteY2" fmla="*/ 876300 h 4295775"/>
              <a:gd name="connsiteX3" fmla="*/ 1819275 w 6762750"/>
              <a:gd name="connsiteY3" fmla="*/ 1076325 h 4295775"/>
              <a:gd name="connsiteX4" fmla="*/ 2581275 w 6762750"/>
              <a:gd name="connsiteY4" fmla="*/ 1238250 h 4295775"/>
              <a:gd name="connsiteX5" fmla="*/ 3619500 w 6762750"/>
              <a:gd name="connsiteY5" fmla="*/ 1828800 h 4295775"/>
              <a:gd name="connsiteX6" fmla="*/ 4676775 w 6762750"/>
              <a:gd name="connsiteY6" fmla="*/ 3019425 h 4295775"/>
              <a:gd name="connsiteX7" fmla="*/ 5410200 w 6762750"/>
              <a:gd name="connsiteY7" fmla="*/ 3886200 h 4295775"/>
              <a:gd name="connsiteX8" fmla="*/ 5943600 w 6762750"/>
              <a:gd name="connsiteY8" fmla="*/ 4210050 h 4295775"/>
              <a:gd name="connsiteX9" fmla="*/ 6762750 w 6762750"/>
              <a:gd name="connsiteY9" fmla="*/ 4295775 h 4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0" h="4295775">
                <a:moveTo>
                  <a:pt x="0" y="0"/>
                </a:moveTo>
                <a:cubicBezTo>
                  <a:pt x="205581" y="223837"/>
                  <a:pt x="357188" y="368300"/>
                  <a:pt x="561975" y="514350"/>
                </a:cubicBezTo>
                <a:cubicBezTo>
                  <a:pt x="766762" y="660400"/>
                  <a:pt x="1012825" y="792163"/>
                  <a:pt x="1228725" y="876300"/>
                </a:cubicBezTo>
                <a:cubicBezTo>
                  <a:pt x="1444625" y="960438"/>
                  <a:pt x="1593850" y="1016000"/>
                  <a:pt x="1819275" y="1076325"/>
                </a:cubicBezTo>
                <a:cubicBezTo>
                  <a:pt x="2044700" y="1136650"/>
                  <a:pt x="2281238" y="1133475"/>
                  <a:pt x="2581275" y="1238250"/>
                </a:cubicBezTo>
                <a:cubicBezTo>
                  <a:pt x="2843213" y="1352550"/>
                  <a:pt x="3270250" y="1531938"/>
                  <a:pt x="3619500" y="1828800"/>
                </a:cubicBezTo>
                <a:cubicBezTo>
                  <a:pt x="3968750" y="2125662"/>
                  <a:pt x="4329113" y="2641600"/>
                  <a:pt x="4676775" y="3019425"/>
                </a:cubicBezTo>
                <a:cubicBezTo>
                  <a:pt x="5024438" y="3397250"/>
                  <a:pt x="5199062" y="3687762"/>
                  <a:pt x="5410200" y="3886200"/>
                </a:cubicBezTo>
                <a:cubicBezTo>
                  <a:pt x="5621338" y="4084638"/>
                  <a:pt x="5711825" y="4132263"/>
                  <a:pt x="5943600" y="4210050"/>
                </a:cubicBezTo>
                <a:cubicBezTo>
                  <a:pt x="6175375" y="4287838"/>
                  <a:pt x="6616700" y="4257675"/>
                  <a:pt x="6762750" y="4295775"/>
                </a:cubicBezTo>
              </a:path>
            </a:pathLst>
          </a:custGeom>
          <a:noFill/>
          <a:ln w="57150">
            <a:solidFill>
              <a:srgbClr val="3AF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6CF9E658-3AB4-47D1-B319-F7E3BDAAEDF1}"/>
              </a:ext>
            </a:extLst>
          </p:cNvPr>
          <p:cNvSpPr/>
          <p:nvPr/>
        </p:nvSpPr>
        <p:spPr>
          <a:xfrm>
            <a:off x="7277894" y="5226844"/>
            <a:ext cx="1116012" cy="223837"/>
          </a:xfrm>
          <a:custGeom>
            <a:avLst/>
            <a:gdLst>
              <a:gd name="connsiteX0" fmla="*/ 0 w 1092200"/>
              <a:gd name="connsiteY0" fmla="*/ 0 h 228600"/>
              <a:gd name="connsiteX1" fmla="*/ 260350 w 1092200"/>
              <a:gd name="connsiteY1" fmla="*/ 152400 h 228600"/>
              <a:gd name="connsiteX2" fmla="*/ 819150 w 1092200"/>
              <a:gd name="connsiteY2" fmla="*/ 203200 h 228600"/>
              <a:gd name="connsiteX3" fmla="*/ 1092200 w 1092200"/>
              <a:gd name="connsiteY3" fmla="*/ 228600 h 228600"/>
              <a:gd name="connsiteX0" fmla="*/ 0 w 1092200"/>
              <a:gd name="connsiteY0" fmla="*/ 0 h 228600"/>
              <a:gd name="connsiteX1" fmla="*/ 260350 w 1092200"/>
              <a:gd name="connsiteY1" fmla="*/ 142875 h 228600"/>
              <a:gd name="connsiteX2" fmla="*/ 819150 w 1092200"/>
              <a:gd name="connsiteY2" fmla="*/ 203200 h 228600"/>
              <a:gd name="connsiteX3" fmla="*/ 1092200 w 1092200"/>
              <a:gd name="connsiteY3" fmla="*/ 228600 h 228600"/>
              <a:gd name="connsiteX0" fmla="*/ 0 w 1104106"/>
              <a:gd name="connsiteY0" fmla="*/ 0 h 223837"/>
              <a:gd name="connsiteX1" fmla="*/ 272256 w 1104106"/>
              <a:gd name="connsiteY1" fmla="*/ 138112 h 223837"/>
              <a:gd name="connsiteX2" fmla="*/ 831056 w 1104106"/>
              <a:gd name="connsiteY2" fmla="*/ 198437 h 223837"/>
              <a:gd name="connsiteX3" fmla="*/ 1104106 w 1104106"/>
              <a:gd name="connsiteY3" fmla="*/ 223837 h 223837"/>
              <a:gd name="connsiteX0" fmla="*/ 0 w 1116012"/>
              <a:gd name="connsiteY0" fmla="*/ 0 h 223837"/>
              <a:gd name="connsiteX1" fmla="*/ 272256 w 1116012"/>
              <a:gd name="connsiteY1" fmla="*/ 138112 h 223837"/>
              <a:gd name="connsiteX2" fmla="*/ 831056 w 1116012"/>
              <a:gd name="connsiteY2" fmla="*/ 198437 h 223837"/>
              <a:gd name="connsiteX3" fmla="*/ 1116012 w 1116012"/>
              <a:gd name="connsiteY3" fmla="*/ 223837 h 223837"/>
            </a:gdLst>
            <a:ahLst/>
            <a:cxnLst>
              <a:cxn ang="0">
                <a:pos x="connsiteX0" y="connsiteY0"/>
              </a:cxn>
              <a:cxn ang="0">
                <a:pos x="connsiteX1" y="connsiteY1"/>
              </a:cxn>
              <a:cxn ang="0">
                <a:pos x="connsiteX2" y="connsiteY2"/>
              </a:cxn>
              <a:cxn ang="0">
                <a:pos x="connsiteX3" y="connsiteY3"/>
              </a:cxn>
            </a:cxnLst>
            <a:rect l="l" t="t" r="r" b="b"/>
            <a:pathLst>
              <a:path w="1116012" h="223837">
                <a:moveTo>
                  <a:pt x="0" y="0"/>
                </a:moveTo>
                <a:cubicBezTo>
                  <a:pt x="61912" y="59266"/>
                  <a:pt x="133747" y="105039"/>
                  <a:pt x="272256" y="138112"/>
                </a:cubicBezTo>
                <a:cubicBezTo>
                  <a:pt x="410765" y="171185"/>
                  <a:pt x="690430" y="184150"/>
                  <a:pt x="831056" y="198437"/>
                </a:cubicBezTo>
                <a:cubicBezTo>
                  <a:pt x="971682" y="212724"/>
                  <a:pt x="1024995" y="215370"/>
                  <a:pt x="1116012" y="223837"/>
                </a:cubicBezTo>
              </a:path>
            </a:pathLst>
          </a:custGeom>
          <a:noFill/>
          <a:ln w="7620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6DDA7B3-D52D-410E-9A0A-00F2B23C6AD7}"/>
              </a:ext>
            </a:extLst>
          </p:cNvPr>
          <p:cNvSpPr/>
          <p:nvPr/>
        </p:nvSpPr>
        <p:spPr>
          <a:xfrm>
            <a:off x="3933825" y="2314575"/>
            <a:ext cx="1628775" cy="1000125"/>
          </a:xfrm>
          <a:custGeom>
            <a:avLst/>
            <a:gdLst>
              <a:gd name="connsiteX0" fmla="*/ 0 w 1628775"/>
              <a:gd name="connsiteY0" fmla="*/ 0 h 1000125"/>
              <a:gd name="connsiteX1" fmla="*/ 552450 w 1628775"/>
              <a:gd name="connsiteY1" fmla="*/ 190500 h 1000125"/>
              <a:gd name="connsiteX2" fmla="*/ 1276350 w 1628775"/>
              <a:gd name="connsiteY2" fmla="*/ 638175 h 1000125"/>
              <a:gd name="connsiteX3" fmla="*/ 1628775 w 1628775"/>
              <a:gd name="connsiteY3" fmla="*/ 1000125 h 1000125"/>
              <a:gd name="connsiteX0" fmla="*/ 0 w 1628775"/>
              <a:gd name="connsiteY0" fmla="*/ 0 h 1000125"/>
              <a:gd name="connsiteX1" fmla="*/ 542457 w 1628775"/>
              <a:gd name="connsiteY1" fmla="*/ 195497 h 1000125"/>
              <a:gd name="connsiteX2" fmla="*/ 1276350 w 1628775"/>
              <a:gd name="connsiteY2" fmla="*/ 638175 h 1000125"/>
              <a:gd name="connsiteX3" fmla="*/ 1628775 w 1628775"/>
              <a:gd name="connsiteY3" fmla="*/ 1000125 h 1000125"/>
              <a:gd name="connsiteX0" fmla="*/ 0 w 1628775"/>
              <a:gd name="connsiteY0" fmla="*/ 0 h 1000125"/>
              <a:gd name="connsiteX1" fmla="*/ 542457 w 1628775"/>
              <a:gd name="connsiteY1" fmla="*/ 195497 h 1000125"/>
              <a:gd name="connsiteX2" fmla="*/ 1276350 w 1628775"/>
              <a:gd name="connsiteY2" fmla="*/ 638175 h 1000125"/>
              <a:gd name="connsiteX3" fmla="*/ 1628775 w 1628775"/>
              <a:gd name="connsiteY3" fmla="*/ 1000125 h 1000125"/>
              <a:gd name="connsiteX0" fmla="*/ 0 w 1628775"/>
              <a:gd name="connsiteY0" fmla="*/ 0 h 1000125"/>
              <a:gd name="connsiteX1" fmla="*/ 542457 w 1628775"/>
              <a:gd name="connsiteY1" fmla="*/ 195497 h 1000125"/>
              <a:gd name="connsiteX2" fmla="*/ 1276350 w 1628775"/>
              <a:gd name="connsiteY2" fmla="*/ 638175 h 1000125"/>
              <a:gd name="connsiteX3" fmla="*/ 1628775 w 1628775"/>
              <a:gd name="connsiteY3" fmla="*/ 1000125 h 1000125"/>
              <a:gd name="connsiteX0" fmla="*/ 0 w 1628775"/>
              <a:gd name="connsiteY0" fmla="*/ 0 h 1000125"/>
              <a:gd name="connsiteX1" fmla="*/ 542457 w 1628775"/>
              <a:gd name="connsiteY1" fmla="*/ 195497 h 1000125"/>
              <a:gd name="connsiteX2" fmla="*/ 1156428 w 1628775"/>
              <a:gd name="connsiteY2" fmla="*/ 555729 h 1000125"/>
              <a:gd name="connsiteX3" fmla="*/ 1628775 w 1628775"/>
              <a:gd name="connsiteY3" fmla="*/ 1000125 h 1000125"/>
              <a:gd name="connsiteX0" fmla="*/ 0 w 1628775"/>
              <a:gd name="connsiteY0" fmla="*/ 0 h 1000125"/>
              <a:gd name="connsiteX1" fmla="*/ 542457 w 1628775"/>
              <a:gd name="connsiteY1" fmla="*/ 195497 h 1000125"/>
              <a:gd name="connsiteX2" fmla="*/ 1161425 w 1628775"/>
              <a:gd name="connsiteY2" fmla="*/ 553231 h 1000125"/>
              <a:gd name="connsiteX3" fmla="*/ 1628775 w 1628775"/>
              <a:gd name="connsiteY3" fmla="*/ 1000125 h 1000125"/>
            </a:gdLst>
            <a:ahLst/>
            <a:cxnLst>
              <a:cxn ang="0">
                <a:pos x="connsiteX0" y="connsiteY0"/>
              </a:cxn>
              <a:cxn ang="0">
                <a:pos x="connsiteX1" y="connsiteY1"/>
              </a:cxn>
              <a:cxn ang="0">
                <a:pos x="connsiteX2" y="connsiteY2"/>
              </a:cxn>
              <a:cxn ang="0">
                <a:pos x="connsiteX3" y="connsiteY3"/>
              </a:cxn>
            </a:cxnLst>
            <a:rect l="l" t="t" r="r" b="b"/>
            <a:pathLst>
              <a:path w="1628775" h="1000125">
                <a:moveTo>
                  <a:pt x="0" y="0"/>
                </a:moveTo>
                <a:cubicBezTo>
                  <a:pt x="169862" y="42069"/>
                  <a:pt x="348886" y="103292"/>
                  <a:pt x="542457" y="195497"/>
                </a:cubicBezTo>
                <a:cubicBezTo>
                  <a:pt x="736028" y="287702"/>
                  <a:pt x="980372" y="419126"/>
                  <a:pt x="1161425" y="553231"/>
                </a:cubicBezTo>
                <a:cubicBezTo>
                  <a:pt x="1342478" y="687336"/>
                  <a:pt x="1542256" y="886618"/>
                  <a:pt x="1628775" y="1000125"/>
                </a:cubicBezTo>
              </a:path>
            </a:pathLst>
          </a:custGeom>
          <a:noFill/>
          <a:ln w="76200">
            <a:solidFill>
              <a:srgbClr val="29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23DD5237-E922-4DD6-B792-008253B15377}"/>
              </a:ext>
            </a:extLst>
          </p:cNvPr>
          <p:cNvSpPr/>
          <p:nvPr/>
        </p:nvSpPr>
        <p:spPr>
          <a:xfrm rot="988456">
            <a:off x="2854633" y="2397468"/>
            <a:ext cx="1393755" cy="2150791"/>
          </a:xfrm>
          <a:prstGeom prst="triangl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3">
            <a:extLst>
              <a:ext uri="{FF2B5EF4-FFF2-40B4-BE49-F238E27FC236}">
                <a16:creationId xmlns:a16="http://schemas.microsoft.com/office/drawing/2014/main" id="{BFF62A03-B4F6-4106-AA77-21F3D1D40D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4" t="12367" r="214" b="2134"/>
          <a:stretch/>
        </p:blipFill>
        <p:spPr>
          <a:xfrm>
            <a:off x="232647" y="3519490"/>
            <a:ext cx="4835720" cy="2756340"/>
          </a:xfrm>
          <a:prstGeom prst="rect">
            <a:avLst/>
          </a:prstGeom>
        </p:spPr>
      </p:pic>
      <p:sp>
        <p:nvSpPr>
          <p:cNvPr id="2" name="Title 1">
            <a:extLst>
              <a:ext uri="{FF2B5EF4-FFF2-40B4-BE49-F238E27FC236}">
                <a16:creationId xmlns:a16="http://schemas.microsoft.com/office/drawing/2014/main" id="{F8BC7A30-9295-41D6-A4D4-DDB94124B96C}"/>
              </a:ext>
            </a:extLst>
          </p:cNvPr>
          <p:cNvSpPr>
            <a:spLocks noGrp="1"/>
          </p:cNvSpPr>
          <p:nvPr>
            <p:ph type="title"/>
          </p:nvPr>
        </p:nvSpPr>
        <p:spPr/>
        <p:txBody>
          <a:bodyPr/>
          <a:lstStyle/>
          <a:p>
            <a:r>
              <a:rPr lang="en-US" dirty="0"/>
              <a:t>CONSTRUCTION PACKAGE 4</a:t>
            </a:r>
            <a:br>
              <a:rPr lang="en-US" dirty="0"/>
            </a:br>
            <a:r>
              <a:rPr lang="en-US" sz="2000" dirty="0"/>
              <a:t>December 2019</a:t>
            </a:r>
            <a:endParaRPr lang="en-US" dirty="0"/>
          </a:p>
        </p:txBody>
      </p:sp>
      <p:sp>
        <p:nvSpPr>
          <p:cNvPr id="58" name="Oval 57">
            <a:extLst>
              <a:ext uri="{FF2B5EF4-FFF2-40B4-BE49-F238E27FC236}">
                <a16:creationId xmlns:a16="http://schemas.microsoft.com/office/drawing/2014/main" id="{59B28232-698E-41E9-AF21-D377219E68D4}"/>
              </a:ext>
            </a:extLst>
          </p:cNvPr>
          <p:cNvSpPr/>
          <p:nvPr/>
        </p:nvSpPr>
        <p:spPr>
          <a:xfrm rot="2082583">
            <a:off x="6603808" y="4563202"/>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6028CA0-0DC0-40AF-8C19-D17C8B1F5C4C}"/>
              </a:ext>
            </a:extLst>
          </p:cNvPr>
          <p:cNvSpPr/>
          <p:nvPr/>
        </p:nvSpPr>
        <p:spPr>
          <a:xfrm rot="2082583">
            <a:off x="6731777" y="4739143"/>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DA2A2D2-B6E6-4B43-9D6A-3FBB71CFDCEE}"/>
              </a:ext>
            </a:extLst>
          </p:cNvPr>
          <p:cNvSpPr/>
          <p:nvPr/>
        </p:nvSpPr>
        <p:spPr>
          <a:xfrm rot="2082583">
            <a:off x="6930143" y="4921795"/>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A333E2F-2AF9-4CBF-B0D5-3299AAD3761B}"/>
              </a:ext>
            </a:extLst>
          </p:cNvPr>
          <p:cNvSpPr/>
          <p:nvPr/>
        </p:nvSpPr>
        <p:spPr>
          <a:xfrm rot="2082583">
            <a:off x="7133944" y="5116448"/>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3316AB-8015-472D-9895-39AFBB5978B2}"/>
              </a:ext>
            </a:extLst>
          </p:cNvPr>
          <p:cNvSpPr/>
          <p:nvPr/>
        </p:nvSpPr>
        <p:spPr>
          <a:xfrm rot="2082583">
            <a:off x="8068886" y="5349305"/>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3BDE7D8-1E25-4E01-8CC7-D1146259BC67}"/>
              </a:ext>
            </a:extLst>
          </p:cNvPr>
          <p:cNvSpPr/>
          <p:nvPr/>
        </p:nvSpPr>
        <p:spPr>
          <a:xfrm rot="2082583">
            <a:off x="3801128" y="2244824"/>
            <a:ext cx="187444" cy="179373"/>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2531175-D25C-436C-A167-4F1346C98912}"/>
              </a:ext>
            </a:extLst>
          </p:cNvPr>
          <p:cNvSpPr/>
          <p:nvPr/>
        </p:nvSpPr>
        <p:spPr>
          <a:xfrm rot="2082583">
            <a:off x="4278584" y="2371845"/>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97FFC90-6339-4CE2-9FF6-A9E91DB6B823}"/>
              </a:ext>
            </a:extLst>
          </p:cNvPr>
          <p:cNvSpPr/>
          <p:nvPr/>
        </p:nvSpPr>
        <p:spPr>
          <a:xfrm rot="2082583">
            <a:off x="6088405" y="3936919"/>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E6E09D9-0994-4CD9-8527-999A28081A4A}"/>
              </a:ext>
            </a:extLst>
          </p:cNvPr>
          <p:cNvSpPr/>
          <p:nvPr/>
        </p:nvSpPr>
        <p:spPr>
          <a:xfrm rot="2082583">
            <a:off x="6324216" y="4238629"/>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507F7F4-ECAD-4365-BF79-DC8CD60376A9}"/>
              </a:ext>
            </a:extLst>
          </p:cNvPr>
          <p:cNvSpPr/>
          <p:nvPr/>
        </p:nvSpPr>
        <p:spPr>
          <a:xfrm rot="2082583">
            <a:off x="5245509" y="2962268"/>
            <a:ext cx="187444" cy="179373"/>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9ABB3E6-808B-4CF4-B776-CF8BA6B5FEA5}"/>
              </a:ext>
            </a:extLst>
          </p:cNvPr>
          <p:cNvSpPr/>
          <p:nvPr/>
        </p:nvSpPr>
        <p:spPr>
          <a:xfrm rot="2082583">
            <a:off x="2483770" y="1797814"/>
            <a:ext cx="187444" cy="179373"/>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36">
            <a:extLst>
              <a:ext uri="{FF2B5EF4-FFF2-40B4-BE49-F238E27FC236}">
                <a16:creationId xmlns:a16="http://schemas.microsoft.com/office/drawing/2014/main" id="{210D136E-20E3-4862-BE9A-47FC98F6A630}"/>
              </a:ext>
            </a:extLst>
          </p:cNvPr>
          <p:cNvSpPr txBox="1"/>
          <p:nvPr/>
        </p:nvSpPr>
        <p:spPr>
          <a:xfrm>
            <a:off x="2633857" y="1652145"/>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a:solidFill>
                  <a:sysClr val="windowText" lastClr="000000"/>
                </a:solidFill>
                <a:latin typeface="Arial Narrow" panose="020B0606020202030204" pitchFamily="34" charset="0"/>
                <a:cs typeface="Arial" panose="020B0604020202020204" pitchFamily="34" charset="0"/>
              </a:rPr>
              <a:t>GARCES HWY</a:t>
            </a:r>
            <a:endPar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72" name="TextBox 36">
            <a:extLst>
              <a:ext uri="{FF2B5EF4-FFF2-40B4-BE49-F238E27FC236}">
                <a16:creationId xmlns:a16="http://schemas.microsoft.com/office/drawing/2014/main" id="{EAD9541A-4B6A-49DA-9314-72A231FB30D4}"/>
              </a:ext>
            </a:extLst>
          </p:cNvPr>
          <p:cNvSpPr txBox="1"/>
          <p:nvPr/>
        </p:nvSpPr>
        <p:spPr>
          <a:xfrm>
            <a:off x="3894850" y="2012845"/>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a:solidFill>
                  <a:sysClr val="windowText" lastClr="000000"/>
                </a:solidFill>
                <a:latin typeface="Arial Narrow" panose="020B0606020202030204" pitchFamily="34" charset="0"/>
                <a:cs typeface="Arial" panose="020B0604020202020204" pitchFamily="34" charset="0"/>
              </a:rPr>
              <a:t>POND ROAD</a:t>
            </a:r>
            <a:endPar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74" name="TextBox 36">
            <a:extLst>
              <a:ext uri="{FF2B5EF4-FFF2-40B4-BE49-F238E27FC236}">
                <a16:creationId xmlns:a16="http://schemas.microsoft.com/office/drawing/2014/main" id="{0939AE16-C86C-4933-979A-CC6206FA3C3A}"/>
              </a:ext>
            </a:extLst>
          </p:cNvPr>
          <p:cNvSpPr txBox="1"/>
          <p:nvPr/>
        </p:nvSpPr>
        <p:spPr>
          <a:xfrm>
            <a:off x="4370128" y="3081921"/>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POSO CREEK</a:t>
            </a:r>
          </a:p>
        </p:txBody>
      </p:sp>
      <p:sp>
        <p:nvSpPr>
          <p:cNvPr id="75" name="TextBox 36">
            <a:extLst>
              <a:ext uri="{FF2B5EF4-FFF2-40B4-BE49-F238E27FC236}">
                <a16:creationId xmlns:a16="http://schemas.microsoft.com/office/drawing/2014/main" id="{1A3515C9-785C-4E1D-8FA3-5079FFBD86CC}"/>
              </a:ext>
            </a:extLst>
          </p:cNvPr>
          <p:cNvSpPr txBox="1"/>
          <p:nvPr/>
        </p:nvSpPr>
        <p:spPr>
          <a:xfrm>
            <a:off x="5114438" y="4081730"/>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MCCOMB</a:t>
            </a:r>
            <a:r>
              <a:rPr lang="en-US" sz="1000" b="1" kern="0" dirty="0">
                <a:solidFill>
                  <a:sysClr val="windowText" lastClr="000000"/>
                </a:solidFill>
                <a:latin typeface="Arial Narrow" panose="020B0606020202030204" pitchFamily="34" charset="0"/>
                <a:cs typeface="Arial" panose="020B0604020202020204" pitchFamily="34" charset="0"/>
              </a:rPr>
              <a:t>S AVE</a:t>
            </a:r>
            <a:endPar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76" name="TextBox 36">
            <a:extLst>
              <a:ext uri="{FF2B5EF4-FFF2-40B4-BE49-F238E27FC236}">
                <a16:creationId xmlns:a16="http://schemas.microsoft.com/office/drawing/2014/main" id="{D9185F81-74CC-41FF-AB94-05479CF202A6}"/>
              </a:ext>
            </a:extLst>
          </p:cNvPr>
          <p:cNvSpPr txBox="1"/>
          <p:nvPr/>
        </p:nvSpPr>
        <p:spPr>
          <a:xfrm>
            <a:off x="6478715" y="4100115"/>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STATE ROUTE 46</a:t>
            </a:r>
          </a:p>
        </p:txBody>
      </p:sp>
      <p:sp>
        <p:nvSpPr>
          <p:cNvPr id="77" name="TextBox 36">
            <a:extLst>
              <a:ext uri="{FF2B5EF4-FFF2-40B4-BE49-F238E27FC236}">
                <a16:creationId xmlns:a16="http://schemas.microsoft.com/office/drawing/2014/main" id="{4FD623E0-3788-490A-B744-6D801FD83F8E}"/>
              </a:ext>
            </a:extLst>
          </p:cNvPr>
          <p:cNvSpPr txBox="1"/>
          <p:nvPr/>
        </p:nvSpPr>
        <p:spPr>
          <a:xfrm>
            <a:off x="6739333" y="4397837"/>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POSO AVENUE</a:t>
            </a:r>
          </a:p>
        </p:txBody>
      </p:sp>
      <p:sp>
        <p:nvSpPr>
          <p:cNvPr id="78" name="TextBox 36">
            <a:extLst>
              <a:ext uri="{FF2B5EF4-FFF2-40B4-BE49-F238E27FC236}">
                <a16:creationId xmlns:a16="http://schemas.microsoft.com/office/drawing/2014/main" id="{E097E297-14B5-4E69-AFE6-DA762289E88A}"/>
              </a:ext>
            </a:extLst>
          </p:cNvPr>
          <p:cNvSpPr txBox="1"/>
          <p:nvPr/>
        </p:nvSpPr>
        <p:spPr>
          <a:xfrm>
            <a:off x="6871715" y="4598408"/>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PEDESTRIAN UP</a:t>
            </a:r>
          </a:p>
        </p:txBody>
      </p:sp>
      <p:sp>
        <p:nvSpPr>
          <p:cNvPr id="79" name="TextBox 36">
            <a:extLst>
              <a:ext uri="{FF2B5EF4-FFF2-40B4-BE49-F238E27FC236}">
                <a16:creationId xmlns:a16="http://schemas.microsoft.com/office/drawing/2014/main" id="{8F987897-E925-4A96-A4A6-F4A8BFD43B26}"/>
              </a:ext>
            </a:extLst>
          </p:cNvPr>
          <p:cNvSpPr txBox="1"/>
          <p:nvPr/>
        </p:nvSpPr>
        <p:spPr>
          <a:xfrm>
            <a:off x="7041827" y="4770829"/>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WASCO VIADUCT</a:t>
            </a:r>
          </a:p>
        </p:txBody>
      </p:sp>
      <p:sp>
        <p:nvSpPr>
          <p:cNvPr id="80" name="TextBox 36">
            <a:extLst>
              <a:ext uri="{FF2B5EF4-FFF2-40B4-BE49-F238E27FC236}">
                <a16:creationId xmlns:a16="http://schemas.microsoft.com/office/drawing/2014/main" id="{3471CB61-88A7-4122-AFCB-9A1749095C8D}"/>
              </a:ext>
            </a:extLst>
          </p:cNvPr>
          <p:cNvSpPr txBox="1"/>
          <p:nvPr/>
        </p:nvSpPr>
        <p:spPr>
          <a:xfrm>
            <a:off x="7214650" y="4921233"/>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KIMBERLINA ROAD</a:t>
            </a:r>
          </a:p>
        </p:txBody>
      </p:sp>
      <p:sp>
        <p:nvSpPr>
          <p:cNvPr id="48" name="TextBox 36">
            <a:extLst>
              <a:ext uri="{FF2B5EF4-FFF2-40B4-BE49-F238E27FC236}">
                <a16:creationId xmlns:a16="http://schemas.microsoft.com/office/drawing/2014/main" id="{8FC434D7-8438-4441-9CED-BB023FF9A561}"/>
              </a:ext>
            </a:extLst>
          </p:cNvPr>
          <p:cNvSpPr txBox="1"/>
          <p:nvPr/>
        </p:nvSpPr>
        <p:spPr>
          <a:xfrm>
            <a:off x="4398326" y="2219005"/>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a:solidFill>
                  <a:sysClr val="windowText" lastClr="000000"/>
                </a:solidFill>
                <a:latin typeface="Arial Narrow" panose="020B0606020202030204" pitchFamily="34" charset="0"/>
                <a:cs typeface="Arial" panose="020B0604020202020204" pitchFamily="34" charset="0"/>
              </a:rPr>
              <a:t>PETERSON ROAD</a:t>
            </a:r>
            <a:endPar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49" name="TextBox 36">
            <a:extLst>
              <a:ext uri="{FF2B5EF4-FFF2-40B4-BE49-F238E27FC236}">
                <a16:creationId xmlns:a16="http://schemas.microsoft.com/office/drawing/2014/main" id="{E188253A-8C28-4A98-8CAB-84F88C568F17}"/>
              </a:ext>
            </a:extLst>
          </p:cNvPr>
          <p:cNvSpPr txBox="1"/>
          <p:nvPr/>
        </p:nvSpPr>
        <p:spPr>
          <a:xfrm>
            <a:off x="8025543" y="5133699"/>
            <a:ext cx="1260993" cy="218490"/>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MERCED AVE</a:t>
            </a:r>
          </a:p>
        </p:txBody>
      </p:sp>
      <p:grpSp>
        <p:nvGrpSpPr>
          <p:cNvPr id="50" name="Group 49">
            <a:extLst>
              <a:ext uri="{FF2B5EF4-FFF2-40B4-BE49-F238E27FC236}">
                <a16:creationId xmlns:a16="http://schemas.microsoft.com/office/drawing/2014/main" id="{C28C4862-22FC-40D1-87C6-D9CEBC80F22B}"/>
              </a:ext>
            </a:extLst>
          </p:cNvPr>
          <p:cNvGrpSpPr/>
          <p:nvPr/>
        </p:nvGrpSpPr>
        <p:grpSpPr>
          <a:xfrm>
            <a:off x="5389927" y="5557137"/>
            <a:ext cx="2921546" cy="709754"/>
            <a:chOff x="578412" y="2387340"/>
            <a:chExt cx="2921546" cy="709754"/>
          </a:xfrm>
        </p:grpSpPr>
        <p:sp>
          <p:nvSpPr>
            <p:cNvPr id="51" name="TextBox 50">
              <a:extLst>
                <a:ext uri="{FF2B5EF4-FFF2-40B4-BE49-F238E27FC236}">
                  <a16:creationId xmlns:a16="http://schemas.microsoft.com/office/drawing/2014/main" id="{1BA9FF4D-C8BD-470F-B89E-60D74F550A7C}"/>
                </a:ext>
              </a:extLst>
            </p:cNvPr>
            <p:cNvSpPr txBox="1"/>
            <p:nvPr/>
          </p:nvSpPr>
          <p:spPr>
            <a:xfrm>
              <a:off x="1363268" y="2626801"/>
              <a:ext cx="1768433"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Not Cleared for Construction</a:t>
              </a:r>
            </a:p>
          </p:txBody>
        </p:sp>
        <p:grpSp>
          <p:nvGrpSpPr>
            <p:cNvPr id="52" name="Group 51">
              <a:extLst>
                <a:ext uri="{FF2B5EF4-FFF2-40B4-BE49-F238E27FC236}">
                  <a16:creationId xmlns:a16="http://schemas.microsoft.com/office/drawing/2014/main" id="{AA1A42B1-4FFE-4355-BE1C-2BCA62B17EA0}"/>
                </a:ext>
              </a:extLst>
            </p:cNvPr>
            <p:cNvGrpSpPr/>
            <p:nvPr/>
          </p:nvGrpSpPr>
          <p:grpSpPr>
            <a:xfrm>
              <a:off x="578412" y="2387340"/>
              <a:ext cx="2921546" cy="709754"/>
              <a:chOff x="578412" y="2387340"/>
              <a:chExt cx="2921546" cy="709754"/>
            </a:xfrm>
          </p:grpSpPr>
          <p:cxnSp>
            <p:nvCxnSpPr>
              <p:cNvPr id="53" name="Straight Connector 52">
                <a:extLst>
                  <a:ext uri="{FF2B5EF4-FFF2-40B4-BE49-F238E27FC236}">
                    <a16:creationId xmlns:a16="http://schemas.microsoft.com/office/drawing/2014/main" id="{EDE4D3BD-F4AD-4D0C-94BA-FEE43E2581FD}"/>
                  </a:ext>
                </a:extLst>
              </p:cNvPr>
              <p:cNvCxnSpPr/>
              <p:nvPr/>
            </p:nvCxnSpPr>
            <p:spPr>
              <a:xfrm>
                <a:off x="851736" y="2487479"/>
                <a:ext cx="531377" cy="0"/>
              </a:xfrm>
              <a:prstGeom prst="line">
                <a:avLst/>
              </a:prstGeom>
              <a:ln w="76200">
                <a:solidFill>
                  <a:srgbClr val="3AF42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EBE31F6-ED04-45AD-8B82-E9ED5B0DEB0B}"/>
                  </a:ext>
                </a:extLst>
              </p:cNvPr>
              <p:cNvCxnSpPr/>
              <p:nvPr/>
            </p:nvCxnSpPr>
            <p:spPr>
              <a:xfrm>
                <a:off x="839749" y="2728501"/>
                <a:ext cx="5313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95E83DC3-C132-4ACC-9E27-DB00193F68A0}"/>
                  </a:ext>
                </a:extLst>
              </p:cNvPr>
              <p:cNvSpPr/>
              <p:nvPr/>
            </p:nvSpPr>
            <p:spPr>
              <a:xfrm>
                <a:off x="581696" y="2648235"/>
                <a:ext cx="164871" cy="1577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EAFF75D-65AE-4F8A-9E13-F52EA9DC04BE}"/>
                  </a:ext>
                </a:extLst>
              </p:cNvPr>
              <p:cNvSpPr txBox="1"/>
              <p:nvPr/>
            </p:nvSpPr>
            <p:spPr>
              <a:xfrm>
                <a:off x="1343920" y="2387340"/>
                <a:ext cx="1569659"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Construction in Progress</a:t>
                </a:r>
              </a:p>
            </p:txBody>
          </p:sp>
          <p:cxnSp>
            <p:nvCxnSpPr>
              <p:cNvPr id="57" name="Straight Connector 56">
                <a:extLst>
                  <a:ext uri="{FF2B5EF4-FFF2-40B4-BE49-F238E27FC236}">
                    <a16:creationId xmlns:a16="http://schemas.microsoft.com/office/drawing/2014/main" id="{C41B9C08-7E0A-47B7-B485-E410E8EC932A}"/>
                  </a:ext>
                </a:extLst>
              </p:cNvPr>
              <p:cNvCxnSpPr/>
              <p:nvPr/>
            </p:nvCxnSpPr>
            <p:spPr>
              <a:xfrm>
                <a:off x="848814" y="2983777"/>
                <a:ext cx="531377" cy="0"/>
              </a:xfrm>
              <a:prstGeom prst="line">
                <a:avLst/>
              </a:prstGeom>
              <a:ln w="76200">
                <a:solidFill>
                  <a:srgbClr val="2970F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FF727CFD-6E69-4462-B06C-DDAD71F198A8}"/>
                  </a:ext>
                </a:extLst>
              </p:cNvPr>
              <p:cNvSpPr/>
              <p:nvPr/>
            </p:nvSpPr>
            <p:spPr>
              <a:xfrm>
                <a:off x="578412" y="2904919"/>
                <a:ext cx="164871" cy="157772"/>
              </a:xfrm>
              <a:prstGeom prst="ellipse">
                <a:avLst/>
              </a:prstGeom>
              <a:solidFill>
                <a:srgbClr val="297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844F704-8449-4E8F-AF80-F95AEE466D4D}"/>
                  </a:ext>
                </a:extLst>
              </p:cNvPr>
              <p:cNvSpPr txBox="1"/>
              <p:nvPr/>
            </p:nvSpPr>
            <p:spPr>
              <a:xfrm>
                <a:off x="1372453" y="2866262"/>
                <a:ext cx="2127505" cy="230832"/>
              </a:xfrm>
              <a:prstGeom prst="rect">
                <a:avLst/>
              </a:prstGeom>
              <a:noFill/>
            </p:spPr>
            <p:txBody>
              <a:bodyPr wrap="none" rtlCol="0">
                <a:spAutoFit/>
              </a:bodyPr>
              <a:lstStyle/>
              <a:p>
                <a:r>
                  <a:rPr lang="en-US" sz="900" b="1" dirty="0">
                    <a:solidFill>
                      <a:srgbClr val="000000"/>
                    </a:solidFill>
                    <a:latin typeface="Arial" panose="020B0604020202020204" pitchFamily="34" charset="0"/>
                    <a:cs typeface="Arial" panose="020B0604020202020204" pitchFamily="34" charset="0"/>
                  </a:rPr>
                  <a:t>Projected Construction Completion</a:t>
                </a:r>
              </a:p>
            </p:txBody>
          </p:sp>
          <p:sp>
            <p:nvSpPr>
              <p:cNvPr id="83" name="Oval 82">
                <a:extLst>
                  <a:ext uri="{FF2B5EF4-FFF2-40B4-BE49-F238E27FC236}">
                    <a16:creationId xmlns:a16="http://schemas.microsoft.com/office/drawing/2014/main" id="{A276C29A-14DA-4FEE-8DBA-14638ECAC5DD}"/>
                  </a:ext>
                </a:extLst>
              </p:cNvPr>
              <p:cNvSpPr/>
              <p:nvPr/>
            </p:nvSpPr>
            <p:spPr>
              <a:xfrm>
                <a:off x="578413" y="2419243"/>
                <a:ext cx="164871" cy="157772"/>
              </a:xfrm>
              <a:prstGeom prst="ellipse">
                <a:avLst/>
              </a:prstGeom>
              <a:solidFill>
                <a:srgbClr val="3AF42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4" name="Table 3">
            <a:extLst>
              <a:ext uri="{FF2B5EF4-FFF2-40B4-BE49-F238E27FC236}">
                <a16:creationId xmlns:a16="http://schemas.microsoft.com/office/drawing/2014/main" id="{9F2DC7CC-0BD5-4FA0-B461-878D9FB57980}"/>
              </a:ext>
            </a:extLst>
          </p:cNvPr>
          <p:cNvGraphicFramePr>
            <a:graphicFrameLocks noGrp="1"/>
          </p:cNvGraphicFramePr>
          <p:nvPr>
            <p:extLst/>
          </p:nvPr>
        </p:nvGraphicFramePr>
        <p:xfrm>
          <a:off x="6843526" y="784546"/>
          <a:ext cx="2057401" cy="2590800"/>
        </p:xfrm>
        <a:graphic>
          <a:graphicData uri="http://schemas.openxmlformats.org/drawingml/2006/table">
            <a:tbl>
              <a:tblPr/>
              <a:tblGrid>
                <a:gridCol w="868261">
                  <a:extLst>
                    <a:ext uri="{9D8B030D-6E8A-4147-A177-3AD203B41FA5}">
                      <a16:colId xmlns:a16="http://schemas.microsoft.com/office/drawing/2014/main" val="4111555126"/>
                    </a:ext>
                  </a:extLst>
                </a:gridCol>
                <a:gridCol w="396380">
                  <a:extLst>
                    <a:ext uri="{9D8B030D-6E8A-4147-A177-3AD203B41FA5}">
                      <a16:colId xmlns:a16="http://schemas.microsoft.com/office/drawing/2014/main" val="2543168672"/>
                    </a:ext>
                  </a:extLst>
                </a:gridCol>
                <a:gridCol w="396380">
                  <a:extLst>
                    <a:ext uri="{9D8B030D-6E8A-4147-A177-3AD203B41FA5}">
                      <a16:colId xmlns:a16="http://schemas.microsoft.com/office/drawing/2014/main" val="1160259585"/>
                    </a:ext>
                  </a:extLst>
                </a:gridCol>
                <a:gridCol w="396380">
                  <a:extLst>
                    <a:ext uri="{9D8B030D-6E8A-4147-A177-3AD203B41FA5}">
                      <a16:colId xmlns:a16="http://schemas.microsoft.com/office/drawing/2014/main" val="3516905023"/>
                    </a:ext>
                  </a:extLst>
                </a:gridCol>
              </a:tblGrid>
              <a:tr h="381000">
                <a:tc gridSpan="4">
                  <a:txBody>
                    <a:bodyPr/>
                    <a:lstStyle/>
                    <a:p>
                      <a:pPr algn="l" fontAlgn="b"/>
                      <a:r>
                        <a:rPr lang="en-US" sz="1400" b="1" i="0" u="none" strike="noStrike">
                          <a:solidFill>
                            <a:srgbClr val="808080"/>
                          </a:solidFill>
                          <a:effectLst/>
                          <a:latin typeface="Arial Narrow" panose="020B0606020202030204" pitchFamily="34" charset="0"/>
                        </a:rPr>
                        <a:t>Total Guideway Miles: 21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6363139"/>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Jun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Dec</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192411325"/>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17</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006109868"/>
                  </a:ext>
                </a:extLst>
              </a:tr>
              <a:tr h="228600">
                <a:tc>
                  <a:txBody>
                    <a:bodyPr/>
                    <a:lstStyle/>
                    <a:p>
                      <a:pPr algn="l" fontAlgn="b"/>
                      <a:r>
                        <a:rPr lang="en-US" sz="1400" b="1" i="0" u="none" strike="noStrike" dirty="0">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10</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021737725"/>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17</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21</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889648230"/>
                  </a:ext>
                </a:extLst>
              </a:tr>
              <a:tr h="381000">
                <a:tc gridSpan="3">
                  <a:txBody>
                    <a:bodyPr/>
                    <a:lstStyle/>
                    <a:p>
                      <a:pPr algn="l" fontAlgn="b"/>
                      <a:r>
                        <a:rPr lang="en-US" sz="1400" b="1" i="0" u="none" strike="noStrike">
                          <a:solidFill>
                            <a:srgbClr val="808080"/>
                          </a:solidFill>
                          <a:effectLst/>
                          <a:latin typeface="Arial Narrow" panose="020B0606020202030204" pitchFamily="34" charset="0"/>
                        </a:rPr>
                        <a:t>Total Structures: 11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808080"/>
                        </a:solidFill>
                        <a:effectLst/>
                        <a:latin typeface="Arial Narrow" panose="020B0606020202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068587215"/>
                  </a:ext>
                </a:extLst>
              </a:tr>
              <a:tr h="228600">
                <a:tc>
                  <a:txBody>
                    <a:bodyPr/>
                    <a:lstStyle/>
                    <a:p>
                      <a:pPr algn="r" fontAlgn="b"/>
                      <a:r>
                        <a:rPr lang="en-US" sz="1400" b="1" i="0" u="none" strike="noStrike">
                          <a:solidFill>
                            <a:srgbClr val="000000"/>
                          </a:solidFill>
                          <a:effectLst/>
                          <a:latin typeface="Arial Narrow" panose="020B0606020202030204" pitchFamily="34" charset="0"/>
                        </a:rPr>
                        <a:t> </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Jan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Jun</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Dec</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1890801024"/>
                  </a:ext>
                </a:extLst>
              </a:tr>
              <a:tr h="228600">
                <a:tc>
                  <a:txBody>
                    <a:bodyPr/>
                    <a:lstStyle/>
                    <a:p>
                      <a:pPr algn="l" fontAlgn="b"/>
                      <a:r>
                        <a:rPr lang="en-US" sz="1400" b="1" i="0" u="none" strike="noStrike" dirty="0">
                          <a:solidFill>
                            <a:schemeClr val="bg1"/>
                          </a:solidFill>
                          <a:effectLst/>
                          <a:latin typeface="Arial Narrow" panose="020B0606020202030204" pitchFamily="34" charset="0"/>
                        </a:rPr>
                        <a:t>In Progress</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6</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chemeClr val="bg1"/>
                          </a:solidFill>
                          <a:effectLst/>
                          <a:latin typeface="Arial Narrow" panose="020B0606020202030204" pitchFamily="34" charset="0"/>
                        </a:rPr>
                        <a:t>7</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3040672781"/>
                  </a:ext>
                </a:extLst>
              </a:tr>
              <a:tr h="228600">
                <a:tc>
                  <a:txBody>
                    <a:bodyPr/>
                    <a:lstStyle/>
                    <a:p>
                      <a:pPr algn="l" fontAlgn="b"/>
                      <a:r>
                        <a:rPr lang="en-US" sz="1400" b="1" i="0" u="none" strike="noStrike">
                          <a:solidFill>
                            <a:schemeClr val="bg1"/>
                          </a:solidFill>
                          <a:effectLst/>
                          <a:latin typeface="Arial Narrow" panose="020B0606020202030204" pitchFamily="34" charset="0"/>
                        </a:rPr>
                        <a:t>Completed</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0</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chemeClr val="bg1"/>
                          </a:solidFill>
                          <a:effectLst/>
                          <a:latin typeface="Arial Narrow" panose="020B0606020202030204" pitchFamily="34" charset="0"/>
                        </a:rPr>
                        <a:t>4</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4173064950"/>
                  </a:ext>
                </a:extLst>
              </a:tr>
              <a:tr h="228600">
                <a:tc>
                  <a:txBody>
                    <a:bodyPr/>
                    <a:lstStyle/>
                    <a:p>
                      <a:pPr algn="l" fontAlgn="b"/>
                      <a:r>
                        <a:rPr lang="en-US" sz="1400" b="1" i="0" u="none" strike="noStrike">
                          <a:solidFill>
                            <a:srgbClr val="000000"/>
                          </a:solidFill>
                          <a:effectLst/>
                          <a:latin typeface="Arial Narrow" panose="020B0606020202030204" pitchFamily="34" charset="0"/>
                        </a:rPr>
                        <a:t>Total</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3</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a:solidFill>
                            <a:srgbClr val="000000"/>
                          </a:solidFill>
                          <a:effectLst/>
                          <a:latin typeface="Arial Narrow" panose="020B0606020202030204" pitchFamily="34" charset="0"/>
                        </a:rPr>
                        <a:t>6</a:t>
                      </a:r>
                    </a:p>
                  </a:txBody>
                  <a:tcPr marL="7620" marR="7620" marT="7620" marB="0" anchor="b">
                    <a:lnL>
                      <a:noFill/>
                    </a:lnL>
                    <a:lnR>
                      <a:noFill/>
                    </a:lnR>
                    <a:lnT>
                      <a:noFill/>
                    </a:lnT>
                    <a:lnB>
                      <a:noFill/>
                    </a:lnB>
                    <a:solidFill>
                      <a:srgbClr val="A6A6A6"/>
                    </a:solidFill>
                  </a:tcPr>
                </a:tc>
                <a:tc>
                  <a:txBody>
                    <a:bodyPr/>
                    <a:lstStyle/>
                    <a:p>
                      <a:pPr algn="r" fontAlgn="b"/>
                      <a:r>
                        <a:rPr lang="en-US" sz="1400" b="1" i="0" u="none" strike="noStrike" dirty="0">
                          <a:solidFill>
                            <a:srgbClr val="000000"/>
                          </a:solidFill>
                          <a:effectLst/>
                          <a:latin typeface="Arial Narrow" panose="020B0606020202030204" pitchFamily="34" charset="0"/>
                        </a:rPr>
                        <a:t>11</a:t>
                      </a:r>
                    </a:p>
                  </a:txBody>
                  <a:tcPr marL="7620" marR="7620" marT="7620" marB="0" anchor="b">
                    <a:lnL>
                      <a:noFill/>
                    </a:lnL>
                    <a:lnR>
                      <a:noFill/>
                    </a:lnR>
                    <a:lnT>
                      <a:noFill/>
                    </a:lnT>
                    <a:lnB>
                      <a:noFill/>
                    </a:lnB>
                    <a:solidFill>
                      <a:srgbClr val="A6A6A6"/>
                    </a:solidFill>
                  </a:tcPr>
                </a:tc>
                <a:extLst>
                  <a:ext uri="{0D108BD9-81ED-4DB2-BD59-A6C34878D82A}">
                    <a16:rowId xmlns:a16="http://schemas.microsoft.com/office/drawing/2014/main" val="225443819"/>
                  </a:ext>
                </a:extLst>
              </a:tr>
            </a:tbl>
          </a:graphicData>
        </a:graphic>
      </p:graphicFrame>
      <p:sp>
        <p:nvSpPr>
          <p:cNvPr id="42" name="Footer Placeholder 4">
            <a:extLst>
              <a:ext uri="{FF2B5EF4-FFF2-40B4-BE49-F238E27FC236}">
                <a16:creationId xmlns:a16="http://schemas.microsoft.com/office/drawing/2014/main" id="{E6A51A77-BE2B-476C-B658-2DD89B9CE47C}"/>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28</a:t>
            </a:fld>
            <a:endParaRPr lang="en-US" dirty="0"/>
          </a:p>
        </p:txBody>
      </p:sp>
    </p:spTree>
    <p:extLst>
      <p:ext uri="{BB962C8B-B14F-4D97-AF65-F5344CB8AC3E}">
        <p14:creationId xmlns:p14="http://schemas.microsoft.com/office/powerpoint/2010/main" val="22559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533400" y="947920"/>
            <a:ext cx="8159750" cy="639763"/>
          </a:xfrm>
        </p:spPr>
        <p:txBody>
          <a:bodyPr/>
          <a:lstStyle/>
          <a:p>
            <a:pPr marL="0" indent="0">
              <a:buNone/>
            </a:pPr>
            <a:r>
              <a:rPr lang="en-US" sz="3200" dirty="0">
                <a:solidFill>
                  <a:schemeClr val="accent1"/>
                </a:solidFill>
              </a:rPr>
              <a:t>RESPONSE TO STATE AUDITOR</a:t>
            </a:r>
          </a:p>
        </p:txBody>
      </p:sp>
      <p:sp>
        <p:nvSpPr>
          <p:cNvPr id="9" name="Content Placeholder 1">
            <a:extLst>
              <a:ext uri="{FF2B5EF4-FFF2-40B4-BE49-F238E27FC236}">
                <a16:creationId xmlns:a16="http://schemas.microsoft.com/office/drawing/2014/main" id="{04767BAD-DF39-46E8-B79E-9F4546B50FD1}"/>
              </a:ext>
            </a:extLst>
          </p:cNvPr>
          <p:cNvSpPr txBox="1">
            <a:spLocks/>
          </p:cNvSpPr>
          <p:nvPr/>
        </p:nvSpPr>
        <p:spPr>
          <a:xfrm>
            <a:off x="533400" y="1738968"/>
            <a:ext cx="7581900" cy="4686300"/>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Authority welcomed the audit and took its recommendations very seriously</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Findings and recommendations built on issues we had identified in 2018 Business Plan</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Committed to open dialogue and addressing all of the Auditor’s recommendations on the schedule</a:t>
            </a:r>
          </a:p>
        </p:txBody>
      </p:sp>
      <p:sp>
        <p:nvSpPr>
          <p:cNvPr id="4" name="Title 1">
            <a:extLst>
              <a:ext uri="{FF2B5EF4-FFF2-40B4-BE49-F238E27FC236}">
                <a16:creationId xmlns:a16="http://schemas.microsoft.com/office/drawing/2014/main" id="{6D8BE434-1C6F-4C81-856E-69AAA75ACC8C}"/>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5" name="Footer Placeholder 4">
            <a:extLst>
              <a:ext uri="{FF2B5EF4-FFF2-40B4-BE49-F238E27FC236}">
                <a16:creationId xmlns:a16="http://schemas.microsoft.com/office/drawing/2014/main" id="{54600647-3196-4A85-B440-E651C56EC6CD}"/>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29</a:t>
            </a:fld>
            <a:endParaRPr lang="en-US" dirty="0"/>
          </a:p>
        </p:txBody>
      </p:sp>
    </p:spTree>
    <p:extLst>
      <p:ext uri="{BB962C8B-B14F-4D97-AF65-F5344CB8AC3E}">
        <p14:creationId xmlns:p14="http://schemas.microsoft.com/office/powerpoint/2010/main" val="303027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9BFD6D5-F817-4D0C-95DC-1AE4943A61D9}"/>
              </a:ext>
            </a:extLst>
          </p:cNvPr>
          <p:cNvSpPr txBox="1">
            <a:spLocks/>
          </p:cNvSpPr>
          <p:nvPr/>
        </p:nvSpPr>
        <p:spPr>
          <a:xfrm>
            <a:off x="504563" y="1486249"/>
            <a:ext cx="7772400" cy="4297363"/>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2" indent="0">
              <a:spcBef>
                <a:spcPts val="0"/>
              </a:spcBef>
              <a:spcAft>
                <a:spcPts val="1200"/>
              </a:spcAft>
              <a:buClr>
                <a:schemeClr val="bg1">
                  <a:lumMod val="95000"/>
                </a:schemeClr>
              </a:buClr>
              <a:buFont typeface="Arial" pitchFamily="34" charset="0"/>
              <a:buNone/>
            </a:pPr>
            <a:r>
              <a:rPr lang="en-US" sz="3600" b="0" dirty="0">
                <a:solidFill>
                  <a:schemeClr val="accent1"/>
                </a:solidFill>
                <a:latin typeface="Arial" panose="020B0604020202020204" pitchFamily="34" charset="0"/>
              </a:rPr>
              <a:t>Re-establishing Credibility through:</a:t>
            </a:r>
          </a:p>
          <a:p>
            <a:pPr marL="742950" lvl="1" indent="-400050">
              <a:spcBef>
                <a:spcPts val="0"/>
              </a:spcBef>
              <a:spcAft>
                <a:spcPts val="2400"/>
              </a:spcAft>
              <a:buFont typeface="Wingdings" panose="05000000000000000000" pitchFamily="2" charset="2"/>
              <a:buChar char="§"/>
            </a:pPr>
            <a:r>
              <a:rPr lang="en-US" sz="3600" dirty="0">
                <a:latin typeface="Arial" panose="020B0604020202020204" pitchFamily="34" charset="0"/>
              </a:rPr>
              <a:t>Transparency</a:t>
            </a:r>
          </a:p>
          <a:p>
            <a:pPr marL="742950" lvl="1" indent="-400050">
              <a:spcBef>
                <a:spcPts val="0"/>
              </a:spcBef>
              <a:spcAft>
                <a:spcPts val="2400"/>
              </a:spcAft>
              <a:buFont typeface="Wingdings" panose="05000000000000000000" pitchFamily="2" charset="2"/>
              <a:buChar char="§"/>
            </a:pPr>
            <a:r>
              <a:rPr lang="en-US" sz="3600" dirty="0">
                <a:latin typeface="Arial" panose="020B0604020202020204" pitchFamily="34" charset="0"/>
              </a:rPr>
              <a:t>Keeping Our Commitments</a:t>
            </a:r>
          </a:p>
          <a:p>
            <a:pPr marL="742950" lvl="1" indent="-400050">
              <a:spcBef>
                <a:spcPts val="0"/>
              </a:spcBef>
              <a:spcAft>
                <a:spcPts val="2400"/>
              </a:spcAft>
              <a:buFont typeface="Wingdings" panose="05000000000000000000" pitchFamily="2" charset="2"/>
              <a:buChar char="§"/>
            </a:pPr>
            <a:r>
              <a:rPr lang="en-US" sz="3600" dirty="0">
                <a:latin typeface="Arial" panose="020B0604020202020204" pitchFamily="34" charset="0"/>
              </a:rPr>
              <a:t>Delivering High-Speed Rail trains while ‘living within our means’</a:t>
            </a:r>
          </a:p>
        </p:txBody>
      </p:sp>
      <p:sp>
        <p:nvSpPr>
          <p:cNvPr id="4" name="Title 1">
            <a:extLst>
              <a:ext uri="{FF2B5EF4-FFF2-40B4-BE49-F238E27FC236}">
                <a16:creationId xmlns:a16="http://schemas.microsoft.com/office/drawing/2014/main" id="{0E8FC029-5DE0-4B02-A736-B6BC1A06501F}"/>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5" name="Footer Placeholder 4">
            <a:extLst>
              <a:ext uri="{FF2B5EF4-FFF2-40B4-BE49-F238E27FC236}">
                <a16:creationId xmlns:a16="http://schemas.microsoft.com/office/drawing/2014/main" id="{7BF2F8B9-F298-4C67-B965-A130243E9F88}"/>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a:t>
            </a:fld>
            <a:endParaRPr lang="en-US" dirty="0"/>
          </a:p>
        </p:txBody>
      </p:sp>
    </p:spTree>
    <p:extLst>
      <p:ext uri="{BB962C8B-B14F-4D97-AF65-F5344CB8AC3E}">
        <p14:creationId xmlns:p14="http://schemas.microsoft.com/office/powerpoint/2010/main" val="85409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380999" y="1082586"/>
            <a:ext cx="8159750" cy="639763"/>
          </a:xfrm>
        </p:spPr>
        <p:txBody>
          <a:bodyPr>
            <a:normAutofit fontScale="77500" lnSpcReduction="20000"/>
          </a:bodyPr>
          <a:lstStyle/>
          <a:p>
            <a:pPr marL="0" indent="0">
              <a:buNone/>
            </a:pPr>
            <a:r>
              <a:rPr lang="en-US" sz="2800" dirty="0">
                <a:solidFill>
                  <a:schemeClr val="accent1"/>
                </a:solidFill>
              </a:rPr>
              <a:t>FEDERAL RAILROAD ADMINISTRATION (FRA) GRANT AGREEMENT </a:t>
            </a:r>
          </a:p>
        </p:txBody>
      </p:sp>
      <p:sp>
        <p:nvSpPr>
          <p:cNvPr id="4" name="Content Placeholder 1">
            <a:extLst>
              <a:ext uri="{FF2B5EF4-FFF2-40B4-BE49-F238E27FC236}">
                <a16:creationId xmlns:a16="http://schemas.microsoft.com/office/drawing/2014/main" id="{776A655A-5BA8-4D38-B3CE-9BA1FFB8801B}"/>
              </a:ext>
            </a:extLst>
          </p:cNvPr>
          <p:cNvSpPr txBox="1">
            <a:spLocks/>
          </p:cNvSpPr>
          <p:nvPr/>
        </p:nvSpPr>
        <p:spPr>
          <a:xfrm>
            <a:off x="380999" y="1567772"/>
            <a:ext cx="8382002" cy="4527449"/>
          </a:xfrm>
          <a:prstGeom prst="rect">
            <a:avLst/>
          </a:prstGeom>
        </p:spPr>
        <p:txBody>
          <a:bodyPr>
            <a:normAutofit fontScale="92500"/>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Arial" panose="020B0604020202020204" pitchFamily="34" charset="0"/>
              </a:rPr>
              <a:t>February 19</a:t>
            </a:r>
            <a:r>
              <a:rPr lang="en-US" baseline="30000" dirty="0">
                <a:latin typeface="Arial" panose="020B0604020202020204" pitchFamily="34" charset="0"/>
              </a:rPr>
              <a:t>th</a:t>
            </a:r>
            <a:r>
              <a:rPr lang="en-US" dirty="0">
                <a:latin typeface="Arial" panose="020B0604020202020204" pitchFamily="34" charset="0"/>
              </a:rPr>
              <a:t> </a:t>
            </a:r>
            <a:r>
              <a:rPr lang="en-US" b="0" dirty="0">
                <a:latin typeface="Arial" panose="020B0604020202020204" pitchFamily="34" charset="0"/>
              </a:rPr>
              <a:t>– FRA sent letter threatening to de-obligate $929 million in federal FY 10 funds.</a:t>
            </a:r>
          </a:p>
          <a:p>
            <a:pPr marL="0" indent="0">
              <a:buFont typeface="Arial" pitchFamily="34" charset="0"/>
              <a:buNone/>
            </a:pPr>
            <a:endParaRPr lang="en-US" b="0" dirty="0">
              <a:latin typeface="Arial" panose="020B0604020202020204" pitchFamily="34" charset="0"/>
            </a:endParaRPr>
          </a:p>
          <a:p>
            <a:pPr marL="0" indent="0">
              <a:buFont typeface="Arial" pitchFamily="34" charset="0"/>
              <a:buNone/>
            </a:pPr>
            <a:r>
              <a:rPr lang="en-US" dirty="0">
                <a:latin typeface="Arial" panose="020B0604020202020204" pitchFamily="34" charset="0"/>
              </a:rPr>
              <a:t>March 4</a:t>
            </a:r>
            <a:r>
              <a:rPr lang="en-US" baseline="30000" dirty="0">
                <a:latin typeface="Arial" panose="020B0604020202020204" pitchFamily="34" charset="0"/>
              </a:rPr>
              <a:t>th</a:t>
            </a:r>
            <a:r>
              <a:rPr lang="en-US" dirty="0">
                <a:latin typeface="Arial" panose="020B0604020202020204" pitchFamily="34" charset="0"/>
              </a:rPr>
              <a:t> </a:t>
            </a:r>
            <a:r>
              <a:rPr lang="en-US" b="0" dirty="0">
                <a:latin typeface="Arial" panose="020B0604020202020204" pitchFamily="34" charset="0"/>
              </a:rPr>
              <a:t>– Authority sent two letters in response, specifically: </a:t>
            </a:r>
          </a:p>
          <a:p>
            <a:pPr>
              <a:buClr>
                <a:schemeClr val="accent2"/>
              </a:buClr>
              <a:buFont typeface="Wingdings" panose="05000000000000000000" pitchFamily="2" charset="2"/>
              <a:buChar char="§"/>
            </a:pPr>
            <a:r>
              <a:rPr lang="en-US" b="0" dirty="0">
                <a:latin typeface="Arial" panose="020B0604020202020204" pitchFamily="34" charset="0"/>
              </a:rPr>
              <a:t>Project continues to further purpose for which federal funds were obligated;</a:t>
            </a:r>
          </a:p>
          <a:p>
            <a:pPr>
              <a:buClr>
                <a:schemeClr val="accent2"/>
              </a:buClr>
              <a:buFont typeface="Wingdings" panose="05000000000000000000" pitchFamily="2" charset="2"/>
              <a:buChar char="§"/>
            </a:pPr>
            <a:r>
              <a:rPr lang="en-US" b="0" dirty="0">
                <a:latin typeface="Arial" panose="020B0604020202020204" pitchFamily="34" charset="0"/>
              </a:rPr>
              <a:t>We are making steady progress toward meeting grant requirements;  </a:t>
            </a:r>
          </a:p>
          <a:p>
            <a:pPr>
              <a:buClr>
                <a:schemeClr val="accent2"/>
              </a:buClr>
              <a:buFont typeface="Wingdings" panose="05000000000000000000" pitchFamily="2" charset="2"/>
              <a:buChar char="§"/>
            </a:pPr>
            <a:r>
              <a:rPr lang="en-US" b="0" dirty="0">
                <a:latin typeface="Arial" panose="020B0604020202020204" pitchFamily="34" charset="0"/>
              </a:rPr>
              <a:t>Noted that FRA has taken actions detrimental to timely progress on environmental reviews;</a:t>
            </a:r>
          </a:p>
          <a:p>
            <a:pPr>
              <a:buClr>
                <a:schemeClr val="accent2"/>
              </a:buClr>
              <a:buFont typeface="Wingdings" panose="05000000000000000000" pitchFamily="2" charset="2"/>
              <a:buChar char="§"/>
            </a:pPr>
            <a:r>
              <a:rPr lang="en-US" b="0" dirty="0">
                <a:latin typeface="Arial" panose="020B0604020202020204" pitchFamily="34" charset="0"/>
              </a:rPr>
              <a:t>Inviting FRA Administrator to help re-establish functional relationship between Authority and the FRA. </a:t>
            </a:r>
          </a:p>
          <a:p>
            <a:pPr marL="0" indent="0">
              <a:buFont typeface="Arial" pitchFamily="34" charset="0"/>
              <a:buNone/>
            </a:pPr>
            <a:endParaRPr lang="en-US" sz="1800" dirty="0">
              <a:latin typeface="Arial" panose="020B0604020202020204" pitchFamily="34" charset="0"/>
            </a:endParaRPr>
          </a:p>
        </p:txBody>
      </p:sp>
      <p:sp>
        <p:nvSpPr>
          <p:cNvPr id="5" name="Title 1">
            <a:extLst>
              <a:ext uri="{FF2B5EF4-FFF2-40B4-BE49-F238E27FC236}">
                <a16:creationId xmlns:a16="http://schemas.microsoft.com/office/drawing/2014/main" id="{6454AF4E-C2C6-41EF-8F1C-6F291B59C316}"/>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3A4250DA-5939-4326-907F-5ED3E89FE9A8}"/>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30</a:t>
            </a:fld>
            <a:endParaRPr lang="en-US" dirty="0"/>
          </a:p>
        </p:txBody>
      </p:sp>
    </p:spTree>
    <p:extLst>
      <p:ext uri="{BB962C8B-B14F-4D97-AF65-F5344CB8AC3E}">
        <p14:creationId xmlns:p14="http://schemas.microsoft.com/office/powerpoint/2010/main" val="1348987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B817-0181-485E-9251-952A16A06C81}"/>
              </a:ext>
            </a:extLst>
          </p:cNvPr>
          <p:cNvSpPr txBox="1"/>
          <p:nvPr/>
        </p:nvSpPr>
        <p:spPr>
          <a:xfrm>
            <a:off x="395872" y="1219887"/>
            <a:ext cx="8352255" cy="530915"/>
          </a:xfrm>
          <a:prstGeom prst="rect">
            <a:avLst/>
          </a:prstGeom>
          <a:solidFill>
            <a:srgbClr val="23417F"/>
          </a:solidFill>
        </p:spPr>
        <p:txBody>
          <a:bodyPr wrap="square" rtlCol="0">
            <a:spAutoFit/>
          </a:bodyPr>
          <a:lstStyle/>
          <a:p>
            <a:r>
              <a:rPr lang="en-US" sz="1500" b="1" dirty="0">
                <a:solidFill>
                  <a:srgbClr val="FBD518"/>
                </a:solidFill>
                <a:latin typeface="Myriad Pro" panose="020B0503030403020204"/>
              </a:rPr>
              <a:t>Direct Investment</a:t>
            </a:r>
          </a:p>
          <a:p>
            <a:r>
              <a:rPr lang="en-US" sz="1350" b="1" dirty="0">
                <a:solidFill>
                  <a:schemeClr val="bg1"/>
                </a:solidFill>
                <a:latin typeface="Myriad Pro" panose="020B0503030403020204"/>
              </a:rPr>
              <a:t>Total Authority Expenditures that drive the Economic Output</a:t>
            </a:r>
          </a:p>
        </p:txBody>
      </p:sp>
      <p:sp>
        <p:nvSpPr>
          <p:cNvPr id="11" name="Title 1">
            <a:extLst>
              <a:ext uri="{FF2B5EF4-FFF2-40B4-BE49-F238E27FC236}">
                <a16:creationId xmlns:a16="http://schemas.microsoft.com/office/drawing/2014/main" id="{48EC8ED0-B041-488D-947B-CBF4B33FE06C}"/>
              </a:ext>
            </a:extLst>
          </p:cNvPr>
          <p:cNvSpPr>
            <a:spLocks noGrp="1"/>
          </p:cNvSpPr>
          <p:nvPr>
            <p:ph type="title"/>
          </p:nvPr>
        </p:nvSpPr>
        <p:spPr>
          <a:xfrm>
            <a:off x="628650" y="78025"/>
            <a:ext cx="7886700" cy="760176"/>
          </a:xfrm>
          <a:prstGeom prst="rect">
            <a:avLst/>
          </a:prstGeom>
        </p:spPr>
        <p:txBody>
          <a:bodyPr/>
          <a:lstStyle/>
          <a:p>
            <a:r>
              <a:rPr lang="en-US" sz="3200" b="1" dirty="0">
                <a:latin typeface="Myriad Pro" panose="020B0503030403020204" pitchFamily="34" charset="0"/>
              </a:rPr>
              <a:t>2018 Economic Impact Report</a:t>
            </a:r>
            <a:br>
              <a:rPr lang="en-US" sz="3200" b="1" dirty="0">
                <a:latin typeface="Myriad Pro" panose="020B0503030403020204" pitchFamily="34" charset="0"/>
              </a:rPr>
            </a:br>
            <a:r>
              <a:rPr lang="en-US" sz="1600" dirty="0">
                <a:latin typeface="Myriad Pro" panose="020B0503030403020204" pitchFamily="34" charset="0"/>
              </a:rPr>
              <a:t>CALIFORNIA HIGH-SPEED RAIL AUTHORITY</a:t>
            </a:r>
            <a:r>
              <a:rPr lang="en-US" dirty="0">
                <a:latin typeface="Myriad Pro" panose="020B0503030403020204" pitchFamily="34" charset="0"/>
              </a:rPr>
              <a:t/>
            </a:r>
            <a:br>
              <a:rPr lang="en-US" dirty="0">
                <a:latin typeface="Myriad Pro" panose="020B0503030403020204" pitchFamily="34" charset="0"/>
              </a:rPr>
            </a:br>
            <a:endParaRPr lang="en-US" dirty="0"/>
          </a:p>
        </p:txBody>
      </p:sp>
      <p:grpSp>
        <p:nvGrpSpPr>
          <p:cNvPr id="32" name="Group 31">
            <a:extLst>
              <a:ext uri="{FF2B5EF4-FFF2-40B4-BE49-F238E27FC236}">
                <a16:creationId xmlns:a16="http://schemas.microsoft.com/office/drawing/2014/main" id="{3C87B7D7-FF7A-4E3F-8394-2932A2241B88}"/>
              </a:ext>
            </a:extLst>
          </p:cNvPr>
          <p:cNvGrpSpPr/>
          <p:nvPr/>
        </p:nvGrpSpPr>
        <p:grpSpPr>
          <a:xfrm>
            <a:off x="552592" y="2145811"/>
            <a:ext cx="8038814" cy="2566378"/>
            <a:chOff x="476536" y="2178284"/>
            <a:chExt cx="8038814" cy="2566378"/>
          </a:xfrm>
        </p:grpSpPr>
        <p:grpSp>
          <p:nvGrpSpPr>
            <p:cNvPr id="31" name="Group 30">
              <a:extLst>
                <a:ext uri="{FF2B5EF4-FFF2-40B4-BE49-F238E27FC236}">
                  <a16:creationId xmlns:a16="http://schemas.microsoft.com/office/drawing/2014/main" id="{FB1DC2D6-3D20-4DB7-BDE4-80EEBA6B5F39}"/>
                </a:ext>
              </a:extLst>
            </p:cNvPr>
            <p:cNvGrpSpPr/>
            <p:nvPr/>
          </p:nvGrpSpPr>
          <p:grpSpPr>
            <a:xfrm>
              <a:off x="476536" y="2243232"/>
              <a:ext cx="2167544" cy="2501430"/>
              <a:chOff x="331273" y="2179627"/>
              <a:chExt cx="2167544" cy="2501430"/>
            </a:xfrm>
          </p:grpSpPr>
          <p:grpSp>
            <p:nvGrpSpPr>
              <p:cNvPr id="13" name="Group 12">
                <a:extLst>
                  <a:ext uri="{FF2B5EF4-FFF2-40B4-BE49-F238E27FC236}">
                    <a16:creationId xmlns:a16="http://schemas.microsoft.com/office/drawing/2014/main" id="{E1F24F78-9174-4738-AE5F-9F6E2FA83F59}"/>
                  </a:ext>
                </a:extLst>
              </p:cNvPr>
              <p:cNvGrpSpPr/>
              <p:nvPr/>
            </p:nvGrpSpPr>
            <p:grpSpPr>
              <a:xfrm>
                <a:off x="331273" y="2179627"/>
                <a:ext cx="2167544" cy="2501430"/>
                <a:chOff x="2044303" y="3864769"/>
                <a:chExt cx="942976" cy="1088231"/>
              </a:xfrm>
            </p:grpSpPr>
            <p:sp>
              <p:nvSpPr>
                <p:cNvPr id="24" name="Rectangle: Rounded Corners 23">
                  <a:extLst>
                    <a:ext uri="{FF2B5EF4-FFF2-40B4-BE49-F238E27FC236}">
                      <a16:creationId xmlns:a16="http://schemas.microsoft.com/office/drawing/2014/main" id="{5CE1AC77-6772-4C37-B8F5-9084C81B714A}"/>
                    </a:ext>
                  </a:extLst>
                </p:cNvPr>
                <p:cNvSpPr/>
                <p:nvPr/>
              </p:nvSpPr>
              <p:spPr>
                <a:xfrm>
                  <a:off x="2044303" y="3998119"/>
                  <a:ext cx="942976" cy="954881"/>
                </a:xfrm>
                <a:prstGeom prst="roundRect">
                  <a:avLst>
                    <a:gd name="adj" fmla="val 5840"/>
                  </a:avLst>
                </a:prstGeom>
                <a:solidFill>
                  <a:srgbClr val="8D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8D437096-1CE9-4F51-9221-BCEB865E58B2}"/>
                    </a:ext>
                  </a:extLst>
                </p:cNvPr>
                <p:cNvGrpSpPr/>
                <p:nvPr/>
              </p:nvGrpSpPr>
              <p:grpSpPr>
                <a:xfrm>
                  <a:off x="2109788" y="4300538"/>
                  <a:ext cx="812006" cy="590550"/>
                  <a:chOff x="2109788" y="4300538"/>
                  <a:chExt cx="812006" cy="590550"/>
                </a:xfrm>
              </p:grpSpPr>
              <p:sp>
                <p:nvSpPr>
                  <p:cNvPr id="28" name="Rectangle: Rounded Corners 27">
                    <a:extLst>
                      <a:ext uri="{FF2B5EF4-FFF2-40B4-BE49-F238E27FC236}">
                        <a16:creationId xmlns:a16="http://schemas.microsoft.com/office/drawing/2014/main" id="{4FFDC6AA-592A-4263-9035-FA86133C2B04}"/>
                      </a:ext>
                    </a:extLst>
                  </p:cNvPr>
                  <p:cNvSpPr/>
                  <p:nvPr/>
                </p:nvSpPr>
                <p:spPr>
                  <a:xfrm>
                    <a:off x="2109788" y="4343400"/>
                    <a:ext cx="812006" cy="547688"/>
                  </a:xfrm>
                  <a:prstGeom prst="roundRect">
                    <a:avLst>
                      <a:gd name="adj" fmla="val 50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A37F3AD6-C64E-455C-B325-67031D0B8E0F}"/>
                      </a:ext>
                    </a:extLst>
                  </p:cNvPr>
                  <p:cNvSpPr/>
                  <p:nvPr/>
                </p:nvSpPr>
                <p:spPr>
                  <a:xfrm>
                    <a:off x="2109788" y="4300538"/>
                    <a:ext cx="81200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Rectangle: Rounded Corners 25">
                  <a:extLst>
                    <a:ext uri="{FF2B5EF4-FFF2-40B4-BE49-F238E27FC236}">
                      <a16:creationId xmlns:a16="http://schemas.microsoft.com/office/drawing/2014/main" id="{A932EC37-6622-42AF-AA6D-3DCCD18D1E4B}"/>
                    </a:ext>
                  </a:extLst>
                </p:cNvPr>
                <p:cNvSpPr/>
                <p:nvPr/>
              </p:nvSpPr>
              <p:spPr>
                <a:xfrm>
                  <a:off x="2256553" y="3864769"/>
                  <a:ext cx="101600" cy="304800"/>
                </a:xfrm>
                <a:prstGeom prst="roundRect">
                  <a:avLst>
                    <a:gd name="adj" fmla="val 50000"/>
                  </a:avLst>
                </a:prstGeom>
                <a:solidFill>
                  <a:srgbClr val="8DC73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7" name="Rectangle: Rounded Corners 26">
                  <a:extLst>
                    <a:ext uri="{FF2B5EF4-FFF2-40B4-BE49-F238E27FC236}">
                      <a16:creationId xmlns:a16="http://schemas.microsoft.com/office/drawing/2014/main" id="{35AA7B21-ACEC-469D-B573-332D62572777}"/>
                    </a:ext>
                  </a:extLst>
                </p:cNvPr>
                <p:cNvSpPr/>
                <p:nvPr/>
              </p:nvSpPr>
              <p:spPr>
                <a:xfrm>
                  <a:off x="2676524" y="3864769"/>
                  <a:ext cx="101600" cy="304800"/>
                </a:xfrm>
                <a:prstGeom prst="roundRect">
                  <a:avLst>
                    <a:gd name="adj" fmla="val 50000"/>
                  </a:avLst>
                </a:prstGeom>
                <a:solidFill>
                  <a:srgbClr val="8DC73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sp>
            <p:nvSpPr>
              <p:cNvPr id="14" name="TextBox 13">
                <a:extLst>
                  <a:ext uri="{FF2B5EF4-FFF2-40B4-BE49-F238E27FC236}">
                    <a16:creationId xmlns:a16="http://schemas.microsoft.com/office/drawing/2014/main" id="{E26E44E5-8C4F-4B69-81AA-A8BEA86EB40E}"/>
                  </a:ext>
                </a:extLst>
              </p:cNvPr>
              <p:cNvSpPr txBox="1"/>
              <p:nvPr/>
            </p:nvSpPr>
            <p:spPr>
              <a:xfrm>
                <a:off x="476536" y="3277764"/>
                <a:ext cx="1866492" cy="1077218"/>
              </a:xfrm>
              <a:prstGeom prst="rect">
                <a:avLst/>
              </a:prstGeom>
              <a:noFill/>
            </p:spPr>
            <p:txBody>
              <a:bodyPr wrap="square" rtlCol="0">
                <a:spAutoFit/>
              </a:bodyPr>
              <a:lstStyle/>
              <a:p>
                <a:pPr algn="ctr"/>
                <a:r>
                  <a:rPr lang="en-US" sz="3200" b="1" dirty="0">
                    <a:solidFill>
                      <a:srgbClr val="8DC73E"/>
                    </a:solidFill>
                    <a:latin typeface="Acumin Pro Black" panose="020B0904020202020204" pitchFamily="34" charset="0"/>
                  </a:rPr>
                  <a:t>JULY</a:t>
                </a:r>
                <a:br>
                  <a:rPr lang="en-US" sz="3200" b="1" dirty="0">
                    <a:solidFill>
                      <a:srgbClr val="8DC73E"/>
                    </a:solidFill>
                    <a:latin typeface="Acumin Pro Black" panose="020B0904020202020204" pitchFamily="34" charset="0"/>
                  </a:rPr>
                </a:br>
                <a:r>
                  <a:rPr lang="en-US" sz="3200" b="1" dirty="0">
                    <a:solidFill>
                      <a:srgbClr val="8DC73E"/>
                    </a:solidFill>
                    <a:latin typeface="Acumin Pro Black" panose="020B0904020202020204" pitchFamily="34" charset="0"/>
                  </a:rPr>
                  <a:t>2006</a:t>
                </a:r>
              </a:p>
            </p:txBody>
          </p:sp>
        </p:grpSp>
        <p:grpSp>
          <p:nvGrpSpPr>
            <p:cNvPr id="15" name="Group 14">
              <a:extLst>
                <a:ext uri="{FF2B5EF4-FFF2-40B4-BE49-F238E27FC236}">
                  <a16:creationId xmlns:a16="http://schemas.microsoft.com/office/drawing/2014/main" id="{B837D7CA-6C90-4285-8ACB-CA3021B10FC5}"/>
                </a:ext>
              </a:extLst>
            </p:cNvPr>
            <p:cNvGrpSpPr/>
            <p:nvPr/>
          </p:nvGrpSpPr>
          <p:grpSpPr>
            <a:xfrm>
              <a:off x="6347806" y="2178284"/>
              <a:ext cx="2167544" cy="2501431"/>
              <a:chOff x="2044303" y="3864769"/>
              <a:chExt cx="942976" cy="1088231"/>
            </a:xfrm>
            <a:solidFill>
              <a:srgbClr val="92278F"/>
            </a:solidFill>
          </p:grpSpPr>
          <p:sp>
            <p:nvSpPr>
              <p:cNvPr id="18" name="Rectangle: Rounded Corners 17">
                <a:extLst>
                  <a:ext uri="{FF2B5EF4-FFF2-40B4-BE49-F238E27FC236}">
                    <a16:creationId xmlns:a16="http://schemas.microsoft.com/office/drawing/2014/main" id="{D8174042-1797-46B8-B55A-0C6CA25AD967}"/>
                  </a:ext>
                </a:extLst>
              </p:cNvPr>
              <p:cNvSpPr/>
              <p:nvPr/>
            </p:nvSpPr>
            <p:spPr>
              <a:xfrm>
                <a:off x="2044303" y="3998119"/>
                <a:ext cx="942976" cy="954881"/>
              </a:xfrm>
              <a:prstGeom prst="roundRect">
                <a:avLst>
                  <a:gd name="adj" fmla="val 58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a:extLst>
                  <a:ext uri="{FF2B5EF4-FFF2-40B4-BE49-F238E27FC236}">
                    <a16:creationId xmlns:a16="http://schemas.microsoft.com/office/drawing/2014/main" id="{588591D0-1564-419F-AE92-4D0B75925628}"/>
                  </a:ext>
                </a:extLst>
              </p:cNvPr>
              <p:cNvGrpSpPr/>
              <p:nvPr/>
            </p:nvGrpSpPr>
            <p:grpSpPr>
              <a:xfrm>
                <a:off x="2109788" y="4300538"/>
                <a:ext cx="812006" cy="590550"/>
                <a:chOff x="2109788" y="4300538"/>
                <a:chExt cx="812006" cy="590550"/>
              </a:xfrm>
              <a:grpFill/>
            </p:grpSpPr>
            <p:sp>
              <p:nvSpPr>
                <p:cNvPr id="22" name="Rectangle: Rounded Corners 21">
                  <a:extLst>
                    <a:ext uri="{FF2B5EF4-FFF2-40B4-BE49-F238E27FC236}">
                      <a16:creationId xmlns:a16="http://schemas.microsoft.com/office/drawing/2014/main" id="{88D8D7C3-0AA0-47FA-9E0E-D30C794A7DCF}"/>
                    </a:ext>
                  </a:extLst>
                </p:cNvPr>
                <p:cNvSpPr/>
                <p:nvPr/>
              </p:nvSpPr>
              <p:spPr>
                <a:xfrm>
                  <a:off x="2109788" y="4343400"/>
                  <a:ext cx="812006" cy="547688"/>
                </a:xfrm>
                <a:prstGeom prst="roundRect">
                  <a:avLst>
                    <a:gd name="adj" fmla="val 50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B00E6F6E-AE05-4E1C-8941-15E29E7876B7}"/>
                    </a:ext>
                  </a:extLst>
                </p:cNvPr>
                <p:cNvSpPr/>
                <p:nvPr/>
              </p:nvSpPr>
              <p:spPr>
                <a:xfrm>
                  <a:off x="2109788" y="4300538"/>
                  <a:ext cx="81200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 name="Rectangle: Rounded Corners 19">
                <a:extLst>
                  <a:ext uri="{FF2B5EF4-FFF2-40B4-BE49-F238E27FC236}">
                    <a16:creationId xmlns:a16="http://schemas.microsoft.com/office/drawing/2014/main" id="{7F2D20AD-6D09-46A1-B26D-5209A896EC6F}"/>
                  </a:ext>
                </a:extLst>
              </p:cNvPr>
              <p:cNvSpPr/>
              <p:nvPr/>
            </p:nvSpPr>
            <p:spPr>
              <a:xfrm>
                <a:off x="2256553" y="3864769"/>
                <a:ext cx="101600" cy="304800"/>
              </a:xfrm>
              <a:prstGeom prst="roundRect">
                <a:avLst>
                  <a:gd name="adj" fmla="val 50000"/>
                </a:avLst>
              </a:prstGeom>
              <a:grp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1" name="Rectangle: Rounded Corners 20">
                <a:extLst>
                  <a:ext uri="{FF2B5EF4-FFF2-40B4-BE49-F238E27FC236}">
                    <a16:creationId xmlns:a16="http://schemas.microsoft.com/office/drawing/2014/main" id="{9DA08854-A0D8-40EC-888C-2224827F75A5}"/>
                  </a:ext>
                </a:extLst>
              </p:cNvPr>
              <p:cNvSpPr/>
              <p:nvPr/>
            </p:nvSpPr>
            <p:spPr>
              <a:xfrm>
                <a:off x="2676524" y="3864769"/>
                <a:ext cx="101600" cy="304800"/>
              </a:xfrm>
              <a:prstGeom prst="roundRect">
                <a:avLst>
                  <a:gd name="adj" fmla="val 50000"/>
                </a:avLst>
              </a:prstGeom>
              <a:grp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sp>
          <p:nvSpPr>
            <p:cNvPr id="16" name="TextBox 15">
              <a:extLst>
                <a:ext uri="{FF2B5EF4-FFF2-40B4-BE49-F238E27FC236}">
                  <a16:creationId xmlns:a16="http://schemas.microsoft.com/office/drawing/2014/main" id="{AF5F89DA-351F-428A-B8AA-64EE64E2109C}"/>
                </a:ext>
              </a:extLst>
            </p:cNvPr>
            <p:cNvSpPr txBox="1"/>
            <p:nvPr/>
          </p:nvSpPr>
          <p:spPr>
            <a:xfrm>
              <a:off x="6755594" y="3347062"/>
              <a:ext cx="1351967" cy="1077218"/>
            </a:xfrm>
            <a:prstGeom prst="rect">
              <a:avLst/>
            </a:prstGeom>
            <a:noFill/>
          </p:spPr>
          <p:txBody>
            <a:bodyPr wrap="square" rtlCol="0">
              <a:spAutoFit/>
            </a:bodyPr>
            <a:lstStyle/>
            <a:p>
              <a:pPr algn="ctr"/>
              <a:r>
                <a:rPr lang="en-US" sz="3200" b="1" dirty="0">
                  <a:solidFill>
                    <a:srgbClr val="92278F"/>
                  </a:solidFill>
                  <a:latin typeface="Acumin Pro Black" panose="020B0904020202020204" pitchFamily="34" charset="0"/>
                </a:rPr>
                <a:t>JUNE</a:t>
              </a:r>
              <a:br>
                <a:rPr lang="en-US" sz="3200" b="1" dirty="0">
                  <a:solidFill>
                    <a:srgbClr val="92278F"/>
                  </a:solidFill>
                  <a:latin typeface="Acumin Pro Black" panose="020B0904020202020204" pitchFamily="34" charset="0"/>
                </a:rPr>
              </a:br>
              <a:r>
                <a:rPr lang="en-US" sz="3200" b="1" dirty="0">
                  <a:solidFill>
                    <a:srgbClr val="92278F"/>
                  </a:solidFill>
                  <a:latin typeface="Acumin Pro Black" panose="020B0904020202020204" pitchFamily="34" charset="0"/>
                </a:rPr>
                <a:t>2018</a:t>
              </a:r>
            </a:p>
          </p:txBody>
        </p:sp>
        <p:sp>
          <p:nvSpPr>
            <p:cNvPr id="17" name="Arrow: Right 16">
              <a:extLst>
                <a:ext uri="{FF2B5EF4-FFF2-40B4-BE49-F238E27FC236}">
                  <a16:creationId xmlns:a16="http://schemas.microsoft.com/office/drawing/2014/main" id="{FB10D9EB-343B-42F4-A6C4-B022C66866BD}"/>
                </a:ext>
              </a:extLst>
            </p:cNvPr>
            <p:cNvSpPr/>
            <p:nvPr/>
          </p:nvSpPr>
          <p:spPr>
            <a:xfrm>
              <a:off x="2846569" y="3244900"/>
              <a:ext cx="3298748" cy="967166"/>
            </a:xfrm>
            <a:prstGeom prst="rightArrow">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cumin Pro Black" panose="020B0904020202020204" pitchFamily="34" charset="0"/>
                </a:rPr>
                <a:t>$4.8 Billion</a:t>
              </a:r>
            </a:p>
          </p:txBody>
        </p:sp>
      </p:grpSp>
      <p:sp>
        <p:nvSpPr>
          <p:cNvPr id="30" name="TextBox 29">
            <a:extLst>
              <a:ext uri="{FF2B5EF4-FFF2-40B4-BE49-F238E27FC236}">
                <a16:creationId xmlns:a16="http://schemas.microsoft.com/office/drawing/2014/main" id="{A9E54486-0C1B-4982-85FA-E871EF690DC5}"/>
              </a:ext>
            </a:extLst>
          </p:cNvPr>
          <p:cNvSpPr txBox="1"/>
          <p:nvPr/>
        </p:nvSpPr>
        <p:spPr>
          <a:xfrm>
            <a:off x="610701" y="4948236"/>
            <a:ext cx="7922596" cy="918200"/>
          </a:xfrm>
          <a:prstGeom prst="rect">
            <a:avLst/>
          </a:prstGeom>
          <a:noFill/>
        </p:spPr>
        <p:txBody>
          <a:bodyPr wrap="square" rtlCol="0">
            <a:spAutoFit/>
          </a:bodyPr>
          <a:lstStyle/>
          <a:p>
            <a:pPr algn="ctr"/>
            <a:r>
              <a:rPr lang="en-US" sz="2400" b="1" dirty="0">
                <a:solidFill>
                  <a:srgbClr val="23417F"/>
                </a:solidFill>
                <a:latin typeface="Myriad Pro" panose="020B0503030403020204" pitchFamily="34" charset="0"/>
              </a:rPr>
              <a:t>$4.8 Billion from July 2006 through June 2017</a:t>
            </a:r>
          </a:p>
          <a:p>
            <a:pPr algn="ctr">
              <a:spcBef>
                <a:spcPts val="1350"/>
              </a:spcBef>
            </a:pPr>
            <a:r>
              <a:rPr lang="en-US" b="1" dirty="0">
                <a:solidFill>
                  <a:schemeClr val="bg1">
                    <a:lumMod val="65000"/>
                  </a:schemeClr>
                </a:solidFill>
                <a:latin typeface="Myriad Pro" panose="020B0503030403020204" pitchFamily="34" charset="0"/>
              </a:rPr>
              <a:t>95% Went to California Firms and Workers</a:t>
            </a:r>
          </a:p>
        </p:txBody>
      </p:sp>
      <p:sp>
        <p:nvSpPr>
          <p:cNvPr id="33" name="Footer Placeholder 4">
            <a:extLst>
              <a:ext uri="{FF2B5EF4-FFF2-40B4-BE49-F238E27FC236}">
                <a16:creationId xmlns:a16="http://schemas.microsoft.com/office/drawing/2014/main" id="{F163C980-E9D3-49C5-A092-F3FBE8F2B3B2}"/>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31</a:t>
            </a:fld>
            <a:endParaRPr lang="en-US" dirty="0"/>
          </a:p>
        </p:txBody>
      </p:sp>
    </p:spTree>
    <p:extLst>
      <p:ext uri="{BB962C8B-B14F-4D97-AF65-F5344CB8AC3E}">
        <p14:creationId xmlns:p14="http://schemas.microsoft.com/office/powerpoint/2010/main" val="1431349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B77939-C72C-4A0C-8C27-3075E9F46D0C}"/>
              </a:ext>
            </a:extLst>
          </p:cNvPr>
          <p:cNvSpPr>
            <a:spLocks noGrp="1"/>
          </p:cNvSpPr>
          <p:nvPr>
            <p:ph type="title"/>
          </p:nvPr>
        </p:nvSpPr>
        <p:spPr>
          <a:xfrm>
            <a:off x="272839" y="78025"/>
            <a:ext cx="7886700" cy="760176"/>
          </a:xfrm>
          <a:prstGeom prst="rect">
            <a:avLst/>
          </a:prstGeom>
        </p:spPr>
        <p:txBody>
          <a:bodyPr/>
          <a:lstStyle/>
          <a:p>
            <a:r>
              <a:rPr lang="en-US" sz="3200" b="1" dirty="0">
                <a:latin typeface="Myriad Pro" panose="020B0503030403020204" pitchFamily="34" charset="0"/>
              </a:rPr>
              <a:t>2018 Economic Impact Report</a:t>
            </a:r>
            <a:br>
              <a:rPr lang="en-US" sz="3200" b="1" dirty="0">
                <a:latin typeface="Myriad Pro" panose="020B0503030403020204" pitchFamily="34" charset="0"/>
              </a:rPr>
            </a:br>
            <a:r>
              <a:rPr lang="en-US" sz="1600" dirty="0">
                <a:latin typeface="Myriad Pro" panose="020B0503030403020204" pitchFamily="34" charset="0"/>
              </a:rPr>
              <a:t>CALIFORNIA HIGH-SPEED RAIL AUTHORITY</a:t>
            </a:r>
            <a:r>
              <a:rPr lang="en-US" dirty="0">
                <a:latin typeface="Myriad Pro" panose="020B0503030403020204" pitchFamily="34" charset="0"/>
              </a:rPr>
              <a:t/>
            </a:r>
            <a:br>
              <a:rPr lang="en-US" dirty="0">
                <a:latin typeface="Myriad Pro" panose="020B0503030403020204" pitchFamily="34" charset="0"/>
              </a:rPr>
            </a:br>
            <a:endParaRPr lang="en-US" dirty="0"/>
          </a:p>
        </p:txBody>
      </p:sp>
      <p:sp>
        <p:nvSpPr>
          <p:cNvPr id="6" name="TextBox 5">
            <a:extLst>
              <a:ext uri="{FF2B5EF4-FFF2-40B4-BE49-F238E27FC236}">
                <a16:creationId xmlns:a16="http://schemas.microsoft.com/office/drawing/2014/main" id="{A5EC2738-2902-4CFC-BF05-3E9A00B7BBB8}"/>
              </a:ext>
            </a:extLst>
          </p:cNvPr>
          <p:cNvSpPr txBox="1"/>
          <p:nvPr/>
        </p:nvSpPr>
        <p:spPr>
          <a:xfrm>
            <a:off x="395872" y="1219887"/>
            <a:ext cx="8352255" cy="530915"/>
          </a:xfrm>
          <a:prstGeom prst="rect">
            <a:avLst/>
          </a:prstGeom>
          <a:solidFill>
            <a:srgbClr val="23417F"/>
          </a:solidFill>
        </p:spPr>
        <p:txBody>
          <a:bodyPr wrap="square" rtlCol="0">
            <a:spAutoFit/>
          </a:bodyPr>
          <a:lstStyle/>
          <a:p>
            <a:r>
              <a:rPr lang="en-US" sz="1500" b="1" dirty="0">
                <a:solidFill>
                  <a:srgbClr val="FBD518"/>
                </a:solidFill>
                <a:latin typeface="Myriad Pro" panose="020B0503030403020204" pitchFamily="34" charset="0"/>
              </a:rPr>
              <a:t>California State Wide Economic Impacts</a:t>
            </a:r>
          </a:p>
          <a:p>
            <a:r>
              <a:rPr lang="en-US" sz="1350" b="1" dirty="0">
                <a:solidFill>
                  <a:schemeClr val="bg1"/>
                </a:solidFill>
                <a:latin typeface="Myriad Pro" panose="020B0503030403020204" pitchFamily="34" charset="0"/>
              </a:rPr>
              <a:t>2006 - 2018</a:t>
            </a:r>
            <a:endParaRPr lang="en-US" sz="1350" b="1" dirty="0">
              <a:solidFill>
                <a:schemeClr val="bg1"/>
              </a:solidFill>
            </a:endParaRPr>
          </a:p>
        </p:txBody>
      </p:sp>
      <p:pic>
        <p:nvPicPr>
          <p:cNvPr id="7" name="Picture 6">
            <a:extLst>
              <a:ext uri="{FF2B5EF4-FFF2-40B4-BE49-F238E27FC236}">
                <a16:creationId xmlns:a16="http://schemas.microsoft.com/office/drawing/2014/main" id="{EA6EE9D0-E7F1-4B6C-8FA2-54AA164B0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101" y="2128304"/>
            <a:ext cx="2783557" cy="3201386"/>
          </a:xfrm>
          <a:prstGeom prst="rect">
            <a:avLst/>
          </a:prstGeom>
        </p:spPr>
      </p:pic>
      <p:sp>
        <p:nvSpPr>
          <p:cNvPr id="8" name="TextBox 7">
            <a:extLst>
              <a:ext uri="{FF2B5EF4-FFF2-40B4-BE49-F238E27FC236}">
                <a16:creationId xmlns:a16="http://schemas.microsoft.com/office/drawing/2014/main" id="{E714C555-129E-42A6-95D6-FCD66E1080D4}"/>
              </a:ext>
            </a:extLst>
          </p:cNvPr>
          <p:cNvSpPr txBox="1"/>
          <p:nvPr/>
        </p:nvSpPr>
        <p:spPr>
          <a:xfrm>
            <a:off x="4571999" y="2041478"/>
            <a:ext cx="3737646" cy="1077218"/>
          </a:xfrm>
          <a:prstGeom prst="rect">
            <a:avLst/>
          </a:prstGeom>
          <a:noFill/>
        </p:spPr>
        <p:txBody>
          <a:bodyPr wrap="square" rtlCol="0">
            <a:spAutoFit/>
          </a:bodyPr>
          <a:lstStyle/>
          <a:p>
            <a:r>
              <a:rPr lang="en-US" sz="3200" dirty="0">
                <a:solidFill>
                  <a:srgbClr val="9BBB59"/>
                </a:solidFill>
                <a:latin typeface="Acumin Pro Black" panose="020B0904020202020204" pitchFamily="34" charset="0"/>
              </a:rPr>
              <a:t>JOB-YEARS OF</a:t>
            </a:r>
          </a:p>
          <a:p>
            <a:r>
              <a:rPr lang="en-US" sz="3200" dirty="0">
                <a:solidFill>
                  <a:srgbClr val="9BBB59"/>
                </a:solidFill>
                <a:latin typeface="Acumin Pro Black" panose="020B0904020202020204" pitchFamily="34" charset="0"/>
              </a:rPr>
              <a:t>EMPLOYMENT</a:t>
            </a:r>
          </a:p>
        </p:txBody>
      </p:sp>
      <p:sp>
        <p:nvSpPr>
          <p:cNvPr id="9" name="TextBox 8">
            <a:extLst>
              <a:ext uri="{FF2B5EF4-FFF2-40B4-BE49-F238E27FC236}">
                <a16:creationId xmlns:a16="http://schemas.microsoft.com/office/drawing/2014/main" id="{3A9A3EDE-3B56-4AF6-B801-ED0154146D1E}"/>
              </a:ext>
            </a:extLst>
          </p:cNvPr>
          <p:cNvSpPr txBox="1"/>
          <p:nvPr/>
        </p:nvSpPr>
        <p:spPr>
          <a:xfrm>
            <a:off x="942588" y="5302296"/>
            <a:ext cx="3990581" cy="553998"/>
          </a:xfrm>
          <a:prstGeom prst="rect">
            <a:avLst/>
          </a:prstGeom>
          <a:noFill/>
        </p:spPr>
        <p:txBody>
          <a:bodyPr wrap="square" rtlCol="0">
            <a:spAutoFit/>
          </a:bodyPr>
          <a:lstStyle/>
          <a:p>
            <a:pPr algn="ctr"/>
            <a:r>
              <a:rPr lang="en-US" sz="3000" dirty="0">
                <a:solidFill>
                  <a:srgbClr val="9BBB59"/>
                </a:solidFill>
                <a:latin typeface="Acumin Pro Black" panose="020B0904020202020204" pitchFamily="34" charset="0"/>
              </a:rPr>
              <a:t>37,600 – 42,600</a:t>
            </a:r>
          </a:p>
        </p:txBody>
      </p:sp>
      <p:sp>
        <p:nvSpPr>
          <p:cNvPr id="10" name="Rectangle 9">
            <a:extLst>
              <a:ext uri="{FF2B5EF4-FFF2-40B4-BE49-F238E27FC236}">
                <a16:creationId xmlns:a16="http://schemas.microsoft.com/office/drawing/2014/main" id="{A5C0C6AE-6FBD-4405-A483-B864645379E3}"/>
              </a:ext>
            </a:extLst>
          </p:cNvPr>
          <p:cNvSpPr/>
          <p:nvPr/>
        </p:nvSpPr>
        <p:spPr>
          <a:xfrm>
            <a:off x="4600503" y="3102266"/>
            <a:ext cx="3121641" cy="692497"/>
          </a:xfrm>
          <a:prstGeom prst="rect">
            <a:avLst/>
          </a:prstGeom>
        </p:spPr>
        <p:txBody>
          <a:bodyPr wrap="square">
            <a:spAutoFit/>
          </a:bodyPr>
          <a:lstStyle/>
          <a:p>
            <a:r>
              <a:rPr lang="en-US" sz="1500" b="1" i="1" dirty="0">
                <a:solidFill>
                  <a:srgbClr val="9BBB59"/>
                </a:solidFill>
              </a:rPr>
              <a:t>Job Years - </a:t>
            </a:r>
            <a:r>
              <a:rPr lang="en-US" sz="1200" i="1" dirty="0">
                <a:solidFill>
                  <a:srgbClr val="9BBB59"/>
                </a:solidFill>
              </a:rPr>
              <a:t>Job-Years are the equivalent number of one-year-long, full-time jobs supported by the project.</a:t>
            </a:r>
          </a:p>
        </p:txBody>
      </p:sp>
      <p:pic>
        <p:nvPicPr>
          <p:cNvPr id="11" name="Picture 10">
            <a:extLst>
              <a:ext uri="{FF2B5EF4-FFF2-40B4-BE49-F238E27FC236}">
                <a16:creationId xmlns:a16="http://schemas.microsoft.com/office/drawing/2014/main" id="{746AFA56-B8AD-4A85-A058-358001DEEAB8}"/>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17" r="42998"/>
          <a:stretch/>
        </p:blipFill>
        <p:spPr>
          <a:xfrm>
            <a:off x="4571999" y="3917007"/>
            <a:ext cx="3491991" cy="1877087"/>
          </a:xfrm>
          <a:prstGeom prst="rect">
            <a:avLst/>
          </a:prstGeom>
        </p:spPr>
      </p:pic>
      <p:sp>
        <p:nvSpPr>
          <p:cNvPr id="12" name="Footer Placeholder 4">
            <a:extLst>
              <a:ext uri="{FF2B5EF4-FFF2-40B4-BE49-F238E27FC236}">
                <a16:creationId xmlns:a16="http://schemas.microsoft.com/office/drawing/2014/main" id="{06E290C1-613D-43A5-84D1-E15AD7CBA7AF}"/>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32</a:t>
            </a:fld>
            <a:endParaRPr lang="en-US" dirty="0"/>
          </a:p>
        </p:txBody>
      </p:sp>
    </p:spTree>
    <p:extLst>
      <p:ext uri="{BB962C8B-B14F-4D97-AF65-F5344CB8AC3E}">
        <p14:creationId xmlns:p14="http://schemas.microsoft.com/office/powerpoint/2010/main" val="1606645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B77939-C72C-4A0C-8C27-3075E9F46D0C}"/>
              </a:ext>
            </a:extLst>
          </p:cNvPr>
          <p:cNvSpPr>
            <a:spLocks noGrp="1"/>
          </p:cNvSpPr>
          <p:nvPr>
            <p:ph type="title"/>
          </p:nvPr>
        </p:nvSpPr>
        <p:spPr>
          <a:xfrm>
            <a:off x="272839" y="78025"/>
            <a:ext cx="7886700" cy="760176"/>
          </a:xfrm>
          <a:prstGeom prst="rect">
            <a:avLst/>
          </a:prstGeom>
        </p:spPr>
        <p:txBody>
          <a:bodyPr/>
          <a:lstStyle/>
          <a:p>
            <a:r>
              <a:rPr lang="en-US" sz="3200" b="1" dirty="0">
                <a:latin typeface="Myriad Pro" panose="020B0503030403020204" pitchFamily="34" charset="0"/>
              </a:rPr>
              <a:t>2018 Economic Impact Report</a:t>
            </a:r>
            <a:br>
              <a:rPr lang="en-US" sz="3200" b="1" dirty="0">
                <a:latin typeface="Myriad Pro" panose="020B0503030403020204" pitchFamily="34" charset="0"/>
              </a:rPr>
            </a:br>
            <a:r>
              <a:rPr lang="en-US" sz="1600" dirty="0">
                <a:latin typeface="Myriad Pro" panose="020B0503030403020204" pitchFamily="34" charset="0"/>
              </a:rPr>
              <a:t>CALIFORNIA HIGH-SPEED RAIL AUTHORITY</a:t>
            </a:r>
            <a:r>
              <a:rPr lang="en-US" dirty="0">
                <a:latin typeface="Myriad Pro" panose="020B0503030403020204" pitchFamily="34" charset="0"/>
              </a:rPr>
              <a:t/>
            </a:r>
            <a:br>
              <a:rPr lang="en-US" dirty="0">
                <a:latin typeface="Myriad Pro" panose="020B0503030403020204" pitchFamily="34" charset="0"/>
              </a:rPr>
            </a:br>
            <a:endParaRPr lang="en-US" dirty="0"/>
          </a:p>
        </p:txBody>
      </p:sp>
      <p:sp>
        <p:nvSpPr>
          <p:cNvPr id="6" name="TextBox 5">
            <a:extLst>
              <a:ext uri="{FF2B5EF4-FFF2-40B4-BE49-F238E27FC236}">
                <a16:creationId xmlns:a16="http://schemas.microsoft.com/office/drawing/2014/main" id="{A5EC2738-2902-4CFC-BF05-3E9A00B7BBB8}"/>
              </a:ext>
            </a:extLst>
          </p:cNvPr>
          <p:cNvSpPr txBox="1"/>
          <p:nvPr/>
        </p:nvSpPr>
        <p:spPr>
          <a:xfrm>
            <a:off x="395872" y="1219887"/>
            <a:ext cx="8352255" cy="530915"/>
          </a:xfrm>
          <a:prstGeom prst="rect">
            <a:avLst/>
          </a:prstGeom>
          <a:solidFill>
            <a:srgbClr val="23417F"/>
          </a:solidFill>
        </p:spPr>
        <p:txBody>
          <a:bodyPr wrap="square" rtlCol="0">
            <a:spAutoFit/>
          </a:bodyPr>
          <a:lstStyle/>
          <a:p>
            <a:r>
              <a:rPr lang="en-US" sz="1500" b="1" dirty="0">
                <a:solidFill>
                  <a:srgbClr val="FBD518"/>
                </a:solidFill>
                <a:latin typeface="Myriad Pro" panose="020B0503030403020204" pitchFamily="34" charset="0"/>
              </a:rPr>
              <a:t>California State Wide Economic Impacts </a:t>
            </a:r>
          </a:p>
          <a:p>
            <a:r>
              <a:rPr lang="en-US" sz="1350" b="1" dirty="0">
                <a:solidFill>
                  <a:schemeClr val="bg1"/>
                </a:solidFill>
                <a:latin typeface="Myriad Pro" panose="020B0503030403020204" pitchFamily="34" charset="0"/>
              </a:rPr>
              <a:t>2006 - 2018</a:t>
            </a:r>
            <a:endParaRPr lang="en-US" sz="1350" b="1" dirty="0">
              <a:solidFill>
                <a:schemeClr val="bg1"/>
              </a:solidFill>
            </a:endParaRPr>
          </a:p>
        </p:txBody>
      </p:sp>
      <p:pic>
        <p:nvPicPr>
          <p:cNvPr id="11" name="Picture 10">
            <a:extLst>
              <a:ext uri="{FF2B5EF4-FFF2-40B4-BE49-F238E27FC236}">
                <a16:creationId xmlns:a16="http://schemas.microsoft.com/office/drawing/2014/main" id="{A815A639-360D-4C8B-89BC-4EBDB5B23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179" y="1950216"/>
            <a:ext cx="2949405" cy="2949405"/>
          </a:xfrm>
          <a:prstGeom prst="rect">
            <a:avLst/>
          </a:prstGeom>
        </p:spPr>
      </p:pic>
      <p:sp>
        <p:nvSpPr>
          <p:cNvPr id="12" name="TextBox 11">
            <a:extLst>
              <a:ext uri="{FF2B5EF4-FFF2-40B4-BE49-F238E27FC236}">
                <a16:creationId xmlns:a16="http://schemas.microsoft.com/office/drawing/2014/main" id="{25B601DD-F2F2-4325-A85A-FAAAFC95291B}"/>
              </a:ext>
            </a:extLst>
          </p:cNvPr>
          <p:cNvSpPr txBox="1"/>
          <p:nvPr/>
        </p:nvSpPr>
        <p:spPr>
          <a:xfrm>
            <a:off x="646034" y="4891682"/>
            <a:ext cx="4583693" cy="1107996"/>
          </a:xfrm>
          <a:prstGeom prst="rect">
            <a:avLst/>
          </a:prstGeom>
          <a:noFill/>
        </p:spPr>
        <p:txBody>
          <a:bodyPr wrap="square" rtlCol="0">
            <a:spAutoFit/>
          </a:bodyPr>
          <a:lstStyle/>
          <a:p>
            <a:pPr algn="ctr"/>
            <a:r>
              <a:rPr lang="en-US" sz="3300" dirty="0">
                <a:solidFill>
                  <a:srgbClr val="00AEEF"/>
                </a:solidFill>
                <a:latin typeface="Acumin Pro Black" panose="020B0904020202020204" pitchFamily="34" charset="0"/>
              </a:rPr>
              <a:t>$2.60 - $2.99</a:t>
            </a:r>
            <a:br>
              <a:rPr lang="en-US" sz="3300" dirty="0">
                <a:solidFill>
                  <a:srgbClr val="00AEEF"/>
                </a:solidFill>
                <a:latin typeface="Acumin Pro Black" panose="020B0904020202020204" pitchFamily="34" charset="0"/>
              </a:rPr>
            </a:br>
            <a:r>
              <a:rPr lang="en-US" sz="3300" dirty="0">
                <a:solidFill>
                  <a:srgbClr val="00AEEF"/>
                </a:solidFill>
                <a:latin typeface="Acumin Pro Black" panose="020B0904020202020204" pitchFamily="34" charset="0"/>
              </a:rPr>
              <a:t>BILLION</a:t>
            </a:r>
          </a:p>
        </p:txBody>
      </p:sp>
      <p:sp>
        <p:nvSpPr>
          <p:cNvPr id="13" name="TextBox 12">
            <a:extLst>
              <a:ext uri="{FF2B5EF4-FFF2-40B4-BE49-F238E27FC236}">
                <a16:creationId xmlns:a16="http://schemas.microsoft.com/office/drawing/2014/main" id="{2105E424-6C74-4BB9-82A8-A661BD70B1B2}"/>
              </a:ext>
            </a:extLst>
          </p:cNvPr>
          <p:cNvSpPr txBox="1"/>
          <p:nvPr/>
        </p:nvSpPr>
        <p:spPr>
          <a:xfrm>
            <a:off x="4731417" y="2460161"/>
            <a:ext cx="3179401" cy="584775"/>
          </a:xfrm>
          <a:prstGeom prst="rect">
            <a:avLst/>
          </a:prstGeom>
          <a:noFill/>
        </p:spPr>
        <p:txBody>
          <a:bodyPr wrap="square" rtlCol="0">
            <a:spAutoFit/>
          </a:bodyPr>
          <a:lstStyle/>
          <a:p>
            <a:r>
              <a:rPr lang="en-US" sz="3200" dirty="0">
                <a:solidFill>
                  <a:srgbClr val="00AEEF"/>
                </a:solidFill>
                <a:latin typeface="Acumin Pro Black" panose="020B0904020202020204" pitchFamily="34" charset="0"/>
              </a:rPr>
              <a:t>LABOR INCOME</a:t>
            </a:r>
          </a:p>
        </p:txBody>
      </p:sp>
      <p:sp>
        <p:nvSpPr>
          <p:cNvPr id="14" name="Rectangle 13">
            <a:extLst>
              <a:ext uri="{FF2B5EF4-FFF2-40B4-BE49-F238E27FC236}">
                <a16:creationId xmlns:a16="http://schemas.microsoft.com/office/drawing/2014/main" id="{CCB709C7-8FB3-4E30-8528-8A2D079CEC9F}"/>
              </a:ext>
            </a:extLst>
          </p:cNvPr>
          <p:cNvSpPr/>
          <p:nvPr/>
        </p:nvSpPr>
        <p:spPr>
          <a:xfrm>
            <a:off x="4731417" y="3044936"/>
            <a:ext cx="3428122" cy="1015663"/>
          </a:xfrm>
          <a:prstGeom prst="rect">
            <a:avLst/>
          </a:prstGeom>
        </p:spPr>
        <p:txBody>
          <a:bodyPr wrap="square">
            <a:spAutoFit/>
          </a:bodyPr>
          <a:lstStyle/>
          <a:p>
            <a:r>
              <a:rPr lang="en-US" sz="1200" i="1" dirty="0">
                <a:solidFill>
                  <a:srgbClr val="00AEEF"/>
                </a:solidFill>
              </a:rPr>
              <a:t>Labor income includes all forms of employment income, including compensation (wages, benefits, and payroll taxes) firms paid to employees, and income earned by self-employed workers or unincorporated sole proprietorships.</a:t>
            </a:r>
          </a:p>
        </p:txBody>
      </p:sp>
      <p:pic>
        <p:nvPicPr>
          <p:cNvPr id="15" name="Picture 14">
            <a:extLst>
              <a:ext uri="{FF2B5EF4-FFF2-40B4-BE49-F238E27FC236}">
                <a16:creationId xmlns:a16="http://schemas.microsoft.com/office/drawing/2014/main" id="{B929E261-837F-4647-B41C-9B47972CCB8A}"/>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6951" t="-707" r="-121" b="707"/>
          <a:stretch/>
        </p:blipFill>
        <p:spPr>
          <a:xfrm>
            <a:off x="4745493" y="4030258"/>
            <a:ext cx="2602757" cy="1877087"/>
          </a:xfrm>
          <a:prstGeom prst="rect">
            <a:avLst/>
          </a:prstGeom>
        </p:spPr>
      </p:pic>
      <p:sp>
        <p:nvSpPr>
          <p:cNvPr id="9" name="Footer Placeholder 4">
            <a:extLst>
              <a:ext uri="{FF2B5EF4-FFF2-40B4-BE49-F238E27FC236}">
                <a16:creationId xmlns:a16="http://schemas.microsoft.com/office/drawing/2014/main" id="{97F7D3B5-2C96-47B2-878E-5A8E50147653}"/>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33</a:t>
            </a:fld>
            <a:endParaRPr lang="en-US" dirty="0"/>
          </a:p>
        </p:txBody>
      </p:sp>
    </p:spTree>
    <p:extLst>
      <p:ext uri="{BB962C8B-B14F-4D97-AF65-F5344CB8AC3E}">
        <p14:creationId xmlns:p14="http://schemas.microsoft.com/office/powerpoint/2010/main" val="2303057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B77939-C72C-4A0C-8C27-3075E9F46D0C}"/>
              </a:ext>
            </a:extLst>
          </p:cNvPr>
          <p:cNvSpPr>
            <a:spLocks noGrp="1"/>
          </p:cNvSpPr>
          <p:nvPr>
            <p:ph type="title"/>
          </p:nvPr>
        </p:nvSpPr>
        <p:spPr>
          <a:xfrm>
            <a:off x="272839" y="78025"/>
            <a:ext cx="7886700" cy="760176"/>
          </a:xfrm>
          <a:prstGeom prst="rect">
            <a:avLst/>
          </a:prstGeom>
        </p:spPr>
        <p:txBody>
          <a:bodyPr/>
          <a:lstStyle/>
          <a:p>
            <a:r>
              <a:rPr lang="en-US" sz="3200" b="1" dirty="0">
                <a:latin typeface="Myriad Pro" panose="020B0503030403020204" pitchFamily="34" charset="0"/>
              </a:rPr>
              <a:t>2018 Economic Impact Report</a:t>
            </a:r>
            <a:br>
              <a:rPr lang="en-US" sz="3200" b="1" dirty="0">
                <a:latin typeface="Myriad Pro" panose="020B0503030403020204" pitchFamily="34" charset="0"/>
              </a:rPr>
            </a:br>
            <a:r>
              <a:rPr lang="en-US" sz="1600" dirty="0">
                <a:latin typeface="Myriad Pro" panose="020B0503030403020204" pitchFamily="34" charset="0"/>
              </a:rPr>
              <a:t>CALIFORNIA HIGH-SPEED RAIL AUTHORITY</a:t>
            </a:r>
            <a:r>
              <a:rPr lang="en-US" dirty="0">
                <a:latin typeface="Myriad Pro" panose="020B0503030403020204" pitchFamily="34" charset="0"/>
              </a:rPr>
              <a:t/>
            </a:r>
            <a:br>
              <a:rPr lang="en-US" dirty="0">
                <a:latin typeface="Myriad Pro" panose="020B0503030403020204" pitchFamily="34" charset="0"/>
              </a:rPr>
            </a:br>
            <a:endParaRPr lang="en-US" dirty="0"/>
          </a:p>
        </p:txBody>
      </p:sp>
      <p:pic>
        <p:nvPicPr>
          <p:cNvPr id="8" name="Picture 7">
            <a:extLst>
              <a:ext uri="{FF2B5EF4-FFF2-40B4-BE49-F238E27FC236}">
                <a16:creationId xmlns:a16="http://schemas.microsoft.com/office/drawing/2014/main" id="{FC82B9E7-EA20-4787-829A-BD3EBA53D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473" y="1986585"/>
            <a:ext cx="3045357" cy="2949405"/>
          </a:xfrm>
          <a:prstGeom prst="rect">
            <a:avLst/>
          </a:prstGeom>
        </p:spPr>
      </p:pic>
      <p:sp>
        <p:nvSpPr>
          <p:cNvPr id="9" name="TextBox 8">
            <a:extLst>
              <a:ext uri="{FF2B5EF4-FFF2-40B4-BE49-F238E27FC236}">
                <a16:creationId xmlns:a16="http://schemas.microsoft.com/office/drawing/2014/main" id="{5AA1DE24-E9D7-49B4-AB3A-EE273C8ABCE8}"/>
              </a:ext>
            </a:extLst>
          </p:cNvPr>
          <p:cNvSpPr txBox="1"/>
          <p:nvPr/>
        </p:nvSpPr>
        <p:spPr>
          <a:xfrm>
            <a:off x="942589" y="4908699"/>
            <a:ext cx="3990581" cy="1107996"/>
          </a:xfrm>
          <a:prstGeom prst="rect">
            <a:avLst/>
          </a:prstGeom>
          <a:noFill/>
        </p:spPr>
        <p:txBody>
          <a:bodyPr wrap="square" rtlCol="0">
            <a:spAutoFit/>
          </a:bodyPr>
          <a:lstStyle/>
          <a:p>
            <a:pPr algn="ctr"/>
            <a:r>
              <a:rPr lang="en-US" sz="3300" dirty="0">
                <a:solidFill>
                  <a:srgbClr val="92278F"/>
                </a:solidFill>
                <a:latin typeface="Acumin Pro Black" panose="020B0904020202020204" pitchFamily="34" charset="0"/>
              </a:rPr>
              <a:t>$6.8 - $7.6</a:t>
            </a:r>
          </a:p>
          <a:p>
            <a:pPr algn="ctr"/>
            <a:r>
              <a:rPr lang="en-US" sz="3300" dirty="0">
                <a:solidFill>
                  <a:srgbClr val="92278F"/>
                </a:solidFill>
                <a:latin typeface="Acumin Pro Black" panose="020B0904020202020204" pitchFamily="34" charset="0"/>
              </a:rPr>
              <a:t>Billion</a:t>
            </a:r>
          </a:p>
        </p:txBody>
      </p:sp>
      <p:sp>
        <p:nvSpPr>
          <p:cNvPr id="10" name="TextBox 9">
            <a:extLst>
              <a:ext uri="{FF2B5EF4-FFF2-40B4-BE49-F238E27FC236}">
                <a16:creationId xmlns:a16="http://schemas.microsoft.com/office/drawing/2014/main" id="{446E04C6-72EF-4E28-BA04-7E134BE5D326}"/>
              </a:ext>
            </a:extLst>
          </p:cNvPr>
          <p:cNvSpPr txBox="1"/>
          <p:nvPr/>
        </p:nvSpPr>
        <p:spPr>
          <a:xfrm>
            <a:off x="4731417" y="2425622"/>
            <a:ext cx="3657049" cy="584775"/>
          </a:xfrm>
          <a:prstGeom prst="rect">
            <a:avLst/>
          </a:prstGeom>
          <a:noFill/>
        </p:spPr>
        <p:txBody>
          <a:bodyPr wrap="square" rtlCol="0">
            <a:spAutoFit/>
          </a:bodyPr>
          <a:lstStyle/>
          <a:p>
            <a:r>
              <a:rPr lang="en-US" sz="3200" dirty="0">
                <a:solidFill>
                  <a:srgbClr val="92278F"/>
                </a:solidFill>
                <a:latin typeface="Acumin Pro Black" panose="020B0904020202020204" pitchFamily="34" charset="0"/>
              </a:rPr>
              <a:t>ECONOMIC OUTPUT</a:t>
            </a:r>
          </a:p>
        </p:txBody>
      </p:sp>
      <p:sp>
        <p:nvSpPr>
          <p:cNvPr id="15" name="Rectangle 14">
            <a:extLst>
              <a:ext uri="{FF2B5EF4-FFF2-40B4-BE49-F238E27FC236}">
                <a16:creationId xmlns:a16="http://schemas.microsoft.com/office/drawing/2014/main" id="{D5FEC568-C9BB-4EC6-BDD1-5AF95F2EC0B8}"/>
              </a:ext>
            </a:extLst>
          </p:cNvPr>
          <p:cNvSpPr/>
          <p:nvPr/>
        </p:nvSpPr>
        <p:spPr>
          <a:xfrm>
            <a:off x="4731417" y="3109880"/>
            <a:ext cx="3399059" cy="877163"/>
          </a:xfrm>
          <a:prstGeom prst="rect">
            <a:avLst/>
          </a:prstGeom>
        </p:spPr>
        <p:txBody>
          <a:bodyPr wrap="square">
            <a:spAutoFit/>
          </a:bodyPr>
          <a:lstStyle/>
          <a:p>
            <a:r>
              <a:rPr lang="en-US" sz="1500" b="1" i="1" dirty="0">
                <a:solidFill>
                  <a:srgbClr val="92278F"/>
                </a:solidFill>
              </a:rPr>
              <a:t>Economic Output </a:t>
            </a:r>
            <a:r>
              <a:rPr lang="en-US" sz="1500" i="1" dirty="0">
                <a:solidFill>
                  <a:srgbClr val="92278F"/>
                </a:solidFill>
              </a:rPr>
              <a:t>- </a:t>
            </a:r>
            <a:r>
              <a:rPr lang="en-US" sz="1200" i="1" dirty="0">
                <a:solidFill>
                  <a:srgbClr val="92278F"/>
                </a:solidFill>
              </a:rPr>
              <a:t>Economic output represents the total contribution the Program has made to the Gross Domestic Product (GDP) in California and the US or the economic “value-add”. </a:t>
            </a:r>
          </a:p>
        </p:txBody>
      </p:sp>
      <p:sp>
        <p:nvSpPr>
          <p:cNvPr id="11" name="TextBox 10">
            <a:extLst>
              <a:ext uri="{FF2B5EF4-FFF2-40B4-BE49-F238E27FC236}">
                <a16:creationId xmlns:a16="http://schemas.microsoft.com/office/drawing/2014/main" id="{FFC480B9-6554-401C-B5F0-077314E22052}"/>
              </a:ext>
            </a:extLst>
          </p:cNvPr>
          <p:cNvSpPr txBox="1"/>
          <p:nvPr/>
        </p:nvSpPr>
        <p:spPr>
          <a:xfrm>
            <a:off x="395872" y="1219887"/>
            <a:ext cx="8352255" cy="530915"/>
          </a:xfrm>
          <a:prstGeom prst="rect">
            <a:avLst/>
          </a:prstGeom>
          <a:solidFill>
            <a:srgbClr val="23417F"/>
          </a:solidFill>
        </p:spPr>
        <p:txBody>
          <a:bodyPr wrap="square" rtlCol="0">
            <a:spAutoFit/>
          </a:bodyPr>
          <a:lstStyle/>
          <a:p>
            <a:r>
              <a:rPr lang="en-US" sz="1500" b="1" dirty="0">
                <a:solidFill>
                  <a:srgbClr val="FBD518"/>
                </a:solidFill>
                <a:latin typeface="Myriad Pro" panose="020B0503030403020204" pitchFamily="34" charset="0"/>
              </a:rPr>
              <a:t>California State Wide Economic Impacts </a:t>
            </a:r>
          </a:p>
          <a:p>
            <a:r>
              <a:rPr lang="en-US" sz="1350" b="1" dirty="0">
                <a:solidFill>
                  <a:schemeClr val="bg1"/>
                </a:solidFill>
                <a:latin typeface="Myriad Pro" panose="020B0503030403020204"/>
              </a:rPr>
              <a:t>2006 - 2018</a:t>
            </a:r>
          </a:p>
        </p:txBody>
      </p:sp>
      <p:pic>
        <p:nvPicPr>
          <p:cNvPr id="12" name="Picture 11">
            <a:extLst>
              <a:ext uri="{FF2B5EF4-FFF2-40B4-BE49-F238E27FC236}">
                <a16:creationId xmlns:a16="http://schemas.microsoft.com/office/drawing/2014/main" id="{C62D185E-7B7E-4E29-93A5-069CCD598680}"/>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4560" b="16751"/>
          <a:stretch/>
        </p:blipFill>
        <p:spPr>
          <a:xfrm>
            <a:off x="4581850" y="4323192"/>
            <a:ext cx="3698192" cy="1693503"/>
          </a:xfrm>
          <a:prstGeom prst="rect">
            <a:avLst/>
          </a:prstGeom>
        </p:spPr>
      </p:pic>
      <p:sp>
        <p:nvSpPr>
          <p:cNvPr id="13" name="Footer Placeholder 4">
            <a:extLst>
              <a:ext uri="{FF2B5EF4-FFF2-40B4-BE49-F238E27FC236}">
                <a16:creationId xmlns:a16="http://schemas.microsoft.com/office/drawing/2014/main" id="{5D37E8B5-60B3-482A-866E-899637B6D0EE}"/>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34</a:t>
            </a:fld>
            <a:endParaRPr lang="en-US" dirty="0"/>
          </a:p>
        </p:txBody>
      </p:sp>
    </p:spTree>
    <p:extLst>
      <p:ext uri="{BB962C8B-B14F-4D97-AF65-F5344CB8AC3E}">
        <p14:creationId xmlns:p14="http://schemas.microsoft.com/office/powerpoint/2010/main" val="3099149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EC8ED0-B041-488D-947B-CBF4B33FE06C}"/>
              </a:ext>
            </a:extLst>
          </p:cNvPr>
          <p:cNvSpPr>
            <a:spLocks noGrp="1"/>
          </p:cNvSpPr>
          <p:nvPr>
            <p:ph type="title"/>
          </p:nvPr>
        </p:nvSpPr>
        <p:spPr>
          <a:xfrm>
            <a:off x="628650" y="78025"/>
            <a:ext cx="7886700" cy="760176"/>
          </a:xfrm>
          <a:prstGeom prst="rect">
            <a:avLst/>
          </a:prstGeom>
        </p:spPr>
        <p:txBody>
          <a:bodyPr/>
          <a:lstStyle/>
          <a:p>
            <a:r>
              <a:rPr lang="en-US" sz="3200" b="1" dirty="0">
                <a:latin typeface="Myriad Pro" panose="020B0503030403020204" pitchFamily="34" charset="0"/>
              </a:rPr>
              <a:t>2018 Economic Impact Report</a:t>
            </a:r>
            <a:br>
              <a:rPr lang="en-US" sz="3200" b="1" dirty="0">
                <a:latin typeface="Myriad Pro" panose="020B0503030403020204" pitchFamily="34" charset="0"/>
              </a:rPr>
            </a:br>
            <a:r>
              <a:rPr lang="en-US" sz="1600" dirty="0">
                <a:latin typeface="Myriad Pro" panose="020B0503030403020204" pitchFamily="34" charset="0"/>
              </a:rPr>
              <a:t>CALIFORNIA HIGH-SPEED RAIL AUTHORITY</a:t>
            </a:r>
            <a:r>
              <a:rPr lang="en-US" dirty="0">
                <a:latin typeface="Myriad Pro" panose="020B0503030403020204" pitchFamily="34" charset="0"/>
              </a:rPr>
              <a:t/>
            </a:r>
            <a:br>
              <a:rPr lang="en-US" dirty="0">
                <a:latin typeface="Myriad Pro" panose="020B0503030403020204" pitchFamily="34" charset="0"/>
              </a:rPr>
            </a:br>
            <a:endParaRPr lang="en-US" dirty="0"/>
          </a:p>
        </p:txBody>
      </p:sp>
      <p:pic>
        <p:nvPicPr>
          <p:cNvPr id="9" name="Picture 8">
            <a:extLst>
              <a:ext uri="{FF2B5EF4-FFF2-40B4-BE49-F238E27FC236}">
                <a16:creationId xmlns:a16="http://schemas.microsoft.com/office/drawing/2014/main" id="{5E1E6C70-1CDE-4F84-B381-AC6A0018B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2509" y="1963024"/>
            <a:ext cx="3336073" cy="3974896"/>
          </a:xfrm>
          <a:prstGeom prst="rect">
            <a:avLst/>
          </a:prstGeom>
        </p:spPr>
      </p:pic>
      <p:sp>
        <p:nvSpPr>
          <p:cNvPr id="12" name="TextBox 11">
            <a:extLst>
              <a:ext uri="{FF2B5EF4-FFF2-40B4-BE49-F238E27FC236}">
                <a16:creationId xmlns:a16="http://schemas.microsoft.com/office/drawing/2014/main" id="{02FA6579-BC37-4508-80A7-DEC82581EC42}"/>
              </a:ext>
            </a:extLst>
          </p:cNvPr>
          <p:cNvSpPr txBox="1"/>
          <p:nvPr/>
        </p:nvSpPr>
        <p:spPr>
          <a:xfrm>
            <a:off x="5411034" y="2132488"/>
            <a:ext cx="3064128" cy="2158283"/>
          </a:xfrm>
          <a:prstGeom prst="rect">
            <a:avLst/>
          </a:prstGeom>
          <a:noFill/>
        </p:spPr>
        <p:txBody>
          <a:bodyPr wrap="square" rtlCol="0">
            <a:spAutoFit/>
          </a:bodyPr>
          <a:lstStyle/>
          <a:p>
            <a:r>
              <a:rPr lang="en-US" sz="8625" b="1" dirty="0">
                <a:solidFill>
                  <a:srgbClr val="23417F"/>
                </a:solidFill>
                <a:latin typeface="Myriad Pro" panose="020B0503030403020204" pitchFamily="34" charset="0"/>
              </a:rPr>
              <a:t>54%</a:t>
            </a:r>
          </a:p>
          <a:p>
            <a:r>
              <a:rPr lang="en-US" sz="1200" b="1" dirty="0">
                <a:solidFill>
                  <a:srgbClr val="23417F"/>
                </a:solidFill>
                <a:latin typeface="Myriad Pro" panose="020B0503030403020204" pitchFamily="34" charset="0"/>
              </a:rPr>
              <a:t>of project expenditures occurred in designated disadvantaged communities throughout California, spurring economic activity in these areas. </a:t>
            </a:r>
          </a:p>
        </p:txBody>
      </p:sp>
      <p:sp>
        <p:nvSpPr>
          <p:cNvPr id="15" name="TextBox 14">
            <a:extLst>
              <a:ext uri="{FF2B5EF4-FFF2-40B4-BE49-F238E27FC236}">
                <a16:creationId xmlns:a16="http://schemas.microsoft.com/office/drawing/2014/main" id="{F6256730-440D-4787-84E3-148DD4AD15AD}"/>
              </a:ext>
            </a:extLst>
          </p:cNvPr>
          <p:cNvSpPr txBox="1"/>
          <p:nvPr/>
        </p:nvSpPr>
        <p:spPr>
          <a:xfrm>
            <a:off x="395872" y="1219887"/>
            <a:ext cx="8352255" cy="530915"/>
          </a:xfrm>
          <a:prstGeom prst="rect">
            <a:avLst/>
          </a:prstGeom>
          <a:solidFill>
            <a:srgbClr val="23417F"/>
          </a:solidFill>
        </p:spPr>
        <p:txBody>
          <a:bodyPr wrap="square" rtlCol="0">
            <a:spAutoFit/>
          </a:bodyPr>
          <a:lstStyle/>
          <a:p>
            <a:r>
              <a:rPr lang="en-US" sz="1500" b="1" dirty="0">
                <a:solidFill>
                  <a:srgbClr val="FBD518"/>
                </a:solidFill>
                <a:latin typeface="Myriad Pro" panose="020B0503030403020204"/>
              </a:rPr>
              <a:t>Direct Investments</a:t>
            </a:r>
          </a:p>
          <a:p>
            <a:r>
              <a:rPr lang="en-US" sz="1350" b="1" dirty="0">
                <a:solidFill>
                  <a:schemeClr val="bg1"/>
                </a:solidFill>
                <a:latin typeface="Myriad Pro" panose="020B0503030403020204"/>
              </a:rPr>
              <a:t>2006 - 2018</a:t>
            </a:r>
          </a:p>
        </p:txBody>
      </p:sp>
      <p:sp>
        <p:nvSpPr>
          <p:cNvPr id="6" name="Footer Placeholder 4">
            <a:extLst>
              <a:ext uri="{FF2B5EF4-FFF2-40B4-BE49-F238E27FC236}">
                <a16:creationId xmlns:a16="http://schemas.microsoft.com/office/drawing/2014/main" id="{7FC073A3-0DD7-4D44-8271-18EE0B6269EE}"/>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35</a:t>
            </a:fld>
            <a:endParaRPr lang="en-US" dirty="0"/>
          </a:p>
        </p:txBody>
      </p:sp>
    </p:spTree>
    <p:extLst>
      <p:ext uri="{BB962C8B-B14F-4D97-AF65-F5344CB8AC3E}">
        <p14:creationId xmlns:p14="http://schemas.microsoft.com/office/powerpoint/2010/main" val="1147079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EC8ED0-B041-488D-947B-CBF4B33FE06C}"/>
              </a:ext>
            </a:extLst>
          </p:cNvPr>
          <p:cNvSpPr>
            <a:spLocks noGrp="1"/>
          </p:cNvSpPr>
          <p:nvPr>
            <p:ph type="title"/>
          </p:nvPr>
        </p:nvSpPr>
        <p:spPr>
          <a:xfrm>
            <a:off x="628650" y="78025"/>
            <a:ext cx="7886700" cy="760176"/>
          </a:xfrm>
          <a:prstGeom prst="rect">
            <a:avLst/>
          </a:prstGeom>
        </p:spPr>
        <p:txBody>
          <a:bodyPr/>
          <a:lstStyle/>
          <a:p>
            <a:r>
              <a:rPr lang="en-US" sz="3200" b="1" dirty="0">
                <a:latin typeface="Myriad Pro" panose="020B0503030403020204" pitchFamily="34" charset="0"/>
              </a:rPr>
              <a:t>2018 Economic Impact Report</a:t>
            </a:r>
            <a:br>
              <a:rPr lang="en-US" sz="3200" b="1" dirty="0">
                <a:latin typeface="Myriad Pro" panose="020B0503030403020204" pitchFamily="34" charset="0"/>
              </a:rPr>
            </a:br>
            <a:r>
              <a:rPr lang="en-US" sz="1600" dirty="0">
                <a:latin typeface="Myriad Pro" panose="020B0503030403020204" pitchFamily="34" charset="0"/>
              </a:rPr>
              <a:t>CALIFORNIA HIGH-SPEED RAIL AUTHORITY</a:t>
            </a:r>
            <a:r>
              <a:rPr lang="en-US" dirty="0">
                <a:latin typeface="Myriad Pro" panose="020B0503030403020204" pitchFamily="34" charset="0"/>
              </a:rPr>
              <a:t/>
            </a:r>
            <a:br>
              <a:rPr lang="en-US" dirty="0">
                <a:latin typeface="Myriad Pro" panose="020B0503030403020204" pitchFamily="34" charset="0"/>
              </a:rPr>
            </a:br>
            <a:endParaRPr lang="en-US" dirty="0"/>
          </a:p>
        </p:txBody>
      </p:sp>
      <p:sp>
        <p:nvSpPr>
          <p:cNvPr id="15" name="TextBox 14">
            <a:extLst>
              <a:ext uri="{FF2B5EF4-FFF2-40B4-BE49-F238E27FC236}">
                <a16:creationId xmlns:a16="http://schemas.microsoft.com/office/drawing/2014/main" id="{F6256730-440D-4787-84E3-148DD4AD15AD}"/>
              </a:ext>
            </a:extLst>
          </p:cNvPr>
          <p:cNvSpPr txBox="1"/>
          <p:nvPr/>
        </p:nvSpPr>
        <p:spPr>
          <a:xfrm>
            <a:off x="395872" y="1219887"/>
            <a:ext cx="8352255" cy="530915"/>
          </a:xfrm>
          <a:prstGeom prst="rect">
            <a:avLst/>
          </a:prstGeom>
          <a:solidFill>
            <a:srgbClr val="23417F"/>
          </a:solidFill>
        </p:spPr>
        <p:txBody>
          <a:bodyPr wrap="square" rtlCol="0">
            <a:spAutoFit/>
          </a:bodyPr>
          <a:lstStyle/>
          <a:p>
            <a:r>
              <a:rPr lang="en-US" sz="1500" b="1" dirty="0">
                <a:solidFill>
                  <a:srgbClr val="FBD518"/>
                </a:solidFill>
                <a:latin typeface="Myriad Pro" panose="020B0503030403020204"/>
              </a:rPr>
              <a:t>Direct Investment in Small Businesses</a:t>
            </a:r>
          </a:p>
          <a:p>
            <a:r>
              <a:rPr lang="en-US" sz="1350" b="1" dirty="0">
                <a:solidFill>
                  <a:schemeClr val="bg1"/>
                </a:solidFill>
                <a:latin typeface="Myriad Pro" panose="020B0503030403020204"/>
              </a:rPr>
              <a:t>2006 - 2018</a:t>
            </a:r>
          </a:p>
        </p:txBody>
      </p:sp>
      <p:pic>
        <p:nvPicPr>
          <p:cNvPr id="25" name="Picture 24">
            <a:extLst>
              <a:ext uri="{FF2B5EF4-FFF2-40B4-BE49-F238E27FC236}">
                <a16:creationId xmlns:a16="http://schemas.microsoft.com/office/drawing/2014/main" id="{60A9C2E2-E5E0-47F5-9914-3E222EB12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85" y="2132488"/>
            <a:ext cx="2981919" cy="3625332"/>
          </a:xfrm>
          <a:prstGeom prst="rect">
            <a:avLst/>
          </a:prstGeom>
        </p:spPr>
      </p:pic>
      <p:sp>
        <p:nvSpPr>
          <p:cNvPr id="26" name="TextBox 25">
            <a:extLst>
              <a:ext uri="{FF2B5EF4-FFF2-40B4-BE49-F238E27FC236}">
                <a16:creationId xmlns:a16="http://schemas.microsoft.com/office/drawing/2014/main" id="{A24746A7-E764-425B-A091-E3A4AA66281A}"/>
              </a:ext>
            </a:extLst>
          </p:cNvPr>
          <p:cNvSpPr txBox="1"/>
          <p:nvPr/>
        </p:nvSpPr>
        <p:spPr>
          <a:xfrm>
            <a:off x="4235265" y="2152174"/>
            <a:ext cx="4219663" cy="2062103"/>
          </a:xfrm>
          <a:prstGeom prst="rect">
            <a:avLst/>
          </a:prstGeom>
          <a:noFill/>
        </p:spPr>
        <p:txBody>
          <a:bodyPr wrap="square" rtlCol="0">
            <a:spAutoFit/>
          </a:bodyPr>
          <a:lstStyle/>
          <a:p>
            <a:pPr algn="ctr"/>
            <a:r>
              <a:rPr lang="en-US" sz="8000" b="1" dirty="0">
                <a:solidFill>
                  <a:srgbClr val="23417F"/>
                </a:solidFill>
                <a:latin typeface="Myriad Pro" panose="020B0503030403020204" pitchFamily="34" charset="0"/>
              </a:rPr>
              <a:t>488</a:t>
            </a:r>
          </a:p>
          <a:p>
            <a:r>
              <a:rPr lang="en-US" sz="1600" b="1" dirty="0">
                <a:solidFill>
                  <a:srgbClr val="23417F"/>
                </a:solidFill>
                <a:latin typeface="Myriad Pro" panose="020B0503030403020204" pitchFamily="34" charset="0"/>
              </a:rPr>
              <a:t>Small Businesses are either committed, utilized or actively working on the project</a:t>
            </a:r>
          </a:p>
          <a:p>
            <a:endParaRPr lang="en-US" sz="1600" b="1" dirty="0">
              <a:solidFill>
                <a:srgbClr val="23417F"/>
              </a:solidFill>
              <a:latin typeface="Myriad Pro" panose="020B0503030403020204" pitchFamily="34" charset="0"/>
            </a:endParaRPr>
          </a:p>
        </p:txBody>
      </p:sp>
      <p:sp>
        <p:nvSpPr>
          <p:cNvPr id="27" name="TextBox 26">
            <a:extLst>
              <a:ext uri="{FF2B5EF4-FFF2-40B4-BE49-F238E27FC236}">
                <a16:creationId xmlns:a16="http://schemas.microsoft.com/office/drawing/2014/main" id="{174B6312-4B1F-42F5-B5EC-09181C8D146C}"/>
              </a:ext>
            </a:extLst>
          </p:cNvPr>
          <p:cNvSpPr txBox="1"/>
          <p:nvPr/>
        </p:nvSpPr>
        <p:spPr>
          <a:xfrm>
            <a:off x="4235265" y="4095827"/>
            <a:ext cx="4280085" cy="1661993"/>
          </a:xfrm>
          <a:prstGeom prst="rect">
            <a:avLst/>
          </a:prstGeom>
          <a:noFill/>
        </p:spPr>
        <p:txBody>
          <a:bodyPr wrap="square" rtlCol="0">
            <a:spAutoFit/>
          </a:bodyPr>
          <a:lstStyle/>
          <a:p>
            <a:r>
              <a:rPr lang="en-US" sz="1400" dirty="0">
                <a:solidFill>
                  <a:schemeClr val="bg1">
                    <a:lumMod val="50000"/>
                  </a:schemeClr>
                </a:solidFill>
              </a:rPr>
              <a:t>The Authority has a 30% Small Business Participation goal including:</a:t>
            </a:r>
          </a:p>
          <a:p>
            <a:pPr marL="171450" indent="-171450">
              <a:buFont typeface="Arial" panose="020B0604020202020204" pitchFamily="34" charset="0"/>
              <a:buChar char="•"/>
            </a:pPr>
            <a:r>
              <a:rPr lang="en-US" sz="1400" dirty="0">
                <a:solidFill>
                  <a:schemeClr val="bg1">
                    <a:lumMod val="50000"/>
                  </a:schemeClr>
                </a:solidFill>
              </a:rPr>
              <a:t>10% Disadvantaged Business Enterprises (DBE) participation</a:t>
            </a:r>
          </a:p>
          <a:p>
            <a:pPr marL="171450" indent="-171450">
              <a:buFont typeface="Arial" panose="020B0604020202020204" pitchFamily="34" charset="0"/>
              <a:buChar char="•"/>
            </a:pPr>
            <a:r>
              <a:rPr lang="en-US" sz="1400" dirty="0">
                <a:solidFill>
                  <a:schemeClr val="bg1">
                    <a:lumMod val="50000"/>
                  </a:schemeClr>
                </a:solidFill>
              </a:rPr>
              <a:t>3% Disabled Veteran Business Enterprises (DVBE) participation</a:t>
            </a:r>
          </a:p>
          <a:p>
            <a:endParaRPr lang="en-US" dirty="0"/>
          </a:p>
        </p:txBody>
      </p:sp>
      <p:sp>
        <p:nvSpPr>
          <p:cNvPr id="7" name="Footer Placeholder 4">
            <a:extLst>
              <a:ext uri="{FF2B5EF4-FFF2-40B4-BE49-F238E27FC236}">
                <a16:creationId xmlns:a16="http://schemas.microsoft.com/office/drawing/2014/main" id="{977FC4A9-3EB7-4232-B1B6-55021AA90E3D}"/>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36</a:t>
            </a:fld>
            <a:endParaRPr lang="en-US" dirty="0"/>
          </a:p>
        </p:txBody>
      </p:sp>
    </p:spTree>
    <p:extLst>
      <p:ext uri="{BB962C8B-B14F-4D97-AF65-F5344CB8AC3E}">
        <p14:creationId xmlns:p14="http://schemas.microsoft.com/office/powerpoint/2010/main" val="293530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380999" y="1143000"/>
            <a:ext cx="8159750" cy="639763"/>
          </a:xfrm>
        </p:spPr>
        <p:txBody>
          <a:bodyPr/>
          <a:lstStyle/>
          <a:p>
            <a:pPr marL="0" indent="0">
              <a:buNone/>
            </a:pPr>
            <a:r>
              <a:rPr lang="en-US" sz="2800" dirty="0">
                <a:solidFill>
                  <a:schemeClr val="accent1"/>
                </a:solidFill>
              </a:rPr>
              <a:t>IMPLEMENTATION STRATEGY SUMMARY</a:t>
            </a:r>
          </a:p>
        </p:txBody>
      </p:sp>
      <p:sp>
        <p:nvSpPr>
          <p:cNvPr id="4" name="Content Placeholder 1">
            <a:extLst>
              <a:ext uri="{FF2B5EF4-FFF2-40B4-BE49-F238E27FC236}">
                <a16:creationId xmlns:a16="http://schemas.microsoft.com/office/drawing/2014/main" id="{FDDABEE6-FD78-4699-B893-412089C4F2E3}"/>
              </a:ext>
            </a:extLst>
          </p:cNvPr>
          <p:cNvSpPr txBox="1">
            <a:spLocks/>
          </p:cNvSpPr>
          <p:nvPr/>
        </p:nvSpPr>
        <p:spPr>
          <a:xfrm>
            <a:off x="380999" y="1782762"/>
            <a:ext cx="7810500" cy="4525963"/>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000" b="0" dirty="0">
                <a:latin typeface="Arial" panose="020B0604020202020204" pitchFamily="34" charset="0"/>
              </a:rPr>
              <a:t>Deliver High-Speed Rail in California by:</a:t>
            </a:r>
          </a:p>
          <a:p>
            <a:pPr marL="40005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Getting trains on the ground ASAP in the Central Valley, where the environmental work is near completion and construction is underway;</a:t>
            </a:r>
          </a:p>
          <a:p>
            <a:pPr marL="40005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Completing the environmental work statewide by 2022;</a:t>
            </a:r>
          </a:p>
          <a:p>
            <a:pPr marL="40005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Completing our “bookend” commitments in northern and southern California;</a:t>
            </a:r>
          </a:p>
          <a:p>
            <a:pPr marL="40005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Being prepared to expand the system, consistent with Proposition 1A, as federal and/or private funding opportunities materialize.</a:t>
            </a:r>
          </a:p>
          <a:p>
            <a:endParaRPr lang="en-US" dirty="0"/>
          </a:p>
        </p:txBody>
      </p:sp>
      <p:sp>
        <p:nvSpPr>
          <p:cNvPr id="5" name="Title 1">
            <a:extLst>
              <a:ext uri="{FF2B5EF4-FFF2-40B4-BE49-F238E27FC236}">
                <a16:creationId xmlns:a16="http://schemas.microsoft.com/office/drawing/2014/main" id="{F781A07C-78BD-4B44-B767-7780050F7BCA}"/>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ECC60B0A-1D1B-4659-AA75-566B19E78F11}"/>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37</a:t>
            </a:fld>
            <a:endParaRPr lang="en-US" dirty="0"/>
          </a:p>
        </p:txBody>
      </p:sp>
    </p:spTree>
    <p:extLst>
      <p:ext uri="{BB962C8B-B14F-4D97-AF65-F5344CB8AC3E}">
        <p14:creationId xmlns:p14="http://schemas.microsoft.com/office/powerpoint/2010/main" val="519434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380999" y="1143000"/>
            <a:ext cx="8159750" cy="639763"/>
          </a:xfrm>
        </p:spPr>
        <p:txBody>
          <a:bodyPr/>
          <a:lstStyle/>
          <a:p>
            <a:pPr marL="0" indent="0">
              <a:buNone/>
            </a:pPr>
            <a:r>
              <a:rPr lang="en-US" sz="2800" dirty="0">
                <a:solidFill>
                  <a:schemeClr val="accent1"/>
                </a:solidFill>
              </a:rPr>
              <a:t>APPROACH TO DELIVERY SUMMARY</a:t>
            </a:r>
          </a:p>
        </p:txBody>
      </p:sp>
      <p:sp>
        <p:nvSpPr>
          <p:cNvPr id="4" name="Content Placeholder 1">
            <a:extLst>
              <a:ext uri="{FF2B5EF4-FFF2-40B4-BE49-F238E27FC236}">
                <a16:creationId xmlns:a16="http://schemas.microsoft.com/office/drawing/2014/main" id="{FDDABEE6-FD78-4699-B893-412089C4F2E3}"/>
              </a:ext>
            </a:extLst>
          </p:cNvPr>
          <p:cNvSpPr txBox="1">
            <a:spLocks/>
          </p:cNvSpPr>
          <p:nvPr/>
        </p:nvSpPr>
        <p:spPr>
          <a:xfrm>
            <a:off x="380999" y="1782763"/>
            <a:ext cx="7810500" cy="2059396"/>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2000" b="0" dirty="0">
                <a:latin typeface="Arial" panose="020B0604020202020204" pitchFamily="34" charset="0"/>
              </a:rPr>
              <a:t>We are working to get high-speed rail operational in California by:</a:t>
            </a:r>
          </a:p>
          <a:p>
            <a:pPr marL="57150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Being transparent on opportunities and challenges;</a:t>
            </a:r>
          </a:p>
          <a:p>
            <a:pPr marL="57150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Maintaining our Commitments to our partners;</a:t>
            </a:r>
          </a:p>
          <a:p>
            <a:pPr marL="571500" indent="-342900">
              <a:spcBef>
                <a:spcPts val="0"/>
              </a:spcBef>
              <a:spcAft>
                <a:spcPts val="1800"/>
              </a:spcAft>
              <a:buClr>
                <a:schemeClr val="accent2"/>
              </a:buClr>
              <a:buFont typeface="Wingdings" panose="05000000000000000000" pitchFamily="2" charset="2"/>
              <a:buChar char="§"/>
            </a:pPr>
            <a:r>
              <a:rPr lang="en-US" sz="2000" b="0" dirty="0">
                <a:latin typeface="Arial" panose="020B0604020202020204" pitchFamily="34" charset="0"/>
              </a:rPr>
              <a:t>Delivering High-Speed Rail while ‘living within our means.’</a:t>
            </a:r>
          </a:p>
        </p:txBody>
      </p:sp>
      <p:pic>
        <p:nvPicPr>
          <p:cNvPr id="5" name="Picture 4">
            <a:extLst>
              <a:ext uri="{FF2B5EF4-FFF2-40B4-BE49-F238E27FC236}">
                <a16:creationId xmlns:a16="http://schemas.microsoft.com/office/drawing/2014/main" id="{9C1AA20A-41B3-4A19-8EC1-7252F8452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3961002"/>
            <a:ext cx="7086600" cy="2157779"/>
          </a:xfrm>
          <a:prstGeom prst="rect">
            <a:avLst/>
          </a:prstGeom>
        </p:spPr>
      </p:pic>
      <p:sp>
        <p:nvSpPr>
          <p:cNvPr id="6" name="Title 1">
            <a:extLst>
              <a:ext uri="{FF2B5EF4-FFF2-40B4-BE49-F238E27FC236}">
                <a16:creationId xmlns:a16="http://schemas.microsoft.com/office/drawing/2014/main" id="{650D481B-1D3B-49B9-B564-FC077426607C}"/>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7" name="Footer Placeholder 4">
            <a:extLst>
              <a:ext uri="{FF2B5EF4-FFF2-40B4-BE49-F238E27FC236}">
                <a16:creationId xmlns:a16="http://schemas.microsoft.com/office/drawing/2014/main" id="{95F964DE-CE16-4207-B677-D8BB47697AC7}"/>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38</a:t>
            </a:fld>
            <a:endParaRPr lang="en-US" dirty="0"/>
          </a:p>
        </p:txBody>
      </p:sp>
    </p:spTree>
    <p:extLst>
      <p:ext uri="{BB962C8B-B14F-4D97-AF65-F5344CB8AC3E}">
        <p14:creationId xmlns:p14="http://schemas.microsoft.com/office/powerpoint/2010/main" val="1408544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13E15F-858C-4FE2-94F0-2B4AD773C1D4}"/>
              </a:ext>
            </a:extLst>
          </p:cNvPr>
          <p:cNvSpPr>
            <a:spLocks noGrp="1"/>
          </p:cNvSpPr>
          <p:nvPr>
            <p:ph idx="1"/>
          </p:nvPr>
        </p:nvSpPr>
        <p:spPr>
          <a:xfrm>
            <a:off x="342900" y="884237"/>
            <a:ext cx="8458200" cy="3399175"/>
          </a:xfrm>
        </p:spPr>
        <p:txBody>
          <a:bodyPr/>
          <a:lstStyle/>
          <a:p>
            <a:r>
              <a:rPr lang="en-US" b="0" dirty="0"/>
              <a:t>Lenny Mendonca, Board Chairman</a:t>
            </a:r>
          </a:p>
          <a:p>
            <a:r>
              <a:rPr lang="en-US" b="0" dirty="0"/>
              <a:t>(916) 322-0694</a:t>
            </a:r>
            <a:r>
              <a:rPr lang="en-US" b="0" i="1" dirty="0"/>
              <a:t/>
            </a:r>
            <a:br>
              <a:rPr lang="en-US" b="0" i="1" dirty="0"/>
            </a:br>
            <a:r>
              <a:rPr lang="en-US" b="0" i="1" dirty="0"/>
              <a:t>lenny.mendonca@gobiz.ca.gov</a:t>
            </a:r>
            <a:endParaRPr lang="en-US" b="0" dirty="0"/>
          </a:p>
          <a:p>
            <a:endParaRPr lang="en-US" b="0" dirty="0">
              <a:solidFill>
                <a:srgbClr val="FCD41B"/>
              </a:solidFill>
            </a:endParaRPr>
          </a:p>
          <a:p>
            <a:r>
              <a:rPr lang="en-US" b="0" dirty="0"/>
              <a:t>Brian Annis, Secretary</a:t>
            </a:r>
          </a:p>
          <a:p>
            <a:r>
              <a:rPr lang="en-US" b="0" dirty="0"/>
              <a:t>California Transportation Agency</a:t>
            </a:r>
          </a:p>
          <a:p>
            <a:pPr>
              <a:spcBef>
                <a:spcPts val="0"/>
              </a:spcBef>
            </a:pPr>
            <a:r>
              <a:rPr lang="en-US" b="0" dirty="0"/>
              <a:t>(916) 323-5401</a:t>
            </a:r>
            <a:r>
              <a:rPr lang="en-US" b="0" i="1" dirty="0"/>
              <a:t/>
            </a:r>
            <a:br>
              <a:rPr lang="en-US" b="0" i="1" dirty="0"/>
            </a:br>
            <a:r>
              <a:rPr lang="en-US" b="0" i="1" dirty="0"/>
              <a:t>brian.annis@calsta.ca.gov</a:t>
            </a:r>
            <a:endParaRPr lang="en-US" b="0" dirty="0"/>
          </a:p>
          <a:p>
            <a:endParaRPr lang="en-US" dirty="0"/>
          </a:p>
        </p:txBody>
      </p:sp>
      <p:sp>
        <p:nvSpPr>
          <p:cNvPr id="9" name="Content Placeholder 8">
            <a:extLst>
              <a:ext uri="{FF2B5EF4-FFF2-40B4-BE49-F238E27FC236}">
                <a16:creationId xmlns:a16="http://schemas.microsoft.com/office/drawing/2014/main" id="{9FA8CB4E-0C5E-449F-86A4-B6DD752F1A13}"/>
              </a:ext>
            </a:extLst>
          </p:cNvPr>
          <p:cNvSpPr>
            <a:spLocks noGrp="1"/>
          </p:cNvSpPr>
          <p:nvPr>
            <p:ph idx="12"/>
          </p:nvPr>
        </p:nvSpPr>
        <p:spPr/>
        <p:txBody>
          <a:bodyPr>
            <a:normAutofit fontScale="92500"/>
          </a:bodyPr>
          <a:lstStyle/>
          <a:p>
            <a:r>
              <a:rPr lang="en-US" dirty="0"/>
              <a:t>Headquarters</a:t>
            </a:r>
            <a:r>
              <a:rPr lang="en-US" b="0" dirty="0"/>
              <a:t/>
            </a:r>
            <a:br>
              <a:rPr lang="en-US" b="0" dirty="0"/>
            </a:br>
            <a:r>
              <a:rPr lang="en-US" b="0" dirty="0"/>
              <a:t>California High-Speed Rail Authority </a:t>
            </a:r>
            <a:br>
              <a:rPr lang="en-US" b="0" dirty="0"/>
            </a:br>
            <a:r>
              <a:rPr lang="en-US" b="0" dirty="0"/>
              <a:t>770 L Street, Suite 800</a:t>
            </a:r>
            <a:br>
              <a:rPr lang="en-US" b="0" dirty="0"/>
            </a:br>
            <a:r>
              <a:rPr lang="en-US" b="0" dirty="0"/>
              <a:t>Sacramento, CA 95814</a:t>
            </a:r>
            <a:br>
              <a:rPr lang="en-US" b="0" dirty="0"/>
            </a:br>
            <a:r>
              <a:rPr lang="en-US" b="0" i="1" dirty="0"/>
              <a:t>www.hsr.ca.gov</a:t>
            </a:r>
            <a:endParaRPr lang="en-US" dirty="0"/>
          </a:p>
        </p:txBody>
      </p:sp>
      <p:sp>
        <p:nvSpPr>
          <p:cNvPr id="13" name="Content Placeholder 2">
            <a:extLst>
              <a:ext uri="{FF2B5EF4-FFF2-40B4-BE49-F238E27FC236}">
                <a16:creationId xmlns:a16="http://schemas.microsoft.com/office/drawing/2014/main" id="{8832FF3C-627A-43C8-9F4C-EE4D655A99FC}"/>
              </a:ext>
            </a:extLst>
          </p:cNvPr>
          <p:cNvSpPr>
            <a:spLocks noGrp="1"/>
          </p:cNvSpPr>
          <p:nvPr>
            <p:ph idx="13"/>
          </p:nvPr>
        </p:nvSpPr>
        <p:spPr/>
        <p:txBody>
          <a:bodyPr>
            <a:normAutofit/>
          </a:bodyPr>
          <a:lstStyle>
            <a:lvl1pPr marL="0" indent="0">
              <a:buFont typeface="Arial" pitchFamily="34" charset="0"/>
              <a:buNone/>
              <a:defRPr sz="2400">
                <a:solidFill>
                  <a:schemeClr val="bg1"/>
                </a:solidFill>
              </a:defRPr>
            </a:lvl1pPr>
          </a:lstStyle>
          <a:p>
            <a:pPr>
              <a:spcBef>
                <a:spcPts val="0"/>
              </a:spcBef>
              <a:spcAft>
                <a:spcPts val="1200"/>
              </a:spcAft>
            </a:pPr>
            <a:r>
              <a:rPr lang="en-US" sz="1700" b="0" dirty="0"/>
              <a:t>instagram.com/</a:t>
            </a:r>
            <a:r>
              <a:rPr lang="en-US" sz="1700" b="0" dirty="0" err="1"/>
              <a:t>cahsra</a:t>
            </a:r>
            <a:endParaRPr lang="en-US" sz="1700" b="0" dirty="0"/>
          </a:p>
          <a:p>
            <a:pPr>
              <a:spcBef>
                <a:spcPts val="0"/>
              </a:spcBef>
              <a:spcAft>
                <a:spcPts val="1200"/>
              </a:spcAft>
            </a:pPr>
            <a:r>
              <a:rPr lang="en-US" sz="1700" b="0" dirty="0"/>
              <a:t>facebook.com/</a:t>
            </a:r>
            <a:r>
              <a:rPr lang="en-US" sz="1700" b="0" dirty="0" err="1"/>
              <a:t>CaliforniaHighSpeedRail</a:t>
            </a:r>
            <a:endParaRPr lang="en-US" sz="1700" b="0" dirty="0"/>
          </a:p>
          <a:p>
            <a:pPr>
              <a:spcBef>
                <a:spcPts val="0"/>
              </a:spcBef>
              <a:spcAft>
                <a:spcPts val="1200"/>
              </a:spcAft>
            </a:pPr>
            <a:r>
              <a:rPr lang="en-US" sz="1700" b="0" dirty="0"/>
              <a:t>twitter.com/</a:t>
            </a:r>
            <a:r>
              <a:rPr lang="en-US" sz="1700" b="0" dirty="0" err="1"/>
              <a:t>cahsra</a:t>
            </a:r>
            <a:endParaRPr lang="en-US" sz="1700" b="0" dirty="0"/>
          </a:p>
          <a:p>
            <a:pPr>
              <a:spcBef>
                <a:spcPts val="0"/>
              </a:spcBef>
              <a:spcAft>
                <a:spcPts val="1200"/>
              </a:spcAft>
            </a:pPr>
            <a:r>
              <a:rPr lang="en-US" sz="1700" b="0" dirty="0"/>
              <a:t>youtube.com/user/CAHighSpeedRail</a:t>
            </a:r>
          </a:p>
        </p:txBody>
      </p:sp>
      <p:sp>
        <p:nvSpPr>
          <p:cNvPr id="11" name="Content Placeholder 7">
            <a:extLst>
              <a:ext uri="{FF2B5EF4-FFF2-40B4-BE49-F238E27FC236}">
                <a16:creationId xmlns:a16="http://schemas.microsoft.com/office/drawing/2014/main" id="{13D011E5-87EA-4044-A039-974172EA58D7}"/>
              </a:ext>
            </a:extLst>
          </p:cNvPr>
          <p:cNvSpPr txBox="1">
            <a:spLocks/>
          </p:cNvSpPr>
          <p:nvPr/>
        </p:nvSpPr>
        <p:spPr>
          <a:xfrm>
            <a:off x="4648200" y="4876800"/>
            <a:ext cx="4038600" cy="2438400"/>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bg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bg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b="0" dirty="0"/>
          </a:p>
        </p:txBody>
      </p:sp>
      <p:sp>
        <p:nvSpPr>
          <p:cNvPr id="12" name="Content Placeholder 7">
            <a:extLst>
              <a:ext uri="{FF2B5EF4-FFF2-40B4-BE49-F238E27FC236}">
                <a16:creationId xmlns:a16="http://schemas.microsoft.com/office/drawing/2014/main" id="{20B300DD-745F-4413-89D7-3E7A455506B7}"/>
              </a:ext>
            </a:extLst>
          </p:cNvPr>
          <p:cNvSpPr txBox="1">
            <a:spLocks/>
          </p:cNvSpPr>
          <p:nvPr/>
        </p:nvSpPr>
        <p:spPr>
          <a:xfrm>
            <a:off x="4800600" y="5029200"/>
            <a:ext cx="4038600" cy="2438400"/>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bg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bg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b="0" dirty="0"/>
          </a:p>
        </p:txBody>
      </p:sp>
      <p:pic>
        <p:nvPicPr>
          <p:cNvPr id="14" name="Picture 2" descr="C:\Users\ddomondon\Desktop\facebook.gif">
            <a:extLst>
              <a:ext uri="{FF2B5EF4-FFF2-40B4-BE49-F238E27FC236}">
                <a16:creationId xmlns:a16="http://schemas.microsoft.com/office/drawing/2014/main" id="{28551433-F9A3-4BF1-B7C1-81009B046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5341746"/>
            <a:ext cx="304800" cy="3082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ddomondon\Desktop\twitter.gif">
            <a:extLst>
              <a:ext uri="{FF2B5EF4-FFF2-40B4-BE49-F238E27FC236}">
                <a16:creationId xmlns:a16="http://schemas.microsoft.com/office/drawing/2014/main" id="{ABE58BA2-B94C-4922-A4D2-40DCD679D7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5740434"/>
            <a:ext cx="285750" cy="2889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ddomondon\Desktop\youtube.gif">
            <a:extLst>
              <a:ext uri="{FF2B5EF4-FFF2-40B4-BE49-F238E27FC236}">
                <a16:creationId xmlns:a16="http://schemas.microsoft.com/office/drawing/2014/main" id="{E9AAD6E5-FB6E-4CF3-A09B-20C47C1817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825" y="6179130"/>
            <a:ext cx="304800" cy="3082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cruencounter.com/wp-content/uploads/2014/03/instagramvector.jpg">
            <a:extLst>
              <a:ext uri="{FF2B5EF4-FFF2-40B4-BE49-F238E27FC236}">
                <a16:creationId xmlns:a16="http://schemas.microsoft.com/office/drawing/2014/main" id="{2B48C644-06FD-44EA-8E72-8E6E4074D8D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4826" y="4812579"/>
            <a:ext cx="568798" cy="568798"/>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F6AC04AF-D479-4E36-9BC1-CB37F4550817}"/>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err="1">
                <a:latin typeface="Arial" panose="020B0604020202020204" pitchFamily="34" charset="0"/>
                <a:cs typeface="Arial" panose="020B0604020202020204" pitchFamily="34" charset="0"/>
              </a:rPr>
              <a:t>SenatE</a:t>
            </a:r>
            <a:r>
              <a:rPr lang="en-US" sz="2400" b="1" dirty="0">
                <a:latin typeface="Arial" panose="020B0604020202020204" pitchFamily="34" charset="0"/>
                <a:cs typeface="Arial" panose="020B0604020202020204" pitchFamily="34" charset="0"/>
              </a:rPr>
              <a:t>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Tree>
    <p:extLst>
      <p:ext uri="{BB962C8B-B14F-4D97-AF65-F5344CB8AC3E}">
        <p14:creationId xmlns:p14="http://schemas.microsoft.com/office/powerpoint/2010/main" val="230971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7DE29C-5431-4883-B47A-80809A7F73D8}"/>
              </a:ext>
            </a:extLst>
          </p:cNvPr>
          <p:cNvSpPr txBox="1">
            <a:spLocks/>
          </p:cNvSpPr>
          <p:nvPr/>
        </p:nvSpPr>
        <p:spPr>
          <a:xfrm>
            <a:off x="457200" y="1157681"/>
            <a:ext cx="7988085" cy="4365985"/>
          </a:xfrm>
          <a:prstGeom prst="rect">
            <a:avLst/>
          </a:prstGeom>
        </p:spPr>
        <p:txBody>
          <a:bodyPr>
            <a:no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Font typeface="Arial" pitchFamily="34" charset="0"/>
              <a:buNone/>
            </a:pPr>
            <a:r>
              <a:rPr lang="en-US" sz="3600" b="0" dirty="0">
                <a:latin typeface="Arial" panose="020B0604020202020204" pitchFamily="34" charset="0"/>
              </a:rPr>
              <a:t>Governor Newsom is for delivering high-speed rail for Californians in a way that is:</a:t>
            </a:r>
          </a:p>
          <a:p>
            <a:pPr marL="800100" indent="-334963">
              <a:spcBef>
                <a:spcPts val="0"/>
              </a:spcBef>
              <a:spcAft>
                <a:spcPts val="1800"/>
              </a:spcAft>
              <a:buClr>
                <a:schemeClr val="accent2"/>
              </a:buClr>
              <a:buFont typeface="Wingdings" panose="05000000000000000000" pitchFamily="2" charset="2"/>
              <a:buChar char="§"/>
            </a:pPr>
            <a:r>
              <a:rPr lang="en-US" sz="3200" b="0" dirty="0">
                <a:latin typeface="Arial" panose="020B0604020202020204" pitchFamily="34" charset="0"/>
              </a:rPr>
              <a:t>Transparent</a:t>
            </a:r>
          </a:p>
          <a:p>
            <a:pPr marL="800100" indent="-334963">
              <a:spcBef>
                <a:spcPts val="0"/>
              </a:spcBef>
              <a:spcAft>
                <a:spcPts val="1800"/>
              </a:spcAft>
              <a:buClr>
                <a:schemeClr val="accent2"/>
              </a:buClr>
              <a:buFont typeface="Wingdings" panose="05000000000000000000" pitchFamily="2" charset="2"/>
              <a:buChar char="§"/>
            </a:pPr>
            <a:r>
              <a:rPr lang="en-US" sz="3200" b="0" dirty="0">
                <a:latin typeface="Arial" panose="020B0604020202020204" pitchFamily="34" charset="0"/>
              </a:rPr>
              <a:t>Responsible</a:t>
            </a:r>
          </a:p>
          <a:p>
            <a:pPr marL="800100" indent="-334963">
              <a:spcBef>
                <a:spcPts val="0"/>
              </a:spcBef>
              <a:spcAft>
                <a:spcPts val="1800"/>
              </a:spcAft>
              <a:buClr>
                <a:schemeClr val="accent2"/>
              </a:buClr>
              <a:buFont typeface="Wingdings" panose="05000000000000000000" pitchFamily="2" charset="2"/>
              <a:buChar char="§"/>
            </a:pPr>
            <a:r>
              <a:rPr lang="en-US" sz="3200" b="0" dirty="0">
                <a:latin typeface="Arial" panose="020B0604020202020204" pitchFamily="34" charset="0"/>
              </a:rPr>
              <a:t>Realistic</a:t>
            </a:r>
          </a:p>
          <a:p>
            <a:pPr marL="800100" indent="-334963">
              <a:spcBef>
                <a:spcPts val="0"/>
              </a:spcBef>
              <a:spcAft>
                <a:spcPts val="1800"/>
              </a:spcAft>
              <a:buClr>
                <a:schemeClr val="accent2"/>
              </a:buClr>
              <a:buFont typeface="Wingdings" panose="05000000000000000000" pitchFamily="2" charset="2"/>
              <a:buChar char="§"/>
            </a:pPr>
            <a:r>
              <a:rPr lang="en-US" sz="3200" b="0" dirty="0">
                <a:latin typeface="Arial" panose="020B0604020202020204" pitchFamily="34" charset="0"/>
              </a:rPr>
              <a:t>Accountable</a:t>
            </a:r>
          </a:p>
          <a:p>
            <a:pPr marL="228600" lvl="2" indent="0">
              <a:buFont typeface="Arial" panose="020B0604020202020204" pitchFamily="34" charset="0"/>
              <a:buNone/>
            </a:pPr>
            <a:endParaRPr lang="en-US" sz="3200" dirty="0"/>
          </a:p>
        </p:txBody>
      </p:sp>
      <p:sp>
        <p:nvSpPr>
          <p:cNvPr id="3" name="Title 1">
            <a:extLst>
              <a:ext uri="{FF2B5EF4-FFF2-40B4-BE49-F238E27FC236}">
                <a16:creationId xmlns:a16="http://schemas.microsoft.com/office/drawing/2014/main" id="{D9D8A813-4BCC-4F4F-92AF-B1A8A4D229FD}"/>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4" name="Footer Placeholder 4">
            <a:extLst>
              <a:ext uri="{FF2B5EF4-FFF2-40B4-BE49-F238E27FC236}">
                <a16:creationId xmlns:a16="http://schemas.microsoft.com/office/drawing/2014/main" id="{494E9D0A-F63B-46B8-95A4-941C3F626304}"/>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4</a:t>
            </a:fld>
            <a:endParaRPr lang="en-US" dirty="0"/>
          </a:p>
        </p:txBody>
      </p:sp>
    </p:spTree>
    <p:extLst>
      <p:ext uri="{BB962C8B-B14F-4D97-AF65-F5344CB8AC3E}">
        <p14:creationId xmlns:p14="http://schemas.microsoft.com/office/powerpoint/2010/main" val="286366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2">
            <a:extLst>
              <a:ext uri="{FF2B5EF4-FFF2-40B4-BE49-F238E27FC236}">
                <a16:creationId xmlns:a16="http://schemas.microsoft.com/office/drawing/2014/main" id="{FEEAE821-9E23-446D-B0A9-27040763CC68}"/>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9349" r="9349"/>
          <a:stretch>
            <a:fillRect/>
          </a:stretch>
        </p:blipFill>
        <p:spPr>
          <a:xfrm>
            <a:off x="386626" y="2014615"/>
            <a:ext cx="2508974" cy="2057400"/>
          </a:xfrm>
        </p:spPr>
      </p:pic>
      <p:sp>
        <p:nvSpPr>
          <p:cNvPr id="18" name="Content Placeholder 4">
            <a:extLst>
              <a:ext uri="{FF2B5EF4-FFF2-40B4-BE49-F238E27FC236}">
                <a16:creationId xmlns:a16="http://schemas.microsoft.com/office/drawing/2014/main" id="{E9DEF3E6-1959-47FB-94CF-1915AFFC274C}"/>
              </a:ext>
            </a:extLst>
          </p:cNvPr>
          <p:cNvSpPr txBox="1">
            <a:spLocks/>
          </p:cNvSpPr>
          <p:nvPr/>
        </p:nvSpPr>
        <p:spPr>
          <a:xfrm>
            <a:off x="3186976" y="1922948"/>
            <a:ext cx="5448300" cy="1927065"/>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rgbClr val="0AAEFA"/>
              </a:buClr>
              <a:buFont typeface="Arial" pitchFamily="34" charset="0"/>
              <a:buNone/>
              <a:defRPr sz="2400" b="0"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bg1"/>
                </a:solidFill>
              </a:rPr>
              <a:t>“High-speed rail is much more than a train project. It’s about economic transformation and unlocking the enormous potential of the Valley.”</a:t>
            </a:r>
          </a:p>
        </p:txBody>
      </p:sp>
      <p:sp>
        <p:nvSpPr>
          <p:cNvPr id="19" name="Content Placeholder 5">
            <a:extLst>
              <a:ext uri="{FF2B5EF4-FFF2-40B4-BE49-F238E27FC236}">
                <a16:creationId xmlns:a16="http://schemas.microsoft.com/office/drawing/2014/main" id="{6B87FC10-0ADE-46DE-BC3D-C04C9354D7B3}"/>
              </a:ext>
            </a:extLst>
          </p:cNvPr>
          <p:cNvSpPr txBox="1">
            <a:spLocks/>
          </p:cNvSpPr>
          <p:nvPr/>
        </p:nvSpPr>
        <p:spPr>
          <a:xfrm>
            <a:off x="3245699" y="3850013"/>
            <a:ext cx="5638799" cy="369332"/>
          </a:xfrm>
          <a:prstGeom prst="rect">
            <a:avLst/>
          </a:prstGeom>
        </p:spPr>
        <p:txBody>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800" i="1" dirty="0">
                <a:solidFill>
                  <a:schemeClr val="accent2">
                    <a:lumMod val="60000"/>
                    <a:lumOff val="40000"/>
                  </a:schemeClr>
                </a:solidFill>
              </a:rPr>
              <a:t>- Governor Newsom</a:t>
            </a:r>
          </a:p>
        </p:txBody>
      </p:sp>
      <p:sp>
        <p:nvSpPr>
          <p:cNvPr id="20" name="Title 1">
            <a:extLst>
              <a:ext uri="{FF2B5EF4-FFF2-40B4-BE49-F238E27FC236}">
                <a16:creationId xmlns:a16="http://schemas.microsoft.com/office/drawing/2014/main" id="{AFABFEBE-E651-4D2C-889E-5843E8AEAB0E}"/>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2" name="Slide Number Placeholder 1">
            <a:extLst>
              <a:ext uri="{FF2B5EF4-FFF2-40B4-BE49-F238E27FC236}">
                <a16:creationId xmlns:a16="http://schemas.microsoft.com/office/drawing/2014/main" id="{7CD625C3-2476-47FE-8A3C-350375403AE1}"/>
              </a:ext>
            </a:extLst>
          </p:cNvPr>
          <p:cNvSpPr>
            <a:spLocks noGrp="1"/>
          </p:cNvSpPr>
          <p:nvPr>
            <p:ph type="sldNum" sz="quarter" idx="4"/>
          </p:nvPr>
        </p:nvSpPr>
        <p:spPr/>
        <p:txBody>
          <a:bodyPr/>
          <a:lstStyle/>
          <a:p>
            <a:fld id="{DA718DC6-E115-4A11-B58E-092B97043332}" type="slidenum">
              <a:rPr lang="en-US" smtClean="0"/>
              <a:pPr/>
              <a:t>5</a:t>
            </a:fld>
            <a:endParaRPr lang="en-US" dirty="0"/>
          </a:p>
        </p:txBody>
      </p:sp>
      <p:sp>
        <p:nvSpPr>
          <p:cNvPr id="7" name="Footer Placeholder 4">
            <a:extLst>
              <a:ext uri="{FF2B5EF4-FFF2-40B4-BE49-F238E27FC236}">
                <a16:creationId xmlns:a16="http://schemas.microsoft.com/office/drawing/2014/main" id="{5E0F51FE-2394-4930-B04B-1FF753E97A66}"/>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5</a:t>
            </a:fld>
            <a:endParaRPr lang="en-US" dirty="0"/>
          </a:p>
        </p:txBody>
      </p:sp>
    </p:spTree>
    <p:extLst>
      <p:ext uri="{BB962C8B-B14F-4D97-AF65-F5344CB8AC3E}">
        <p14:creationId xmlns:p14="http://schemas.microsoft.com/office/powerpoint/2010/main" val="189332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A7C860E-9841-49F0-B615-69398C049DFB}"/>
              </a:ext>
            </a:extLst>
          </p:cNvPr>
          <p:cNvSpPr>
            <a:spLocks noGrp="1"/>
          </p:cNvSpPr>
          <p:nvPr>
            <p:ph sz="half" idx="4294967295"/>
          </p:nvPr>
        </p:nvSpPr>
        <p:spPr>
          <a:xfrm>
            <a:off x="533400" y="1928813"/>
            <a:ext cx="4038600" cy="4297362"/>
          </a:xfrm>
        </p:spPr>
        <p:txBody>
          <a:bodyPr>
            <a:normAutofit fontScale="85000" lnSpcReduction="20000"/>
          </a:bodyPr>
          <a:lstStyle/>
          <a:p>
            <a:pPr marL="0" indent="0">
              <a:spcBef>
                <a:spcPts val="0"/>
              </a:spcBef>
              <a:spcAft>
                <a:spcPts val="1200"/>
              </a:spcAft>
              <a:buNone/>
            </a:pPr>
            <a:r>
              <a:rPr lang="en-US" sz="3000" b="0" dirty="0"/>
              <a:t>Board of Director’s Finance and Audit Committee</a:t>
            </a:r>
          </a:p>
          <a:p>
            <a:pPr marL="571500" lvl="1" indent="-339725">
              <a:spcBef>
                <a:spcPts val="0"/>
              </a:spcBef>
              <a:spcAft>
                <a:spcPts val="1800"/>
              </a:spcAft>
              <a:buFont typeface="Wingdings" panose="05000000000000000000" pitchFamily="2" charset="2"/>
              <a:buChar char="§"/>
            </a:pPr>
            <a:r>
              <a:rPr lang="en-US" sz="2800" dirty="0"/>
              <a:t>Public Meetings</a:t>
            </a:r>
          </a:p>
          <a:p>
            <a:pPr marL="571500" lvl="1" indent="-339725">
              <a:spcBef>
                <a:spcPts val="0"/>
              </a:spcBef>
              <a:spcAft>
                <a:spcPts val="1800"/>
              </a:spcAft>
              <a:buFont typeface="Wingdings" panose="05000000000000000000" pitchFamily="2" charset="2"/>
              <a:buChar char="§"/>
            </a:pPr>
            <a:r>
              <a:rPr lang="en-US" sz="2800" dirty="0"/>
              <a:t>Reviews and monitors project status, trends, challenges and opportunities in public forum</a:t>
            </a:r>
          </a:p>
          <a:p>
            <a:pPr marL="571500" lvl="1" indent="-339725">
              <a:spcBef>
                <a:spcPts val="0"/>
              </a:spcBef>
              <a:spcAft>
                <a:spcPts val="1800"/>
              </a:spcAft>
              <a:buFont typeface="Wingdings" panose="05000000000000000000" pitchFamily="2" charset="2"/>
              <a:buChar char="§"/>
            </a:pPr>
            <a:r>
              <a:rPr lang="en-US" sz="2800" dirty="0"/>
              <a:t>Committee documents/monthly</a:t>
            </a:r>
            <a:br>
              <a:rPr lang="en-US" sz="2800" dirty="0"/>
            </a:br>
            <a:r>
              <a:rPr lang="en-US" sz="2800" dirty="0"/>
              <a:t>reports are available</a:t>
            </a:r>
            <a:br>
              <a:rPr lang="en-US" sz="2800" dirty="0"/>
            </a:br>
            <a:r>
              <a:rPr lang="en-US" sz="2800" dirty="0"/>
              <a:t>online today</a:t>
            </a:r>
          </a:p>
          <a:p>
            <a:endParaRPr lang="en-US" dirty="0"/>
          </a:p>
        </p:txBody>
      </p:sp>
      <p:pic>
        <p:nvPicPr>
          <p:cNvPr id="10" name="Picture 9">
            <a:extLst>
              <a:ext uri="{FF2B5EF4-FFF2-40B4-BE49-F238E27FC236}">
                <a16:creationId xmlns:a16="http://schemas.microsoft.com/office/drawing/2014/main" id="{12BC10B8-1D0B-4452-8663-A51213AA5F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0"/>
          <a:stretch/>
        </p:blipFill>
        <p:spPr>
          <a:xfrm>
            <a:off x="4460495" y="1929468"/>
            <a:ext cx="3717849" cy="2701255"/>
          </a:xfrm>
          <a:prstGeom prst="rect">
            <a:avLst/>
          </a:prstGeom>
        </p:spPr>
      </p:pic>
      <p:sp>
        <p:nvSpPr>
          <p:cNvPr id="7" name="Text Placeholder 7">
            <a:extLst>
              <a:ext uri="{FF2B5EF4-FFF2-40B4-BE49-F238E27FC236}">
                <a16:creationId xmlns:a16="http://schemas.microsoft.com/office/drawing/2014/main" id="{889D2A91-83D3-4CEC-80EC-E27F0BD6B367}"/>
              </a:ext>
            </a:extLst>
          </p:cNvPr>
          <p:cNvSpPr txBox="1">
            <a:spLocks/>
          </p:cNvSpPr>
          <p:nvPr/>
        </p:nvSpPr>
        <p:spPr>
          <a:xfrm>
            <a:off x="492125" y="1143000"/>
            <a:ext cx="8159750" cy="639763"/>
          </a:xfrm>
          <a:prstGeom prst="rect">
            <a:avLst/>
          </a:prstGeom>
        </p:spPr>
        <p:txBody>
          <a:bodyPr vert="horz" lIns="91440" tIns="45720" rIns="91440" bIns="45720" rtlCol="0">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a:solidFill>
                  <a:schemeClr val="accent1"/>
                </a:solidFill>
              </a:rPr>
              <a:t>TRANSPARENCY – BOARD OF DIRECTORS</a:t>
            </a:r>
          </a:p>
        </p:txBody>
      </p:sp>
      <p:sp>
        <p:nvSpPr>
          <p:cNvPr id="12" name="Title 1">
            <a:extLst>
              <a:ext uri="{FF2B5EF4-FFF2-40B4-BE49-F238E27FC236}">
                <a16:creationId xmlns:a16="http://schemas.microsoft.com/office/drawing/2014/main" id="{50286B93-419F-4245-9D4D-5CD688F262B0}"/>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E3226F4A-1AA5-410A-9DDA-EDC8974A65B2}"/>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6</a:t>
            </a:fld>
            <a:endParaRPr lang="en-US" dirty="0"/>
          </a:p>
        </p:txBody>
      </p:sp>
    </p:spTree>
    <p:extLst>
      <p:ext uri="{BB962C8B-B14F-4D97-AF65-F5344CB8AC3E}">
        <p14:creationId xmlns:p14="http://schemas.microsoft.com/office/powerpoint/2010/main" val="421757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492125" y="1143000"/>
            <a:ext cx="8159750" cy="639763"/>
          </a:xfrm>
        </p:spPr>
        <p:txBody>
          <a:bodyPr/>
          <a:lstStyle/>
          <a:p>
            <a:pPr marL="0" indent="0">
              <a:buNone/>
            </a:pPr>
            <a:r>
              <a:rPr lang="en-US" sz="3200" dirty="0">
                <a:solidFill>
                  <a:schemeClr val="accent1"/>
                </a:solidFill>
              </a:rPr>
              <a:t>TRANSPARENCY – 2018 BUSINESS PLAN</a:t>
            </a:r>
          </a:p>
        </p:txBody>
      </p:sp>
      <p:grpSp>
        <p:nvGrpSpPr>
          <p:cNvPr id="5" name="Group 4">
            <a:extLst>
              <a:ext uri="{FF2B5EF4-FFF2-40B4-BE49-F238E27FC236}">
                <a16:creationId xmlns:a16="http://schemas.microsoft.com/office/drawing/2014/main" id="{B731EAE4-1A1A-4674-8568-3D6C1F709FF8}"/>
              </a:ext>
            </a:extLst>
          </p:cNvPr>
          <p:cNvGrpSpPr/>
          <p:nvPr/>
        </p:nvGrpSpPr>
        <p:grpSpPr>
          <a:xfrm>
            <a:off x="4572000" y="4316681"/>
            <a:ext cx="3866390" cy="1314182"/>
            <a:chOff x="4524661" y="4896118"/>
            <a:chExt cx="3866390" cy="1314182"/>
          </a:xfrm>
        </p:grpSpPr>
        <p:pic>
          <p:nvPicPr>
            <p:cNvPr id="6" name="Picture 5">
              <a:extLst>
                <a:ext uri="{FF2B5EF4-FFF2-40B4-BE49-F238E27FC236}">
                  <a16:creationId xmlns:a16="http://schemas.microsoft.com/office/drawing/2014/main" id="{990F908B-D0CC-4A51-9BD1-F93B5DA01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662" y="4896118"/>
              <a:ext cx="3866389" cy="514082"/>
            </a:xfrm>
            <a:prstGeom prst="rect">
              <a:avLst/>
            </a:prstGeom>
          </p:spPr>
        </p:pic>
        <p:pic>
          <p:nvPicPr>
            <p:cNvPr id="7" name="Picture 6">
              <a:extLst>
                <a:ext uri="{FF2B5EF4-FFF2-40B4-BE49-F238E27FC236}">
                  <a16:creationId xmlns:a16="http://schemas.microsoft.com/office/drawing/2014/main" id="{0F5C0FC2-6CD0-4016-99D1-F52A8A6D7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661" y="5385306"/>
              <a:ext cx="3866389" cy="824994"/>
            </a:xfrm>
            <a:prstGeom prst="rect">
              <a:avLst/>
            </a:prstGeom>
          </p:spPr>
        </p:pic>
      </p:grpSp>
      <p:sp>
        <p:nvSpPr>
          <p:cNvPr id="11" name="Content Placeholder 1">
            <a:extLst>
              <a:ext uri="{FF2B5EF4-FFF2-40B4-BE49-F238E27FC236}">
                <a16:creationId xmlns:a16="http://schemas.microsoft.com/office/drawing/2014/main" id="{5A5D592C-BCA1-4682-9FCF-E7E13A93C70F}"/>
              </a:ext>
            </a:extLst>
          </p:cNvPr>
          <p:cNvSpPr txBox="1">
            <a:spLocks/>
          </p:cNvSpPr>
          <p:nvPr/>
        </p:nvSpPr>
        <p:spPr>
          <a:xfrm>
            <a:off x="250623" y="1782762"/>
            <a:ext cx="8095488" cy="5031910"/>
          </a:xfrm>
          <a:prstGeom prst="rect">
            <a:avLst/>
          </a:prstGeom>
        </p:spPr>
        <p:txBody>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8975" indent="-457200">
              <a:spcBef>
                <a:spcPts val="0"/>
              </a:spcBef>
              <a:spcAft>
                <a:spcPts val="3000"/>
              </a:spcAft>
              <a:buClr>
                <a:schemeClr val="accent2"/>
              </a:buClr>
              <a:buFont typeface="Wingdings" panose="05000000000000000000" pitchFamily="2" charset="2"/>
              <a:buChar char="§"/>
            </a:pPr>
            <a:r>
              <a:rPr lang="en-US" sz="2600" b="0" dirty="0">
                <a:latin typeface="Arial" panose="020B0604020202020204" pitchFamily="34" charset="0"/>
              </a:rPr>
              <a:t>First plan to assign dollars and time to risks</a:t>
            </a:r>
          </a:p>
          <a:p>
            <a:pPr marL="688975" indent="-457200">
              <a:spcBef>
                <a:spcPts val="0"/>
              </a:spcBef>
              <a:spcAft>
                <a:spcPts val="3000"/>
              </a:spcAft>
              <a:buClr>
                <a:schemeClr val="accent2"/>
              </a:buClr>
              <a:buFont typeface="Wingdings" panose="05000000000000000000" pitchFamily="2" charset="2"/>
              <a:buChar char="§"/>
            </a:pPr>
            <a:r>
              <a:rPr lang="en-US" sz="2600" b="0" dirty="0">
                <a:latin typeface="Arial" panose="020B0604020202020204" pitchFamily="34" charset="0"/>
              </a:rPr>
              <a:t>First plan that used ranges to estimate costs</a:t>
            </a:r>
          </a:p>
          <a:p>
            <a:pPr marL="688975" indent="-457200">
              <a:spcBef>
                <a:spcPts val="0"/>
              </a:spcBef>
              <a:spcAft>
                <a:spcPts val="1800"/>
              </a:spcAft>
              <a:buClr>
                <a:schemeClr val="accent2"/>
              </a:buClr>
              <a:buFont typeface="Wingdings" panose="05000000000000000000" pitchFamily="2" charset="2"/>
              <a:buChar char="§"/>
            </a:pPr>
            <a:r>
              <a:rPr lang="en-US" sz="2600" b="0" dirty="0">
                <a:latin typeface="Arial" panose="020B0604020202020204" pitchFamily="34" charset="0"/>
              </a:rPr>
              <a:t>Recognized funding constraints and introduced the idea of delivering the project</a:t>
            </a:r>
            <a:br>
              <a:rPr lang="en-US" sz="2600" b="0" dirty="0">
                <a:latin typeface="Arial" panose="020B0604020202020204" pitchFamily="34" charset="0"/>
              </a:rPr>
            </a:br>
            <a:r>
              <a:rPr lang="en-US" sz="2600" b="0" dirty="0">
                <a:latin typeface="Arial" panose="020B0604020202020204" pitchFamily="34" charset="0"/>
              </a:rPr>
              <a:t>in “building blocks,”</a:t>
            </a:r>
            <a:br>
              <a:rPr lang="en-US" sz="2600" b="0" dirty="0">
                <a:latin typeface="Arial" panose="020B0604020202020204" pitchFamily="34" charset="0"/>
              </a:rPr>
            </a:br>
            <a:r>
              <a:rPr lang="en-US" sz="2600" b="0" dirty="0">
                <a:latin typeface="Arial" panose="020B0604020202020204" pitchFamily="34" charset="0"/>
              </a:rPr>
              <a:t>like most major </a:t>
            </a:r>
            <a:br>
              <a:rPr lang="en-US" sz="2600" b="0" dirty="0">
                <a:latin typeface="Arial" panose="020B0604020202020204" pitchFamily="34" charset="0"/>
              </a:rPr>
            </a:br>
            <a:r>
              <a:rPr lang="en-US" sz="2600" b="0" dirty="0">
                <a:latin typeface="Arial" panose="020B0604020202020204" pitchFamily="34" charset="0"/>
              </a:rPr>
              <a:t>infrastructure projects </a:t>
            </a:r>
            <a:br>
              <a:rPr lang="en-US" sz="2600" b="0" dirty="0">
                <a:latin typeface="Arial" panose="020B0604020202020204" pitchFamily="34" charset="0"/>
              </a:rPr>
            </a:br>
            <a:r>
              <a:rPr lang="en-US" sz="2600" b="0" dirty="0">
                <a:latin typeface="Arial" panose="020B0604020202020204" pitchFamily="34" charset="0"/>
              </a:rPr>
              <a:t>are delivered</a:t>
            </a:r>
          </a:p>
          <a:p>
            <a:endParaRPr lang="en-US" dirty="0"/>
          </a:p>
        </p:txBody>
      </p:sp>
      <p:sp>
        <p:nvSpPr>
          <p:cNvPr id="9" name="Title 1">
            <a:extLst>
              <a:ext uri="{FF2B5EF4-FFF2-40B4-BE49-F238E27FC236}">
                <a16:creationId xmlns:a16="http://schemas.microsoft.com/office/drawing/2014/main" id="{79360D58-B0F5-44AE-A414-2BDF62D0CEC4}"/>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10" name="Footer Placeholder 4">
            <a:extLst>
              <a:ext uri="{FF2B5EF4-FFF2-40B4-BE49-F238E27FC236}">
                <a16:creationId xmlns:a16="http://schemas.microsoft.com/office/drawing/2014/main" id="{A0B861CD-CF39-4433-AF08-1C42704EA8EC}"/>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7</a:t>
            </a:fld>
            <a:endParaRPr lang="en-US" dirty="0"/>
          </a:p>
        </p:txBody>
      </p:sp>
    </p:spTree>
    <p:extLst>
      <p:ext uri="{BB962C8B-B14F-4D97-AF65-F5344CB8AC3E}">
        <p14:creationId xmlns:p14="http://schemas.microsoft.com/office/powerpoint/2010/main" val="308990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533400" y="1143000"/>
            <a:ext cx="8159750" cy="639763"/>
          </a:xfrm>
        </p:spPr>
        <p:txBody>
          <a:bodyPr/>
          <a:lstStyle/>
          <a:p>
            <a:pPr marL="0" indent="0">
              <a:buNone/>
            </a:pPr>
            <a:r>
              <a:rPr lang="en-US" sz="3200" dirty="0">
                <a:solidFill>
                  <a:schemeClr val="accent1"/>
                </a:solidFill>
              </a:rPr>
              <a:t>TRANSPARENCY – 2018 BUSINESS PLAN</a:t>
            </a:r>
          </a:p>
        </p:txBody>
      </p:sp>
      <p:sp>
        <p:nvSpPr>
          <p:cNvPr id="9" name="Content Placeholder 1">
            <a:extLst>
              <a:ext uri="{FF2B5EF4-FFF2-40B4-BE49-F238E27FC236}">
                <a16:creationId xmlns:a16="http://schemas.microsoft.com/office/drawing/2014/main" id="{04767BAD-DF39-46E8-B79E-9F4546B50FD1}"/>
              </a:ext>
            </a:extLst>
          </p:cNvPr>
          <p:cNvSpPr txBox="1">
            <a:spLocks/>
          </p:cNvSpPr>
          <p:nvPr/>
        </p:nvSpPr>
        <p:spPr>
          <a:xfrm>
            <a:off x="533400" y="1738968"/>
            <a:ext cx="7581900" cy="4686300"/>
          </a:xfrm>
          <a:prstGeom prst="rect">
            <a:avLst/>
          </a:prstGeom>
        </p:spPr>
        <p:txBody>
          <a:bodyPr>
            <a:normAutofit fontScale="92500"/>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800"/>
              </a:spcAft>
              <a:buFont typeface="Arial" pitchFamily="34" charset="0"/>
              <a:buNone/>
            </a:pPr>
            <a:r>
              <a:rPr lang="en-US" sz="2600" b="0" dirty="0">
                <a:latin typeface="Arial" panose="020B0604020202020204" pitchFamily="34" charset="0"/>
              </a:rPr>
              <a:t>Set the following priorities:</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Meet our commitments to the federal government</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Complete Central Valley Segment</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Complete Environmental Reviews Systemwide</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Add Central Valley Track and Systems</a:t>
            </a:r>
          </a:p>
          <a:p>
            <a:pPr marL="628650" lvl="1" indent="-400050">
              <a:spcBef>
                <a:spcPts val="0"/>
              </a:spcBef>
              <a:spcAft>
                <a:spcPts val="2400"/>
              </a:spcAft>
              <a:buFont typeface="Wingdings" panose="05000000000000000000" pitchFamily="2" charset="2"/>
              <a:buChar char="§"/>
            </a:pPr>
            <a:r>
              <a:rPr lang="en-US" sz="2600" dirty="0">
                <a:latin typeface="Arial" panose="020B0604020202020204" pitchFamily="34" charset="0"/>
              </a:rPr>
              <a:t>Extend Central Valley Segment from orchard into downtown Bakersfield</a:t>
            </a:r>
          </a:p>
        </p:txBody>
      </p:sp>
      <p:sp>
        <p:nvSpPr>
          <p:cNvPr id="4" name="Title 1">
            <a:extLst>
              <a:ext uri="{FF2B5EF4-FFF2-40B4-BE49-F238E27FC236}">
                <a16:creationId xmlns:a16="http://schemas.microsoft.com/office/drawing/2014/main" id="{6D8BE434-1C6F-4C81-856E-69AAA75ACC8C}"/>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5" name="Footer Placeholder 4">
            <a:extLst>
              <a:ext uri="{FF2B5EF4-FFF2-40B4-BE49-F238E27FC236}">
                <a16:creationId xmlns:a16="http://schemas.microsoft.com/office/drawing/2014/main" id="{54096A99-70A4-42D7-AD04-DCBDCE0FA6E1}"/>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8</a:t>
            </a:fld>
            <a:endParaRPr lang="en-US" dirty="0"/>
          </a:p>
        </p:txBody>
      </p:sp>
    </p:spTree>
    <p:extLst>
      <p:ext uri="{BB962C8B-B14F-4D97-AF65-F5344CB8AC3E}">
        <p14:creationId xmlns:p14="http://schemas.microsoft.com/office/powerpoint/2010/main" val="5619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63D50A-169C-4287-88B5-F73E421C467B}"/>
              </a:ext>
            </a:extLst>
          </p:cNvPr>
          <p:cNvSpPr>
            <a:spLocks noGrp="1"/>
          </p:cNvSpPr>
          <p:nvPr>
            <p:ph type="body" idx="4294967295"/>
          </p:nvPr>
        </p:nvSpPr>
        <p:spPr>
          <a:xfrm>
            <a:off x="468311" y="1143000"/>
            <a:ext cx="8159750" cy="639763"/>
          </a:xfrm>
        </p:spPr>
        <p:txBody>
          <a:bodyPr/>
          <a:lstStyle/>
          <a:p>
            <a:pPr marL="0" indent="0">
              <a:buNone/>
            </a:pPr>
            <a:r>
              <a:rPr lang="en-US" sz="3200" dirty="0">
                <a:solidFill>
                  <a:schemeClr val="accent1"/>
                </a:solidFill>
              </a:rPr>
              <a:t>TRANSPARENCY – 2018 BUSINESS PLAN</a:t>
            </a:r>
          </a:p>
        </p:txBody>
      </p:sp>
      <p:sp>
        <p:nvSpPr>
          <p:cNvPr id="4" name="Content Placeholder 1">
            <a:extLst>
              <a:ext uri="{FF2B5EF4-FFF2-40B4-BE49-F238E27FC236}">
                <a16:creationId xmlns:a16="http://schemas.microsoft.com/office/drawing/2014/main" id="{4B22DFFA-83BE-405F-B1C6-A33D957D0EBF}"/>
              </a:ext>
            </a:extLst>
          </p:cNvPr>
          <p:cNvSpPr txBox="1">
            <a:spLocks/>
          </p:cNvSpPr>
          <p:nvPr/>
        </p:nvSpPr>
        <p:spPr>
          <a:xfrm>
            <a:off x="380999" y="1782762"/>
            <a:ext cx="8334375" cy="4906963"/>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tx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tx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tx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itchFamily="34" charset="0"/>
              <a:buNone/>
            </a:pPr>
            <a:r>
              <a:rPr lang="en-US" b="0" dirty="0">
                <a:latin typeface="Arial" panose="020B0604020202020204" pitchFamily="34" charset="0"/>
              </a:rPr>
              <a:t>Set the following priorities</a:t>
            </a:r>
            <a:endParaRPr lang="en-US" b="0" i="1" dirty="0">
              <a:latin typeface="Arial" panose="020B0604020202020204" pitchFamily="34" charset="0"/>
            </a:endParaRPr>
          </a:p>
          <a:p>
            <a:pPr marL="628650" lvl="1" indent="-400050">
              <a:spcBef>
                <a:spcPts val="0"/>
              </a:spcBef>
              <a:spcAft>
                <a:spcPts val="2400"/>
              </a:spcAft>
              <a:buClr>
                <a:schemeClr val="accent2"/>
              </a:buClr>
              <a:buFont typeface="Wingdings" panose="05000000000000000000" pitchFamily="2" charset="2"/>
              <a:buChar char="§"/>
            </a:pPr>
            <a:r>
              <a:rPr lang="en-US" sz="2400" dirty="0">
                <a:latin typeface="Arial" panose="020B0604020202020204" pitchFamily="34" charset="0"/>
              </a:rPr>
              <a:t>Explore and Report Options for Early Interim Service in the 2019 Project Update Report (PUR)</a:t>
            </a:r>
          </a:p>
          <a:p>
            <a:pPr marL="628650" lvl="1" indent="-400050">
              <a:spcBef>
                <a:spcPts val="0"/>
              </a:spcBef>
              <a:spcAft>
                <a:spcPts val="2400"/>
              </a:spcAft>
              <a:buClr>
                <a:schemeClr val="accent2"/>
              </a:buClr>
              <a:buFont typeface="Wingdings" panose="05000000000000000000" pitchFamily="2" charset="2"/>
              <a:buChar char="§"/>
            </a:pPr>
            <a:r>
              <a:rPr lang="en-US" sz="2400" dirty="0">
                <a:latin typeface="Arial" panose="020B0604020202020204" pitchFamily="34" charset="0"/>
              </a:rPr>
              <a:t>Subject cost estimates to further review and risk analysis and report in the PUR</a:t>
            </a:r>
          </a:p>
          <a:p>
            <a:pPr marL="628650" lvl="1" indent="-400050">
              <a:spcBef>
                <a:spcPts val="0"/>
              </a:spcBef>
              <a:spcAft>
                <a:spcPts val="2400"/>
              </a:spcAft>
              <a:buClr>
                <a:schemeClr val="accent2"/>
              </a:buClr>
              <a:buFont typeface="Wingdings" panose="05000000000000000000" pitchFamily="2" charset="2"/>
              <a:buChar char="§"/>
            </a:pPr>
            <a:r>
              <a:rPr lang="en-US" sz="2400" dirty="0">
                <a:latin typeface="Arial" panose="020B0604020202020204" pitchFamily="34" charset="0"/>
              </a:rPr>
              <a:t>Invest Remaining “Bookend” Funds</a:t>
            </a:r>
          </a:p>
          <a:p>
            <a:pPr marL="628650" lvl="1" indent="-400050">
              <a:spcBef>
                <a:spcPts val="0"/>
              </a:spcBef>
              <a:spcAft>
                <a:spcPts val="2400"/>
              </a:spcAft>
              <a:buClr>
                <a:schemeClr val="accent2"/>
              </a:buClr>
              <a:buFont typeface="Wingdings" panose="05000000000000000000" pitchFamily="2" charset="2"/>
              <a:buChar char="§"/>
            </a:pPr>
            <a:r>
              <a:rPr lang="en-US" sz="2400" dirty="0">
                <a:latin typeface="Arial" panose="020B0604020202020204" pitchFamily="34" charset="0"/>
              </a:rPr>
              <a:t>Pursue additional funding or financing to complete</a:t>
            </a:r>
            <a:br>
              <a:rPr lang="en-US" sz="2400" dirty="0">
                <a:latin typeface="Arial" panose="020B0604020202020204" pitchFamily="34" charset="0"/>
              </a:rPr>
            </a:br>
            <a:r>
              <a:rPr lang="en-US" sz="2400" dirty="0">
                <a:latin typeface="Arial" panose="020B0604020202020204" pitchFamily="34" charset="0"/>
              </a:rPr>
              <a:t>full system</a:t>
            </a:r>
          </a:p>
        </p:txBody>
      </p:sp>
      <p:sp>
        <p:nvSpPr>
          <p:cNvPr id="5" name="Title 1">
            <a:extLst>
              <a:ext uri="{FF2B5EF4-FFF2-40B4-BE49-F238E27FC236}">
                <a16:creationId xmlns:a16="http://schemas.microsoft.com/office/drawing/2014/main" id="{D1C7CB0F-DEF1-4B7D-815D-AA7636C49D67}"/>
              </a:ext>
            </a:extLst>
          </p:cNvPr>
          <p:cNvSpPr txBox="1">
            <a:spLocks/>
          </p:cNvSpPr>
          <p:nvPr/>
        </p:nvSpPr>
        <p:spPr>
          <a:xfrm>
            <a:off x="272839" y="78024"/>
            <a:ext cx="7886700" cy="718611"/>
          </a:xfrm>
          <a:prstGeom prst="rect">
            <a:avLst/>
          </a:prstGeom>
        </p:spPr>
        <p:txBody>
          <a:bodyPr/>
          <a:lstStyle>
            <a:lvl1pPr algn="l" defTabSz="914400" rtl="0" eaLnBrk="1" latinLnBrk="0" hangingPunct="1">
              <a:spcBef>
                <a:spcPct val="0"/>
              </a:spcBef>
              <a:buNone/>
              <a:defRPr sz="1800" b="0" kern="1200" cap="all" baseline="0">
                <a:solidFill>
                  <a:schemeClr val="bg1">
                    <a:lumMod val="50000"/>
                  </a:schemeClr>
                </a:solidFill>
                <a:effectLst/>
                <a:latin typeface="+mj-lt"/>
                <a:ea typeface="+mj-ea"/>
                <a:cs typeface="+mj-cs"/>
              </a:defRPr>
            </a:lvl1pPr>
          </a:lstStyle>
          <a:p>
            <a:pPr algn="l"/>
            <a:r>
              <a:rPr lang="en-US" sz="2400" b="1" dirty="0">
                <a:latin typeface="Arial" panose="020B0604020202020204" pitchFamily="34" charset="0"/>
                <a:cs typeface="Arial" panose="020B0604020202020204" pitchFamily="34" charset="0"/>
              </a:rPr>
              <a:t>Senate joint informational hearing</a:t>
            </a:r>
            <a:r>
              <a:rPr lang="en-US" sz="3200" dirty="0"/>
              <a:t/>
            </a:r>
            <a:br>
              <a:rPr lang="en-US" sz="3200" dirty="0"/>
            </a:br>
            <a:r>
              <a:rPr lang="en-US" sz="1600" dirty="0">
                <a:latin typeface="Arial" panose="020B0604020202020204" pitchFamily="34" charset="0"/>
                <a:cs typeface="Arial" panose="020B0604020202020204" pitchFamily="34" charset="0"/>
              </a:rPr>
              <a:t>California high-speed rail authority</a:t>
            </a:r>
            <a:r>
              <a:rPr lang="en-US" sz="1600" dirty="0">
                <a:latin typeface="Myriad Pro" panose="020B0503030403020204" pitchFamily="34" charset="0"/>
              </a:rPr>
              <a:t/>
            </a:r>
            <a:br>
              <a:rPr lang="en-US" sz="1600" dirty="0">
                <a:latin typeface="Myriad Pro" panose="020B0503030403020204" pitchFamily="34" charset="0"/>
              </a:rPr>
            </a:br>
            <a:endParaRPr lang="en-US" sz="1600" dirty="0"/>
          </a:p>
        </p:txBody>
      </p:sp>
      <p:sp>
        <p:nvSpPr>
          <p:cNvPr id="6" name="Footer Placeholder 4">
            <a:extLst>
              <a:ext uri="{FF2B5EF4-FFF2-40B4-BE49-F238E27FC236}">
                <a16:creationId xmlns:a16="http://schemas.microsoft.com/office/drawing/2014/main" id="{749C59D8-1E82-4200-9322-AA020CA3E525}"/>
              </a:ext>
            </a:extLst>
          </p:cNvPr>
          <p:cNvSpPr>
            <a:spLocks noGrp="1"/>
          </p:cNvSpPr>
          <p:nvPr>
            <p:ph type="ftr" sz="quarter" idx="3"/>
          </p:nvPr>
        </p:nvSpPr>
        <p:spPr>
          <a:xfrm>
            <a:off x="0" y="6317569"/>
            <a:ext cx="638037" cy="586952"/>
          </a:xfrm>
          <a:prstGeom prst="rect">
            <a:avLst/>
          </a:prstGeom>
        </p:spPr>
        <p:txBody>
          <a:bodyPr vert="horz" lIns="91440" tIns="45720" rIns="91440" bIns="45720" rtlCol="0" anchor="ctr"/>
          <a:lstStyle>
            <a:lvl1pPr algn="ctr">
              <a:defRPr sz="1200" b="1" cap="all" baseline="0">
                <a:solidFill>
                  <a:schemeClr val="bg1"/>
                </a:solidFill>
                <a:latin typeface="Arial Narrow" pitchFamily="34" charset="0"/>
              </a:defRPr>
            </a:lvl1pPr>
          </a:lstStyle>
          <a:p>
            <a:fld id="{BC868828-0BF4-4C8E-B1FD-922FEC177A61}" type="slidenum">
              <a:rPr lang="en-US" smtClean="0"/>
              <a:pPr/>
              <a:t>9</a:t>
            </a:fld>
            <a:endParaRPr lang="en-US" dirty="0"/>
          </a:p>
        </p:txBody>
      </p:sp>
    </p:spTree>
    <p:extLst>
      <p:ext uri="{BB962C8B-B14F-4D97-AF65-F5344CB8AC3E}">
        <p14:creationId xmlns:p14="http://schemas.microsoft.com/office/powerpoint/2010/main" val="2130411439"/>
      </p:ext>
    </p:extLst>
  </p:cSld>
  <p:clrMapOvr>
    <a:masterClrMapping/>
  </p:clrMapOvr>
</p:sld>
</file>

<file path=ppt/theme/theme1.xml><?xml version="1.0" encoding="utf-8"?>
<a:theme xmlns:a="http://schemas.openxmlformats.org/drawingml/2006/main" name="HSR_PPT_2014">
  <a:themeElements>
    <a:clrScheme name="Custom 4">
      <a:dk1>
        <a:srgbClr val="23417E"/>
      </a:dk1>
      <a:lt1>
        <a:srgbClr val="FFFFFF"/>
      </a:lt1>
      <a:dk2>
        <a:srgbClr val="23417F"/>
      </a:dk2>
      <a:lt2>
        <a:srgbClr val="FFFFFF"/>
      </a:lt2>
      <a:accent1>
        <a:srgbClr val="00AEEF"/>
      </a:accent1>
      <a:accent2>
        <a:srgbClr val="FCD41B"/>
      </a:accent2>
      <a:accent3>
        <a:srgbClr val="8DC63F"/>
      </a:accent3>
      <a:accent4>
        <a:srgbClr val="F7941D"/>
      </a:accent4>
      <a:accent5>
        <a:srgbClr val="433E78"/>
      </a:accent5>
      <a:accent6>
        <a:srgbClr val="F5A32C"/>
      </a:accent6>
      <a:hlink>
        <a:srgbClr val="00AEEF"/>
      </a:hlink>
      <a:folHlink>
        <a:srgbClr val="23417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Economic Impact Report" id="{DC391642-AE4B-44B0-9DEF-26A3F2199761}" vid="{FFBD6CDA-1521-4B3B-9D32-1FE3551763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High-Speed Rail PowerPoint Template</Template>
  <TotalTime>743</TotalTime>
  <Words>1883</Words>
  <Application>Microsoft Office PowerPoint</Application>
  <PresentationFormat>On-screen Show (4:3)</PresentationFormat>
  <Paragraphs>607</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Acumin Pro Black</vt:lpstr>
      <vt:lpstr>Arial</vt:lpstr>
      <vt:lpstr>Arial Black</vt:lpstr>
      <vt:lpstr>Arial Narrow</vt:lpstr>
      <vt:lpstr>Calibri</vt:lpstr>
      <vt:lpstr>Gill Sans MT</vt:lpstr>
      <vt:lpstr>Mangal</vt:lpstr>
      <vt:lpstr>Myriad Pro</vt:lpstr>
      <vt:lpstr>Wingdings</vt:lpstr>
      <vt:lpstr>Wingdings 3</vt:lpstr>
      <vt:lpstr>HSR_PPT_2014</vt:lpstr>
      <vt:lpstr>Joint informational hearing  Senate Transportation Committee &amp;  Senate Budget Sub-committee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Overarching strategy Applying lessons learned in the central valley</vt:lpstr>
      <vt:lpstr>Program approach critical actions</vt:lpstr>
      <vt:lpstr>CONSTRUCTION PACKAGE 1 JANUARY 2019</vt:lpstr>
      <vt:lpstr>CONSTRUCTION PACKAGE 1 December 2019</vt:lpstr>
      <vt:lpstr>CONSTRUCTION PACKAGE 2-3 January 2019</vt:lpstr>
      <vt:lpstr>CONSTRUCTION PACKAGE 2-3 DECEMBER 2019</vt:lpstr>
      <vt:lpstr>CONSTRUCTION PACKAGE 4 January 2019</vt:lpstr>
      <vt:lpstr>CONSTRUCTION PACKAGE 4 December 2019</vt:lpstr>
      <vt:lpstr>PowerPoint Presentation</vt:lpstr>
      <vt:lpstr>PowerPoint Presentation</vt:lpstr>
      <vt:lpstr>2018 Economic Impact Report CALIFORNIA HIGH-SPEED RAIL AUTHORITY </vt:lpstr>
      <vt:lpstr>2018 Economic Impact Report CALIFORNIA HIGH-SPEED RAIL AUTHORITY </vt:lpstr>
      <vt:lpstr>2018 Economic Impact Report CALIFORNIA HIGH-SPEED RAIL AUTHORITY </vt:lpstr>
      <vt:lpstr>2018 Economic Impact Report CALIFORNIA HIGH-SPEED RAIL AUTHORITY </vt:lpstr>
      <vt:lpstr>2018 Economic Impact Report CALIFORNIA HIGH-SPEED RAIL AUTHORITY </vt:lpstr>
      <vt:lpstr>2018 Economic Impact Report CALIFORNIA HIGH-SPEED RAIL AUTHORITY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Chechourka, Justin@HSR</dc:creator>
  <cp:lastModifiedBy>Bonin, Katie</cp:lastModifiedBy>
  <cp:revision>97</cp:revision>
  <cp:lastPrinted>2019-03-25T17:48:32Z</cp:lastPrinted>
  <dcterms:created xsi:type="dcterms:W3CDTF">2019-03-22T19:04:16Z</dcterms:created>
  <dcterms:modified xsi:type="dcterms:W3CDTF">2019-03-26T15:53:25Z</dcterms:modified>
</cp:coreProperties>
</file>