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487" r:id="rId2"/>
    <p:sldId id="258" r:id="rId3"/>
    <p:sldId id="259" r:id="rId4"/>
    <p:sldId id="1485" r:id="rId5"/>
    <p:sldId id="257" r:id="rId6"/>
    <p:sldId id="1486" r:id="rId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0BD9FDA-A6C5-4D32-8440-15977809A9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F15B71B-089F-4011-B54F-5456FF787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9682">
              <a:defRPr/>
            </a:pPr>
            <a:fld id="{2B53B450-8BB9-43C0-8D8E-8918FB7EB5C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9682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093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882E-C427-AF43-8DFC-65015E8F4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1F78B-800C-4834-B586-A5BDF4FCF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07DBF-55A3-A0EC-A749-958C3B70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DEB18-66E3-815F-3986-5986413F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33EEA-9B02-15B5-F951-35F8023B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705D-602E-BD44-337C-F45EF902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207CF-7C7A-3DA9-E18D-0E4A52697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86B6D-B543-4E26-E36F-44A3EAC7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99283-2CB5-E4F9-E1A5-B72D260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08F7-25D6-A7F4-0935-BA2747DD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8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8EEDF-CBFB-8892-0DF2-BC10D07CC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A7C7C-0DF1-1114-4CB6-1DBB21716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9D20-1E2F-26E1-3CF7-8AA21567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60EB-1A3C-F686-9E77-9AF4F9AD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AE84A-77C7-7204-6D75-6E7A1D05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667B-7A31-EB50-4C5F-5A00E635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2A1D-CBFE-1C20-C49B-671269B49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689C-CC3D-DEC6-14A3-D33D09B8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E3B6-8125-6F42-3FC5-4D1DA032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11ED-7140-70C6-71EE-9B29F569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F81D-9C40-AE72-52C7-98B9AD04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17B4D-7C90-BF35-28DE-A10BCC93F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5E4E3-1BAC-34C2-E38E-377CA3AF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E00D-C047-6BDB-C9E6-0B6FD62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15AA0-8A91-4BD0-70DC-457B4C39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EE45-76AC-DEE8-3BE8-3E8F4370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8D23-3480-CB4B-7A52-A04EB8981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1A09F-B252-720A-0437-D3E77AE8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39491-21AE-C85C-BE38-23BC173A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78C93-12C7-AB7E-1FA2-C2C16214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6F61C-2240-5AF4-89E2-FAAC3AA7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A598-4B06-1417-5217-9F886495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0757-5A5D-1D31-1B1B-46C1E3751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26072-9841-1252-CEAE-D122BDD9B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3D563-FC09-3EAB-65EB-6AA2CC9CB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DCB27-118D-3875-6EE7-191A706B1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87E64-CD89-BFE1-8804-D537691C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12DA4-C8C5-3EEA-6409-30C23299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91AB6-AD3E-C508-A12E-2552753C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2989-886E-471F-2177-2D2A0618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CB433-5B89-DE31-7897-82D8DD12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EAD9C-EEFD-01BE-FC05-E72E6881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903A-3389-1C6A-56D5-4D545CF9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FD540-DC8E-666B-9E26-0DAE0A82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D13F6-56A9-A0C9-1005-B99B92B9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3F0A6-88F6-84D4-1DC8-E54B29D2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0987-282C-E395-0603-05CE3DEF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97AB-E0DC-702C-8757-53033E362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9FDE1-1E13-FA33-B82D-5A369B2B5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F24F5-3C48-5E2E-3299-C1CB9B13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7815B-2102-56D9-9678-6E23A9B8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CB187-453D-4434-BA41-E05350F2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AA04-2518-5A75-B72F-E8921A20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4CD31-00B7-6018-5073-79D9D1C7B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D05C6-7216-83C6-E48B-30DA91135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8AA04-8D86-C2CC-CEDC-EAF2D06B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6C351-624C-6B17-DF39-6767C2D1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A5D31-F1E9-C51B-264F-58E24234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4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314F7-F88B-5904-6E93-EDAD76CF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F9F08-B260-493A-0847-209F9A6ED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A2293-B0A1-D61B-77CF-8E5E14B16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DB30-292C-4F64-BE17-548E9E208DB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D043A-215D-AAF0-F5E9-1CBDDA299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F9D2F-7389-C508-78C7-36D63F9F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040B-C3C1-4303-A97F-CF4C0034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FD79-AB90-19C2-AF0E-DB4522E82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i="0" u="none" strike="noStrike" baseline="0" dirty="0">
                <a:latin typeface="+mn-lt"/>
              </a:rPr>
              <a:t>Short Term Crisis and Long Term Transformation: How to Bring Back and Build Transit Ridership in California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9D6EB-6D95-4B36-2410-2587B5CA7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9283"/>
            <a:ext cx="9144000" cy="162025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Emily Loper</a:t>
            </a:r>
          </a:p>
          <a:p>
            <a:r>
              <a:rPr lang="en-US" sz="2400" dirty="0"/>
              <a:t>Vice President of Public Policy</a:t>
            </a:r>
          </a:p>
          <a:p>
            <a:r>
              <a:rPr lang="en-US" sz="2400" dirty="0"/>
              <a:t>Bay Area Council</a:t>
            </a:r>
          </a:p>
          <a:p>
            <a:r>
              <a:rPr lang="en-US" sz="2400" dirty="0"/>
              <a:t>eloper@bayareacouncil.org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23474-AA92-311D-DFA4-23378E00CF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5" y="397335"/>
            <a:ext cx="1781997" cy="9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94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727C-D9CE-DA9D-9DDE-E5E0E8AA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169" y="397335"/>
            <a:ext cx="9314482" cy="769090"/>
          </a:xfrm>
        </p:spPr>
        <p:txBody>
          <a:bodyPr/>
          <a:lstStyle/>
          <a:p>
            <a:r>
              <a:rPr lang="en-US" dirty="0"/>
              <a:t>New Bay Area Commute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4DD90-30D6-AD0E-9EC4-3055476EA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" b="5471"/>
          <a:stretch/>
        </p:blipFill>
        <p:spPr>
          <a:xfrm>
            <a:off x="423995" y="1828800"/>
            <a:ext cx="11292724" cy="3905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A3EFB-A1DD-B19D-4656-DC06EED81C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5" y="397335"/>
            <a:ext cx="1781997" cy="9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F55AB-4304-7D03-6914-6A79AED6977C}"/>
              </a:ext>
            </a:extLst>
          </p:cNvPr>
          <p:cNvSpPr txBox="1"/>
          <p:nvPr/>
        </p:nvSpPr>
        <p:spPr>
          <a:xfrm>
            <a:off x="6519620" y="6275999"/>
            <a:ext cx="567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Bay Area Council Employer Survey, January 2023</a:t>
            </a:r>
          </a:p>
        </p:txBody>
      </p:sp>
    </p:spTree>
    <p:extLst>
      <p:ext uri="{BB962C8B-B14F-4D97-AF65-F5344CB8AC3E}">
        <p14:creationId xmlns:p14="http://schemas.microsoft.com/office/powerpoint/2010/main" val="290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3EDE-A52D-6829-B5DB-9AEE4C10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258" y="365125"/>
            <a:ext cx="8989017" cy="766251"/>
          </a:xfrm>
        </p:spPr>
        <p:txBody>
          <a:bodyPr>
            <a:normAutofit fontScale="90000"/>
          </a:bodyPr>
          <a:lstStyle/>
          <a:p>
            <a:r>
              <a:rPr lang="en-US" dirty="0"/>
              <a:t>Weekday Transit Ridership v. Bridge Traffic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BC372F-622A-887F-F430-FE4135B18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" b="8269"/>
          <a:stretch/>
        </p:blipFill>
        <p:spPr>
          <a:xfrm>
            <a:off x="959875" y="1339704"/>
            <a:ext cx="9950932" cy="490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6E495-A190-DF43-86C1-9BBFC63697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0" y="369975"/>
            <a:ext cx="1781997" cy="9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5DD5D3-8CC1-482C-14FB-444B5AD3BEC9}"/>
              </a:ext>
            </a:extLst>
          </p:cNvPr>
          <p:cNvSpPr txBox="1"/>
          <p:nvPr/>
        </p:nvSpPr>
        <p:spPr>
          <a:xfrm>
            <a:off x="5512230" y="6308209"/>
            <a:ext cx="667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Bay Area Council Economic Institute Transit Recovery Tracker</a:t>
            </a:r>
          </a:p>
        </p:txBody>
      </p:sp>
    </p:spTree>
    <p:extLst>
      <p:ext uri="{BB962C8B-B14F-4D97-AF65-F5344CB8AC3E}">
        <p14:creationId xmlns:p14="http://schemas.microsoft.com/office/powerpoint/2010/main" val="337809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74A80-A155-4D41-B6D5-A22B0251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09C-911A-A548-9EE9-1D56963A1FF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E7A6A984-2B3F-4436-939C-C3FF4A4E1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99" r="33290" b="10319"/>
          <a:stretch/>
        </p:blipFill>
        <p:spPr>
          <a:xfrm>
            <a:off x="2216258" y="1407463"/>
            <a:ext cx="6768818" cy="47574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F8DE0-4CCF-4F9C-924E-6A6211A828BA}"/>
              </a:ext>
            </a:extLst>
          </p:cNvPr>
          <p:cNvSpPr txBox="1"/>
          <p:nvPr/>
        </p:nvSpPr>
        <p:spPr>
          <a:xfrm>
            <a:off x="2437317" y="5450537"/>
            <a:ext cx="98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Dec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8F52D-DAE6-44A1-B768-345363A1C888}"/>
              </a:ext>
            </a:extLst>
          </p:cNvPr>
          <p:cNvSpPr txBox="1"/>
          <p:nvPr/>
        </p:nvSpPr>
        <p:spPr>
          <a:xfrm>
            <a:off x="5700500" y="5450536"/>
            <a:ext cx="101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Dec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6BAF4-492E-4912-B78C-EC9D8E232D23}"/>
              </a:ext>
            </a:extLst>
          </p:cNvPr>
          <p:cNvSpPr txBox="1"/>
          <p:nvPr/>
        </p:nvSpPr>
        <p:spPr>
          <a:xfrm rot="5400000">
            <a:off x="7038719" y="3238400"/>
            <a:ext cx="3570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Data Source: Caltrans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PeMS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; First two weeks of December only.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7286F40-FE92-4918-97D2-DBA799233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527" r="88449"/>
          <a:stretch/>
        </p:blipFill>
        <p:spPr>
          <a:xfrm>
            <a:off x="9392370" y="1583848"/>
            <a:ext cx="2618817" cy="974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EA72B-8911-33DF-924A-5CE4921D8BD5}"/>
              </a:ext>
            </a:extLst>
          </p:cNvPr>
          <p:cNvSpPr txBox="1"/>
          <p:nvPr/>
        </p:nvSpPr>
        <p:spPr>
          <a:xfrm>
            <a:off x="5405718" y="6308209"/>
            <a:ext cx="660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MTC Next Generation Bay Area Freeways Study, August 2022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96F323-BAD6-50B3-5A53-9FED84535A79}"/>
              </a:ext>
            </a:extLst>
          </p:cNvPr>
          <p:cNvSpPr txBox="1">
            <a:spLocks/>
          </p:cNvSpPr>
          <p:nvPr/>
        </p:nvSpPr>
        <p:spPr>
          <a:xfrm>
            <a:off x="2216258" y="365125"/>
            <a:ext cx="8989017" cy="7662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Bay Area Traffic Relative to Dec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107CF-392F-D4E9-8B42-A8D80DC83AE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0" y="369975"/>
            <a:ext cx="1781997" cy="9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83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9618-AB88-8506-C4DF-0D86B950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821" y="415037"/>
            <a:ext cx="8711985" cy="735255"/>
          </a:xfrm>
        </p:spPr>
        <p:txBody>
          <a:bodyPr>
            <a:normAutofit fontScale="90000"/>
          </a:bodyPr>
          <a:lstStyle/>
          <a:p>
            <a:r>
              <a:rPr lang="en-US" dirty="0"/>
              <a:t>COVID Safety v. Personal Safety Concerns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894D6AA4-529A-D46A-1D82-4FD25B3D5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" b="1145"/>
          <a:stretch/>
        </p:blipFill>
        <p:spPr>
          <a:xfrm>
            <a:off x="249029" y="1829061"/>
            <a:ext cx="5802147" cy="3738021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99892E6E-9041-AA18-6146-8DCF7156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27" y="1829061"/>
            <a:ext cx="5651274" cy="3733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99391-0EA6-7FCD-7D39-6B9C829E7F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0" y="369975"/>
            <a:ext cx="1781997" cy="9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0653C7-CF7E-78A5-91B7-E6B51819BF8A}"/>
              </a:ext>
            </a:extLst>
          </p:cNvPr>
          <p:cNvSpPr txBox="1"/>
          <p:nvPr/>
        </p:nvSpPr>
        <p:spPr>
          <a:xfrm>
            <a:off x="6519620" y="6258297"/>
            <a:ext cx="567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Bay Area Council Employer Survey, January 2023</a:t>
            </a:r>
          </a:p>
        </p:txBody>
      </p:sp>
    </p:spTree>
    <p:extLst>
      <p:ext uri="{BB962C8B-B14F-4D97-AF65-F5344CB8AC3E}">
        <p14:creationId xmlns:p14="http://schemas.microsoft.com/office/powerpoint/2010/main" val="205609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863A-DBC9-90C5-3FCF-8E9F5571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</a:t>
            </a:r>
            <a:r>
              <a:rPr lang="en-US" b="1" dirty="0"/>
              <a:t>safety and cleanliness </a:t>
            </a:r>
            <a:r>
              <a:rPr lang="en-US" dirty="0"/>
              <a:t>of systems</a:t>
            </a:r>
          </a:p>
          <a:p>
            <a:r>
              <a:rPr lang="en-US" dirty="0"/>
              <a:t>Ensure </a:t>
            </a:r>
            <a:r>
              <a:rPr lang="en-US" b="1" dirty="0"/>
              <a:t>reliable and frequent </a:t>
            </a:r>
            <a:r>
              <a:rPr lang="en-US" dirty="0"/>
              <a:t>service</a:t>
            </a:r>
          </a:p>
          <a:p>
            <a:r>
              <a:rPr lang="en-US" dirty="0"/>
              <a:t>Develop more </a:t>
            </a:r>
            <a:r>
              <a:rPr lang="en-US" b="1" dirty="0"/>
              <a:t>customer-focused</a:t>
            </a:r>
            <a:r>
              <a:rPr lang="en-US" dirty="0"/>
              <a:t> system:</a:t>
            </a:r>
          </a:p>
          <a:p>
            <a:pPr lvl="1"/>
            <a:r>
              <a:rPr lang="en-US" dirty="0"/>
              <a:t>Coordinated schedules</a:t>
            </a:r>
          </a:p>
          <a:p>
            <a:pPr lvl="1"/>
            <a:r>
              <a:rPr lang="en-US" dirty="0"/>
              <a:t>Simpler fares and payment</a:t>
            </a:r>
          </a:p>
          <a:p>
            <a:pPr lvl="1"/>
            <a:r>
              <a:rPr lang="en-US" dirty="0"/>
              <a:t>Unified mapping and wayfinding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BB3C4-7BF2-4263-ABE6-4B5C3527D9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5" y="415037"/>
            <a:ext cx="1781997" cy="9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D1D13E-2400-6B41-75DC-BE0EF1C1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821" y="415037"/>
            <a:ext cx="8711985" cy="735255"/>
          </a:xfrm>
        </p:spPr>
        <p:txBody>
          <a:bodyPr>
            <a:normAutofit/>
          </a:bodyPr>
          <a:lstStyle/>
          <a:p>
            <a:r>
              <a:rPr lang="en-US" dirty="0"/>
              <a:t>Ridership Regrowth Strategies</a:t>
            </a:r>
          </a:p>
        </p:txBody>
      </p:sp>
    </p:spTree>
    <p:extLst>
      <p:ext uri="{BB962C8B-B14F-4D97-AF65-F5344CB8AC3E}">
        <p14:creationId xmlns:p14="http://schemas.microsoft.com/office/powerpoint/2010/main" val="166479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149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Short Term Crisis and Long Term Transformation: How to Bring Back and Build Transit Ridership in California</vt:lpstr>
      <vt:lpstr>New Bay Area Commute Trends</vt:lpstr>
      <vt:lpstr>Weekday Transit Ridership v. Bridge Traffic</vt:lpstr>
      <vt:lpstr>PowerPoint Presentation</vt:lpstr>
      <vt:lpstr>COVID Safety v. Personal Safety Concerns</vt:lpstr>
      <vt:lpstr>Ridership Regrowth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Loper</dc:creator>
  <cp:lastModifiedBy>Emily Loper</cp:lastModifiedBy>
  <cp:revision>23</cp:revision>
  <cp:lastPrinted>2023-02-26T20:59:12Z</cp:lastPrinted>
  <dcterms:created xsi:type="dcterms:W3CDTF">2023-02-23T19:57:08Z</dcterms:created>
  <dcterms:modified xsi:type="dcterms:W3CDTF">2023-02-27T19:47:12Z</dcterms:modified>
</cp:coreProperties>
</file>